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340" r:id="rId3"/>
    <p:sldId id="333" r:id="rId4"/>
    <p:sldId id="332" r:id="rId5"/>
    <p:sldId id="334" r:id="rId6"/>
    <p:sldId id="335" r:id="rId7"/>
    <p:sldId id="336" r:id="rId8"/>
    <p:sldId id="337" r:id="rId9"/>
    <p:sldId id="338" r:id="rId10"/>
    <p:sldId id="279" r:id="rId11"/>
    <p:sldId id="331" r:id="rId12"/>
    <p:sldId id="341" r:id="rId13"/>
    <p:sldId id="342" r:id="rId14"/>
    <p:sldId id="293" r:id="rId15"/>
    <p:sldId id="281" r:id="rId16"/>
    <p:sldId id="282" r:id="rId17"/>
    <p:sldId id="344" r:id="rId18"/>
    <p:sldId id="284" r:id="rId19"/>
    <p:sldId id="345" r:id="rId20"/>
    <p:sldId id="346" r:id="rId21"/>
    <p:sldId id="283" r:id="rId22"/>
    <p:sldId id="347" r:id="rId23"/>
    <p:sldId id="348" r:id="rId24"/>
    <p:sldId id="387" r:id="rId25"/>
    <p:sldId id="388" r:id="rId26"/>
    <p:sldId id="389" r:id="rId27"/>
    <p:sldId id="353" r:id="rId28"/>
    <p:sldId id="390" r:id="rId29"/>
    <p:sldId id="29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C201"/>
    <a:srgbClr val="1A2AFF"/>
    <a:srgbClr val="0D13FF"/>
    <a:srgbClr val="DDD203"/>
    <a:srgbClr val="00F3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p:restoredTop sz="91621"/>
  </p:normalViewPr>
  <p:slideViewPr>
    <p:cSldViewPr snapToGrid="0" snapToObjects="1">
      <p:cViewPr varScale="1">
        <p:scale>
          <a:sx n="111" d="100"/>
          <a:sy n="111" d="100"/>
        </p:scale>
        <p:origin x="1576"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6.emf"/><Relationship Id="rId1" Type="http://schemas.openxmlformats.org/officeDocument/2006/relationships/image" Target="../media/image35.emf"/><Relationship Id="rId4"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5" Type="http://schemas.openxmlformats.org/officeDocument/2006/relationships/image" Target="../media/image41.emf"/><Relationship Id="rId4" Type="http://schemas.openxmlformats.org/officeDocument/2006/relationships/image" Target="../media/image40.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39.emf"/><Relationship Id="rId7" Type="http://schemas.openxmlformats.org/officeDocument/2006/relationships/image" Target="../media/image46.emf"/><Relationship Id="rId2" Type="http://schemas.openxmlformats.org/officeDocument/2006/relationships/image" Target="../media/image38.emf"/><Relationship Id="rId1" Type="http://schemas.openxmlformats.org/officeDocument/2006/relationships/image" Target="../media/image42.emf"/><Relationship Id="rId6" Type="http://schemas.openxmlformats.org/officeDocument/2006/relationships/image" Target="../media/image45.emf"/><Relationship Id="rId5" Type="http://schemas.openxmlformats.org/officeDocument/2006/relationships/image" Target="../media/image44.emf"/><Relationship Id="rId10" Type="http://schemas.openxmlformats.org/officeDocument/2006/relationships/image" Target="../media/image49.emf"/><Relationship Id="rId4" Type="http://schemas.openxmlformats.org/officeDocument/2006/relationships/image" Target="../media/image43.emf"/><Relationship Id="rId9"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56.emf"/><Relationship Id="rId3" Type="http://schemas.openxmlformats.org/officeDocument/2006/relationships/image" Target="../media/image39.emf"/><Relationship Id="rId7" Type="http://schemas.openxmlformats.org/officeDocument/2006/relationships/image" Target="../media/image46.emf"/><Relationship Id="rId12" Type="http://schemas.openxmlformats.org/officeDocument/2006/relationships/image" Target="../media/image55.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51.emf"/><Relationship Id="rId11" Type="http://schemas.openxmlformats.org/officeDocument/2006/relationships/image" Target="../media/image54.emf"/><Relationship Id="rId5" Type="http://schemas.openxmlformats.org/officeDocument/2006/relationships/image" Target="../media/image50.emf"/><Relationship Id="rId10" Type="http://schemas.openxmlformats.org/officeDocument/2006/relationships/image" Target="../media/image53.emf"/><Relationship Id="rId4" Type="http://schemas.openxmlformats.org/officeDocument/2006/relationships/image" Target="../media/image40.emf"/><Relationship Id="rId9" Type="http://schemas.openxmlformats.org/officeDocument/2006/relationships/image" Target="../media/image52.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39.emf"/><Relationship Id="rId7" Type="http://schemas.openxmlformats.org/officeDocument/2006/relationships/image" Target="../media/image58.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54.emf"/><Relationship Id="rId11" Type="http://schemas.openxmlformats.org/officeDocument/2006/relationships/image" Target="../media/image61.emf"/><Relationship Id="rId5" Type="http://schemas.openxmlformats.org/officeDocument/2006/relationships/image" Target="../media/image57.emf"/><Relationship Id="rId10" Type="http://schemas.openxmlformats.org/officeDocument/2006/relationships/image" Target="../media/image60.emf"/><Relationship Id="rId4" Type="http://schemas.openxmlformats.org/officeDocument/2006/relationships/image" Target="../media/image40.emf"/><Relationship Id="rId9" Type="http://schemas.openxmlformats.org/officeDocument/2006/relationships/image" Target="../media/image52.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60.emf"/><Relationship Id="rId13" Type="http://schemas.openxmlformats.org/officeDocument/2006/relationships/image" Target="../media/image66.emf"/><Relationship Id="rId3" Type="http://schemas.openxmlformats.org/officeDocument/2006/relationships/image" Target="../media/image39.emf"/><Relationship Id="rId7" Type="http://schemas.openxmlformats.org/officeDocument/2006/relationships/image" Target="../media/image52.emf"/><Relationship Id="rId12" Type="http://schemas.openxmlformats.org/officeDocument/2006/relationships/image" Target="../media/image65.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54.emf"/><Relationship Id="rId11" Type="http://schemas.openxmlformats.org/officeDocument/2006/relationships/image" Target="../media/image64.emf"/><Relationship Id="rId5" Type="http://schemas.openxmlformats.org/officeDocument/2006/relationships/image" Target="../media/image57.emf"/><Relationship Id="rId10" Type="http://schemas.openxmlformats.org/officeDocument/2006/relationships/image" Target="../media/image63.emf"/><Relationship Id="rId4" Type="http://schemas.openxmlformats.org/officeDocument/2006/relationships/image" Target="../media/image40.emf"/><Relationship Id="rId9" Type="http://schemas.openxmlformats.org/officeDocument/2006/relationships/image" Target="../media/image62.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69.emf"/><Relationship Id="rId2" Type="http://schemas.openxmlformats.org/officeDocument/2006/relationships/image" Target="../media/image37.emf"/><Relationship Id="rId1" Type="http://schemas.openxmlformats.org/officeDocument/2006/relationships/image" Target="../media/image67.emf"/><Relationship Id="rId6" Type="http://schemas.openxmlformats.org/officeDocument/2006/relationships/image" Target="../media/image68.emf"/><Relationship Id="rId5" Type="http://schemas.openxmlformats.org/officeDocument/2006/relationships/image" Target="../media/image40.emf"/><Relationship Id="rId4"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image" Target="../media/image39.emf"/><Relationship Id="rId7" Type="http://schemas.openxmlformats.org/officeDocument/2006/relationships/image" Target="../media/image70.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40.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4"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9.emf"/><Relationship Id="rId7" Type="http://schemas.openxmlformats.org/officeDocument/2006/relationships/image" Target="../media/image76.emf"/><Relationship Id="rId2" Type="http://schemas.openxmlformats.org/officeDocument/2006/relationships/image" Target="../media/image73.emf"/><Relationship Id="rId1" Type="http://schemas.openxmlformats.org/officeDocument/2006/relationships/image" Target="../media/image72.emf"/><Relationship Id="rId6" Type="http://schemas.openxmlformats.org/officeDocument/2006/relationships/image" Target="../media/image75.emf"/><Relationship Id="rId5" Type="http://schemas.openxmlformats.org/officeDocument/2006/relationships/image" Target="../media/image74.emf"/><Relationship Id="rId10" Type="http://schemas.openxmlformats.org/officeDocument/2006/relationships/image" Target="../media/image79.emf"/><Relationship Id="rId4" Type="http://schemas.openxmlformats.org/officeDocument/2006/relationships/image" Target="../media/image10.emf"/><Relationship Id="rId9" Type="http://schemas.openxmlformats.org/officeDocument/2006/relationships/image" Target="../media/image78.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81.emf"/><Relationship Id="rId7" Type="http://schemas.openxmlformats.org/officeDocument/2006/relationships/image" Target="../media/image76.emf"/><Relationship Id="rId2" Type="http://schemas.openxmlformats.org/officeDocument/2006/relationships/image" Target="../media/image73.emf"/><Relationship Id="rId1" Type="http://schemas.openxmlformats.org/officeDocument/2006/relationships/image" Target="../media/image80.emf"/><Relationship Id="rId6" Type="http://schemas.openxmlformats.org/officeDocument/2006/relationships/image" Target="../media/image75.emf"/><Relationship Id="rId11" Type="http://schemas.openxmlformats.org/officeDocument/2006/relationships/image" Target="../media/image87.emf"/><Relationship Id="rId5" Type="http://schemas.openxmlformats.org/officeDocument/2006/relationships/image" Target="../media/image83.emf"/><Relationship Id="rId10" Type="http://schemas.openxmlformats.org/officeDocument/2006/relationships/image" Target="../media/image86.emf"/><Relationship Id="rId4" Type="http://schemas.openxmlformats.org/officeDocument/2006/relationships/image" Target="../media/image82.emf"/><Relationship Id="rId9" Type="http://schemas.openxmlformats.org/officeDocument/2006/relationships/image" Target="../media/image85.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76.emf"/><Relationship Id="rId1" Type="http://schemas.openxmlformats.org/officeDocument/2006/relationships/image" Target="../media/image75.e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96.emf"/><Relationship Id="rId13" Type="http://schemas.openxmlformats.org/officeDocument/2006/relationships/image" Target="../media/image101.emf"/><Relationship Id="rId3" Type="http://schemas.openxmlformats.org/officeDocument/2006/relationships/image" Target="../media/image91.emf"/><Relationship Id="rId7" Type="http://schemas.openxmlformats.org/officeDocument/2006/relationships/image" Target="../media/image95.emf"/><Relationship Id="rId12" Type="http://schemas.openxmlformats.org/officeDocument/2006/relationships/image" Target="../media/image100.emf"/><Relationship Id="rId17" Type="http://schemas.openxmlformats.org/officeDocument/2006/relationships/image" Target="../media/image105.emf"/><Relationship Id="rId2" Type="http://schemas.openxmlformats.org/officeDocument/2006/relationships/image" Target="../media/image90.emf"/><Relationship Id="rId16" Type="http://schemas.openxmlformats.org/officeDocument/2006/relationships/image" Target="../media/image104.emf"/><Relationship Id="rId1" Type="http://schemas.openxmlformats.org/officeDocument/2006/relationships/image" Target="../media/image89.emf"/><Relationship Id="rId6" Type="http://schemas.openxmlformats.org/officeDocument/2006/relationships/image" Target="../media/image94.emf"/><Relationship Id="rId11" Type="http://schemas.openxmlformats.org/officeDocument/2006/relationships/image" Target="../media/image99.emf"/><Relationship Id="rId5" Type="http://schemas.openxmlformats.org/officeDocument/2006/relationships/image" Target="../media/image93.emf"/><Relationship Id="rId15" Type="http://schemas.openxmlformats.org/officeDocument/2006/relationships/image" Target="../media/image103.emf"/><Relationship Id="rId10" Type="http://schemas.openxmlformats.org/officeDocument/2006/relationships/image" Target="../media/image98.emf"/><Relationship Id="rId4" Type="http://schemas.openxmlformats.org/officeDocument/2006/relationships/image" Target="../media/image92.emf"/><Relationship Id="rId9" Type="http://schemas.openxmlformats.org/officeDocument/2006/relationships/image" Target="../media/image97.emf"/><Relationship Id="rId14" Type="http://schemas.openxmlformats.org/officeDocument/2006/relationships/image" Target="../media/image102.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09.emf"/><Relationship Id="rId2" Type="http://schemas.openxmlformats.org/officeDocument/2006/relationships/image" Target="../media/image73.emf"/><Relationship Id="rId1" Type="http://schemas.openxmlformats.org/officeDocument/2006/relationships/image" Target="../media/image106.emf"/><Relationship Id="rId6" Type="http://schemas.openxmlformats.org/officeDocument/2006/relationships/image" Target="../media/image108.emf"/><Relationship Id="rId5" Type="http://schemas.openxmlformats.org/officeDocument/2006/relationships/image" Target="../media/image107.emf"/><Relationship Id="rId4"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8.emf"/><Relationship Id="rId7" Type="http://schemas.openxmlformats.org/officeDocument/2006/relationships/image" Target="../media/image1.emf"/><Relationship Id="rId2" Type="http://schemas.openxmlformats.org/officeDocument/2006/relationships/image" Target="../media/image11.emf"/><Relationship Id="rId1" Type="http://schemas.openxmlformats.org/officeDocument/2006/relationships/image" Target="../media/image6.emf"/><Relationship Id="rId6" Type="http://schemas.openxmlformats.org/officeDocument/2006/relationships/image" Target="../media/image12.emf"/><Relationship Id="rId5" Type="http://schemas.openxmlformats.org/officeDocument/2006/relationships/image" Target="../media/image10.emf"/><Relationship Id="rId10" Type="http://schemas.openxmlformats.org/officeDocument/2006/relationships/image" Target="../media/image4.emf"/><Relationship Id="rId4" Type="http://schemas.openxmlformats.org/officeDocument/2006/relationships/image" Target="../media/image9.emf"/><Relationship Id="rId9"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19.emf"/><Relationship Id="rId3" Type="http://schemas.openxmlformats.org/officeDocument/2006/relationships/image" Target="../media/image3.emf"/><Relationship Id="rId7" Type="http://schemas.openxmlformats.org/officeDocument/2006/relationships/image" Target="../media/image15.emf"/><Relationship Id="rId12"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14.emf"/><Relationship Id="rId11" Type="http://schemas.openxmlformats.org/officeDocument/2006/relationships/image" Target="../media/image17.emf"/><Relationship Id="rId5" Type="http://schemas.openxmlformats.org/officeDocument/2006/relationships/image" Target="../media/image13.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emf"/><Relationship Id="rId7" Type="http://schemas.openxmlformats.org/officeDocument/2006/relationships/image" Target="../media/image23.emf"/><Relationship Id="rId12" Type="http://schemas.openxmlformats.org/officeDocument/2006/relationships/image" Target="../media/image25.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22.emf"/><Relationship Id="rId11" Type="http://schemas.openxmlformats.org/officeDocument/2006/relationships/image" Target="../media/image19.emf"/><Relationship Id="rId5" Type="http://schemas.openxmlformats.org/officeDocument/2006/relationships/image" Target="../media/image21.emf"/><Relationship Id="rId10" Type="http://schemas.openxmlformats.org/officeDocument/2006/relationships/image" Target="../media/image24.emf"/><Relationship Id="rId4" Type="http://schemas.openxmlformats.org/officeDocument/2006/relationships/image" Target="../media/image4.emf"/><Relationship Id="rId9"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3.emf"/><Relationship Id="rId7" Type="http://schemas.openxmlformats.org/officeDocument/2006/relationships/image" Target="../media/image28.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5" Type="http://schemas.openxmlformats.org/officeDocument/2006/relationships/image" Target="../media/image30.emf"/><Relationship Id="rId4"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 Id="rId4"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 Id="rId4"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8/5/20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37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00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676206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30.emf"/><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2.e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61.bin"/></Relationships>
</file>

<file path=ppt/slides/_rels/slide1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2.emf"/><Relationship Id="rId5" Type="http://schemas.openxmlformats.org/officeDocument/2006/relationships/oleObject" Target="../embeddings/oleObject64.bin"/><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oleObject" Target="../embeddings/oleObject66.bin"/></Relationships>
</file>

<file path=ppt/slides/_rels/slide1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67.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emf"/><Relationship Id="rId5" Type="http://schemas.openxmlformats.org/officeDocument/2006/relationships/oleObject" Target="../embeddings/oleObject68.bin"/><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oleObject" Target="../embeddings/oleObject6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2.png"/><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65.bin"/><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4.emf"/></Relationships>
</file>

<file path=ppt/slides/_rels/slide15.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69.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6.emf"/><Relationship Id="rId5" Type="http://schemas.openxmlformats.org/officeDocument/2006/relationships/oleObject" Target="../embeddings/oleObject70.bin"/><Relationship Id="rId10" Type="http://schemas.openxmlformats.org/officeDocument/2006/relationships/image" Target="../media/image34.emf"/><Relationship Id="rId4" Type="http://schemas.openxmlformats.org/officeDocument/2006/relationships/image" Target="../media/image35.emf"/><Relationship Id="rId9" Type="http://schemas.openxmlformats.org/officeDocument/2006/relationships/oleObject" Target="../embeddings/oleObject66.bin"/></Relationships>
</file>

<file path=ppt/slides/_rels/slide1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8.e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40.emf"/><Relationship Id="rId4" Type="http://schemas.openxmlformats.org/officeDocument/2006/relationships/image" Target="../media/image37.emf"/><Relationship Id="rId9" Type="http://schemas.openxmlformats.org/officeDocument/2006/relationships/oleObject" Target="../embeddings/oleObject74.bin"/></Relationships>
</file>

<file path=ppt/slides/_rels/slide17.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4.emf"/><Relationship Id="rId18" Type="http://schemas.openxmlformats.org/officeDocument/2006/relationships/oleObject" Target="../embeddings/oleObject82.bin"/><Relationship Id="rId26" Type="http://schemas.openxmlformats.org/officeDocument/2006/relationships/image" Target="../media/image49.emf"/><Relationship Id="rId3" Type="http://schemas.openxmlformats.org/officeDocument/2006/relationships/oleObject" Target="../embeddings/oleObject76.bin"/><Relationship Id="rId21" Type="http://schemas.openxmlformats.org/officeDocument/2006/relationships/oleObject" Target="../embeddings/oleObject84.bin"/><Relationship Id="rId7" Type="http://schemas.openxmlformats.org/officeDocument/2006/relationships/oleObject" Target="../embeddings/oleObject73.bin"/><Relationship Id="rId12" Type="http://schemas.openxmlformats.org/officeDocument/2006/relationships/oleObject" Target="../embeddings/oleObject79.bin"/><Relationship Id="rId17" Type="http://schemas.openxmlformats.org/officeDocument/2006/relationships/image" Target="../media/image46.emf"/><Relationship Id="rId25"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oleObject" Target="../embeddings/oleObject81.bin"/><Relationship Id="rId20" Type="http://schemas.openxmlformats.org/officeDocument/2006/relationships/oleObject" Target="../embeddings/oleObject83.bin"/><Relationship Id="rId1" Type="http://schemas.openxmlformats.org/officeDocument/2006/relationships/vmlDrawing" Target="../drawings/vmlDrawing13.vml"/><Relationship Id="rId6" Type="http://schemas.openxmlformats.org/officeDocument/2006/relationships/image" Target="../media/image38.emf"/><Relationship Id="rId11" Type="http://schemas.openxmlformats.org/officeDocument/2006/relationships/oleObject" Target="../embeddings/oleObject78.bin"/><Relationship Id="rId24" Type="http://schemas.openxmlformats.org/officeDocument/2006/relationships/oleObject" Target="../embeddings/oleObject86.bin"/><Relationship Id="rId5" Type="http://schemas.openxmlformats.org/officeDocument/2006/relationships/oleObject" Target="../embeddings/oleObject72.bin"/><Relationship Id="rId15" Type="http://schemas.openxmlformats.org/officeDocument/2006/relationships/image" Target="../media/image45.emf"/><Relationship Id="rId23" Type="http://schemas.openxmlformats.org/officeDocument/2006/relationships/image" Target="../media/image48.emf"/><Relationship Id="rId10" Type="http://schemas.openxmlformats.org/officeDocument/2006/relationships/image" Target="../media/image43.emf"/><Relationship Id="rId19" Type="http://schemas.openxmlformats.org/officeDocument/2006/relationships/image" Target="../media/image47.emf"/><Relationship Id="rId4" Type="http://schemas.openxmlformats.org/officeDocument/2006/relationships/image" Target="../media/image42.emf"/><Relationship Id="rId9" Type="http://schemas.openxmlformats.org/officeDocument/2006/relationships/oleObject" Target="../embeddings/oleObject77.bin"/><Relationship Id="rId14" Type="http://schemas.openxmlformats.org/officeDocument/2006/relationships/oleObject" Target="../embeddings/oleObject80.bin"/><Relationship Id="rId22" Type="http://schemas.openxmlformats.org/officeDocument/2006/relationships/oleObject" Target="../embeddings/oleObject85.bin"/><Relationship Id="rId27" Type="http://schemas.openxmlformats.org/officeDocument/2006/relationships/oleObject" Target="../embeddings/oleObject88.bin"/></Relationships>
</file>

<file path=ppt/slides/_rels/slide18.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oleObject" Target="../embeddings/oleObject90.bin"/><Relationship Id="rId18" Type="http://schemas.openxmlformats.org/officeDocument/2006/relationships/image" Target="../media/image45.emf"/><Relationship Id="rId26" Type="http://schemas.openxmlformats.org/officeDocument/2006/relationships/image" Target="../media/image55.emf"/><Relationship Id="rId3" Type="http://schemas.openxmlformats.org/officeDocument/2006/relationships/oleObject" Target="../embeddings/oleObject71.bin"/><Relationship Id="rId21" Type="http://schemas.openxmlformats.org/officeDocument/2006/relationships/oleObject" Target="../embeddings/oleObject94.bin"/><Relationship Id="rId7" Type="http://schemas.openxmlformats.org/officeDocument/2006/relationships/oleObject" Target="../embeddings/oleObject73.bin"/><Relationship Id="rId12" Type="http://schemas.openxmlformats.org/officeDocument/2006/relationships/image" Target="../media/image50.emf"/><Relationship Id="rId17" Type="http://schemas.openxmlformats.org/officeDocument/2006/relationships/oleObject" Target="../embeddings/oleObject92.bin"/><Relationship Id="rId25" Type="http://schemas.openxmlformats.org/officeDocument/2006/relationships/oleObject" Target="../embeddings/oleObject96.bin"/><Relationship Id="rId2" Type="http://schemas.openxmlformats.org/officeDocument/2006/relationships/slideLayout" Target="../slideLayouts/slideLayout2.xml"/><Relationship Id="rId16" Type="http://schemas.openxmlformats.org/officeDocument/2006/relationships/image" Target="../media/image46.emf"/><Relationship Id="rId20" Type="http://schemas.openxmlformats.org/officeDocument/2006/relationships/image" Target="../media/image52.emf"/><Relationship Id="rId1" Type="http://schemas.openxmlformats.org/officeDocument/2006/relationships/vmlDrawing" Target="../drawings/vmlDrawing14.vml"/><Relationship Id="rId6" Type="http://schemas.openxmlformats.org/officeDocument/2006/relationships/image" Target="../media/image38.emf"/><Relationship Id="rId11" Type="http://schemas.openxmlformats.org/officeDocument/2006/relationships/oleObject" Target="../embeddings/oleObject89.bin"/><Relationship Id="rId24" Type="http://schemas.openxmlformats.org/officeDocument/2006/relationships/image" Target="../media/image54.emf"/><Relationship Id="rId5" Type="http://schemas.openxmlformats.org/officeDocument/2006/relationships/oleObject" Target="../embeddings/oleObject72.bin"/><Relationship Id="rId15" Type="http://schemas.openxmlformats.org/officeDocument/2006/relationships/oleObject" Target="../embeddings/oleObject91.bin"/><Relationship Id="rId23" Type="http://schemas.openxmlformats.org/officeDocument/2006/relationships/oleObject" Target="../embeddings/oleObject95.bin"/><Relationship Id="rId28" Type="http://schemas.openxmlformats.org/officeDocument/2006/relationships/image" Target="../media/image56.emf"/><Relationship Id="rId10" Type="http://schemas.openxmlformats.org/officeDocument/2006/relationships/image" Target="../media/image40.emf"/><Relationship Id="rId19" Type="http://schemas.openxmlformats.org/officeDocument/2006/relationships/oleObject" Target="../embeddings/oleObject93.bin"/><Relationship Id="rId4" Type="http://schemas.openxmlformats.org/officeDocument/2006/relationships/image" Target="../media/image37.emf"/><Relationship Id="rId9" Type="http://schemas.openxmlformats.org/officeDocument/2006/relationships/oleObject" Target="../embeddings/oleObject74.bin"/><Relationship Id="rId14" Type="http://schemas.openxmlformats.org/officeDocument/2006/relationships/image" Target="../media/image51.emf"/><Relationship Id="rId22" Type="http://schemas.openxmlformats.org/officeDocument/2006/relationships/image" Target="../media/image53.emf"/><Relationship Id="rId27" Type="http://schemas.openxmlformats.org/officeDocument/2006/relationships/oleObject" Target="../embeddings/oleObject97.bin"/></Relationships>
</file>

<file path=ppt/slides/_rels/slide19.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oleObject" Target="../embeddings/oleObject95.bin"/><Relationship Id="rId18" Type="http://schemas.openxmlformats.org/officeDocument/2006/relationships/image" Target="../media/image59.emf"/><Relationship Id="rId3" Type="http://schemas.openxmlformats.org/officeDocument/2006/relationships/oleObject" Target="../embeddings/oleObject71.bin"/><Relationship Id="rId21" Type="http://schemas.openxmlformats.org/officeDocument/2006/relationships/oleObject" Target="../embeddings/oleObject102.bin"/><Relationship Id="rId7" Type="http://schemas.openxmlformats.org/officeDocument/2006/relationships/oleObject" Target="../embeddings/oleObject73.bin"/><Relationship Id="rId12" Type="http://schemas.openxmlformats.org/officeDocument/2006/relationships/image" Target="../media/image57.emf"/><Relationship Id="rId17" Type="http://schemas.openxmlformats.org/officeDocument/2006/relationships/oleObject" Target="../embeddings/oleObject100.bin"/><Relationship Id="rId2" Type="http://schemas.openxmlformats.org/officeDocument/2006/relationships/slideLayout" Target="../slideLayouts/slideLayout2.xml"/><Relationship Id="rId16" Type="http://schemas.openxmlformats.org/officeDocument/2006/relationships/image" Target="../media/image58.emf"/><Relationship Id="rId20" Type="http://schemas.openxmlformats.org/officeDocument/2006/relationships/image" Target="../media/image52.emf"/><Relationship Id="rId1" Type="http://schemas.openxmlformats.org/officeDocument/2006/relationships/vmlDrawing" Target="../drawings/vmlDrawing15.vml"/><Relationship Id="rId6" Type="http://schemas.openxmlformats.org/officeDocument/2006/relationships/image" Target="../media/image38.emf"/><Relationship Id="rId11" Type="http://schemas.openxmlformats.org/officeDocument/2006/relationships/oleObject" Target="../embeddings/oleObject98.bin"/><Relationship Id="rId24" Type="http://schemas.openxmlformats.org/officeDocument/2006/relationships/image" Target="../media/image61.emf"/><Relationship Id="rId5" Type="http://schemas.openxmlformats.org/officeDocument/2006/relationships/oleObject" Target="../embeddings/oleObject72.bin"/><Relationship Id="rId15" Type="http://schemas.openxmlformats.org/officeDocument/2006/relationships/oleObject" Target="../embeddings/oleObject99.bin"/><Relationship Id="rId23" Type="http://schemas.openxmlformats.org/officeDocument/2006/relationships/oleObject" Target="../embeddings/oleObject103.bin"/><Relationship Id="rId10" Type="http://schemas.openxmlformats.org/officeDocument/2006/relationships/image" Target="../media/image40.emf"/><Relationship Id="rId19" Type="http://schemas.openxmlformats.org/officeDocument/2006/relationships/oleObject" Target="../embeddings/oleObject101.bin"/><Relationship Id="rId4" Type="http://schemas.openxmlformats.org/officeDocument/2006/relationships/image" Target="../media/image37.emf"/><Relationship Id="rId9" Type="http://schemas.openxmlformats.org/officeDocument/2006/relationships/oleObject" Target="../embeddings/oleObject74.bin"/><Relationship Id="rId14" Type="http://schemas.openxmlformats.org/officeDocument/2006/relationships/image" Target="../media/image54.emf"/><Relationship Id="rId22" Type="http://schemas.openxmlformats.org/officeDocument/2006/relationships/image" Target="../media/image60.emf"/></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oleObject" Target="../embeddings/oleObject95.bin"/><Relationship Id="rId18" Type="http://schemas.openxmlformats.org/officeDocument/2006/relationships/image" Target="../media/image60.emf"/><Relationship Id="rId26" Type="http://schemas.openxmlformats.org/officeDocument/2006/relationships/image" Target="../media/image65.emf"/><Relationship Id="rId3" Type="http://schemas.openxmlformats.org/officeDocument/2006/relationships/oleObject" Target="../embeddings/oleObject71.bin"/><Relationship Id="rId21" Type="http://schemas.openxmlformats.org/officeDocument/2006/relationships/oleObject" Target="../embeddings/oleObject106.bin"/><Relationship Id="rId7" Type="http://schemas.openxmlformats.org/officeDocument/2006/relationships/oleObject" Target="../embeddings/oleObject73.bin"/><Relationship Id="rId12" Type="http://schemas.openxmlformats.org/officeDocument/2006/relationships/image" Target="../media/image57.emf"/><Relationship Id="rId17" Type="http://schemas.openxmlformats.org/officeDocument/2006/relationships/oleObject" Target="../embeddings/oleObject102.bin"/><Relationship Id="rId25" Type="http://schemas.openxmlformats.org/officeDocument/2006/relationships/oleObject" Target="../embeddings/oleObject108.bin"/><Relationship Id="rId2" Type="http://schemas.openxmlformats.org/officeDocument/2006/relationships/slideLayout" Target="../slideLayouts/slideLayout2.xml"/><Relationship Id="rId16" Type="http://schemas.openxmlformats.org/officeDocument/2006/relationships/image" Target="../media/image52.emf"/><Relationship Id="rId20" Type="http://schemas.openxmlformats.org/officeDocument/2006/relationships/image" Target="../media/image62.emf"/><Relationship Id="rId1" Type="http://schemas.openxmlformats.org/officeDocument/2006/relationships/vmlDrawing" Target="../drawings/vmlDrawing16.vml"/><Relationship Id="rId6" Type="http://schemas.openxmlformats.org/officeDocument/2006/relationships/image" Target="../media/image38.emf"/><Relationship Id="rId11" Type="http://schemas.openxmlformats.org/officeDocument/2006/relationships/oleObject" Target="../embeddings/oleObject104.bin"/><Relationship Id="rId24" Type="http://schemas.openxmlformats.org/officeDocument/2006/relationships/image" Target="../media/image64.emf"/><Relationship Id="rId5" Type="http://schemas.openxmlformats.org/officeDocument/2006/relationships/oleObject" Target="../embeddings/oleObject72.bin"/><Relationship Id="rId15" Type="http://schemas.openxmlformats.org/officeDocument/2006/relationships/oleObject" Target="../embeddings/oleObject101.bin"/><Relationship Id="rId23" Type="http://schemas.openxmlformats.org/officeDocument/2006/relationships/oleObject" Target="../embeddings/oleObject107.bin"/><Relationship Id="rId28" Type="http://schemas.openxmlformats.org/officeDocument/2006/relationships/image" Target="../media/image66.emf"/><Relationship Id="rId10" Type="http://schemas.openxmlformats.org/officeDocument/2006/relationships/image" Target="../media/image40.emf"/><Relationship Id="rId19" Type="http://schemas.openxmlformats.org/officeDocument/2006/relationships/oleObject" Target="../embeddings/oleObject105.bin"/><Relationship Id="rId4" Type="http://schemas.openxmlformats.org/officeDocument/2006/relationships/image" Target="../media/image37.emf"/><Relationship Id="rId9" Type="http://schemas.openxmlformats.org/officeDocument/2006/relationships/oleObject" Target="../embeddings/oleObject74.bin"/><Relationship Id="rId14" Type="http://schemas.openxmlformats.org/officeDocument/2006/relationships/image" Target="../media/image54.emf"/><Relationship Id="rId22" Type="http://schemas.openxmlformats.org/officeDocument/2006/relationships/image" Target="../media/image63.emf"/><Relationship Id="rId27" Type="http://schemas.openxmlformats.org/officeDocument/2006/relationships/oleObject" Target="../embeddings/oleObject109.bin"/></Relationships>
</file>

<file path=ppt/slides/_rels/slide21.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111.bin"/><Relationship Id="rId3" Type="http://schemas.openxmlformats.org/officeDocument/2006/relationships/oleObject" Target="../embeddings/oleObject110.bin"/><Relationship Id="rId7" Type="http://schemas.openxmlformats.org/officeDocument/2006/relationships/oleObject" Target="../embeddings/oleObject72.bin"/><Relationship Id="rId12" Type="http://schemas.openxmlformats.org/officeDocument/2006/relationships/image" Target="../media/image40.emf"/><Relationship Id="rId2" Type="http://schemas.openxmlformats.org/officeDocument/2006/relationships/slideLayout" Target="../slideLayouts/slideLayout2.xml"/><Relationship Id="rId16" Type="http://schemas.openxmlformats.org/officeDocument/2006/relationships/image" Target="../media/image69.emf"/><Relationship Id="rId1" Type="http://schemas.openxmlformats.org/officeDocument/2006/relationships/vmlDrawing" Target="../drawings/vmlDrawing17.vml"/><Relationship Id="rId6" Type="http://schemas.openxmlformats.org/officeDocument/2006/relationships/image" Target="../media/image37.emf"/><Relationship Id="rId11" Type="http://schemas.openxmlformats.org/officeDocument/2006/relationships/oleObject" Target="../embeddings/oleObject74.bin"/><Relationship Id="rId5" Type="http://schemas.openxmlformats.org/officeDocument/2006/relationships/oleObject" Target="../embeddings/oleObject71.bin"/><Relationship Id="rId15" Type="http://schemas.openxmlformats.org/officeDocument/2006/relationships/oleObject" Target="../embeddings/oleObject112.bin"/><Relationship Id="rId10" Type="http://schemas.openxmlformats.org/officeDocument/2006/relationships/image" Target="../media/image39.emf"/><Relationship Id="rId4" Type="http://schemas.openxmlformats.org/officeDocument/2006/relationships/image" Target="../media/image67.emf"/><Relationship Id="rId9" Type="http://schemas.openxmlformats.org/officeDocument/2006/relationships/oleObject" Target="../embeddings/oleObject73.bin"/><Relationship Id="rId14" Type="http://schemas.openxmlformats.org/officeDocument/2006/relationships/image" Target="../media/image68.emf"/></Relationships>
</file>

<file path=ppt/slides/_rels/slide22.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oleObject" Target="../embeddings/oleObject114.bin"/><Relationship Id="rId18" Type="http://schemas.openxmlformats.org/officeDocument/2006/relationships/oleObject" Target="../embeddings/oleObject117.bin"/><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64.emf"/><Relationship Id="rId17" Type="http://schemas.openxmlformats.org/officeDocument/2006/relationships/image" Target="../media/image70.emf"/><Relationship Id="rId2" Type="http://schemas.openxmlformats.org/officeDocument/2006/relationships/slideLayout" Target="../slideLayouts/slideLayout2.xml"/><Relationship Id="rId16" Type="http://schemas.openxmlformats.org/officeDocument/2006/relationships/oleObject" Target="../embeddings/oleObject116.bin"/><Relationship Id="rId1" Type="http://schemas.openxmlformats.org/officeDocument/2006/relationships/vmlDrawing" Target="../drawings/vmlDrawing18.vml"/><Relationship Id="rId6" Type="http://schemas.openxmlformats.org/officeDocument/2006/relationships/image" Target="../media/image38.emf"/><Relationship Id="rId11" Type="http://schemas.openxmlformats.org/officeDocument/2006/relationships/oleObject" Target="../embeddings/oleObject113.bin"/><Relationship Id="rId5" Type="http://schemas.openxmlformats.org/officeDocument/2006/relationships/oleObject" Target="../embeddings/oleObject72.bin"/><Relationship Id="rId15" Type="http://schemas.openxmlformats.org/officeDocument/2006/relationships/oleObject" Target="../embeddings/oleObject115.bin"/><Relationship Id="rId10" Type="http://schemas.openxmlformats.org/officeDocument/2006/relationships/image" Target="../media/image40.emf"/><Relationship Id="rId19" Type="http://schemas.openxmlformats.org/officeDocument/2006/relationships/image" Target="../media/image71.emf"/><Relationship Id="rId4" Type="http://schemas.openxmlformats.org/officeDocument/2006/relationships/image" Target="../media/image37.emf"/><Relationship Id="rId9" Type="http://schemas.openxmlformats.org/officeDocument/2006/relationships/oleObject" Target="../embeddings/oleObject74.bin"/><Relationship Id="rId14" Type="http://schemas.openxmlformats.org/officeDocument/2006/relationships/image" Target="../media/image65.emf"/></Relationships>
</file>

<file path=ppt/slides/_rels/slide23.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8.emf"/><Relationship Id="rId5" Type="http://schemas.openxmlformats.org/officeDocument/2006/relationships/oleObject" Target="../embeddings/oleObject72.bin"/><Relationship Id="rId10" Type="http://schemas.openxmlformats.org/officeDocument/2006/relationships/image" Target="../media/image40.emf"/><Relationship Id="rId4" Type="http://schemas.openxmlformats.org/officeDocument/2006/relationships/image" Target="../media/image37.emf"/><Relationship Id="rId9" Type="http://schemas.openxmlformats.org/officeDocument/2006/relationships/oleObject" Target="../embeddings/oleObject74.bin"/></Relationships>
</file>

<file path=ppt/slides/_rels/slide2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123.bin"/><Relationship Id="rId18" Type="http://schemas.openxmlformats.org/officeDocument/2006/relationships/image" Target="../media/image77.emf"/><Relationship Id="rId3" Type="http://schemas.openxmlformats.org/officeDocument/2006/relationships/oleObject" Target="../embeddings/oleObject118.bin"/><Relationship Id="rId21" Type="http://schemas.openxmlformats.org/officeDocument/2006/relationships/oleObject" Target="../embeddings/oleObject127.bin"/><Relationship Id="rId7" Type="http://schemas.openxmlformats.org/officeDocument/2006/relationships/oleObject" Target="../embeddings/oleObject120.bin"/><Relationship Id="rId12" Type="http://schemas.openxmlformats.org/officeDocument/2006/relationships/image" Target="../media/image74.emf"/><Relationship Id="rId17" Type="http://schemas.openxmlformats.org/officeDocument/2006/relationships/oleObject" Target="../embeddings/oleObject125.bin"/><Relationship Id="rId2" Type="http://schemas.openxmlformats.org/officeDocument/2006/relationships/slideLayout" Target="../slideLayouts/slideLayout3.xml"/><Relationship Id="rId16" Type="http://schemas.openxmlformats.org/officeDocument/2006/relationships/image" Target="../media/image76.emf"/><Relationship Id="rId20" Type="http://schemas.openxmlformats.org/officeDocument/2006/relationships/image" Target="../media/image78.emf"/><Relationship Id="rId1" Type="http://schemas.openxmlformats.org/officeDocument/2006/relationships/vmlDrawing" Target="../drawings/vmlDrawing20.vml"/><Relationship Id="rId6" Type="http://schemas.openxmlformats.org/officeDocument/2006/relationships/image" Target="../media/image73.emf"/><Relationship Id="rId11" Type="http://schemas.openxmlformats.org/officeDocument/2006/relationships/oleObject" Target="../embeddings/oleObject122.bin"/><Relationship Id="rId5" Type="http://schemas.openxmlformats.org/officeDocument/2006/relationships/oleObject" Target="../embeddings/oleObject119.bin"/><Relationship Id="rId15" Type="http://schemas.openxmlformats.org/officeDocument/2006/relationships/oleObject" Target="../embeddings/oleObject124.bin"/><Relationship Id="rId10" Type="http://schemas.openxmlformats.org/officeDocument/2006/relationships/image" Target="../media/image10.emf"/><Relationship Id="rId19" Type="http://schemas.openxmlformats.org/officeDocument/2006/relationships/oleObject" Target="../embeddings/oleObject126.bin"/><Relationship Id="rId4" Type="http://schemas.openxmlformats.org/officeDocument/2006/relationships/image" Target="../media/image72.emf"/><Relationship Id="rId9" Type="http://schemas.openxmlformats.org/officeDocument/2006/relationships/oleObject" Target="../embeddings/oleObject121.bin"/><Relationship Id="rId14" Type="http://schemas.openxmlformats.org/officeDocument/2006/relationships/image" Target="../media/image75.emf"/><Relationship Id="rId22" Type="http://schemas.openxmlformats.org/officeDocument/2006/relationships/image" Target="../media/image79.emf"/></Relationships>
</file>

<file path=ppt/slides/_rels/slide25.x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oleObject" Target="../embeddings/oleObject133.bin"/><Relationship Id="rId18" Type="http://schemas.openxmlformats.org/officeDocument/2006/relationships/image" Target="../media/image84.emf"/><Relationship Id="rId3" Type="http://schemas.openxmlformats.org/officeDocument/2006/relationships/oleObject" Target="../embeddings/oleObject128.bin"/><Relationship Id="rId21" Type="http://schemas.openxmlformats.org/officeDocument/2006/relationships/oleObject" Target="../embeddings/oleObject137.bin"/><Relationship Id="rId7" Type="http://schemas.openxmlformats.org/officeDocument/2006/relationships/oleObject" Target="../embeddings/oleObject130.bin"/><Relationship Id="rId12" Type="http://schemas.openxmlformats.org/officeDocument/2006/relationships/image" Target="../media/image83.emf"/><Relationship Id="rId17" Type="http://schemas.openxmlformats.org/officeDocument/2006/relationships/oleObject" Target="../embeddings/oleObject135.bin"/><Relationship Id="rId2" Type="http://schemas.openxmlformats.org/officeDocument/2006/relationships/slideLayout" Target="../slideLayouts/slideLayout3.xml"/><Relationship Id="rId16" Type="http://schemas.openxmlformats.org/officeDocument/2006/relationships/image" Target="../media/image76.emf"/><Relationship Id="rId20" Type="http://schemas.openxmlformats.org/officeDocument/2006/relationships/image" Target="../media/image85.emf"/><Relationship Id="rId1" Type="http://schemas.openxmlformats.org/officeDocument/2006/relationships/vmlDrawing" Target="../drawings/vmlDrawing21.vml"/><Relationship Id="rId6" Type="http://schemas.openxmlformats.org/officeDocument/2006/relationships/image" Target="../media/image73.emf"/><Relationship Id="rId11" Type="http://schemas.openxmlformats.org/officeDocument/2006/relationships/oleObject" Target="../embeddings/oleObject132.bin"/><Relationship Id="rId24" Type="http://schemas.openxmlformats.org/officeDocument/2006/relationships/image" Target="../media/image87.emf"/><Relationship Id="rId5" Type="http://schemas.openxmlformats.org/officeDocument/2006/relationships/oleObject" Target="../embeddings/oleObject129.bin"/><Relationship Id="rId15" Type="http://schemas.openxmlformats.org/officeDocument/2006/relationships/oleObject" Target="../embeddings/oleObject134.bin"/><Relationship Id="rId23" Type="http://schemas.openxmlformats.org/officeDocument/2006/relationships/oleObject" Target="../embeddings/oleObject138.bin"/><Relationship Id="rId10" Type="http://schemas.openxmlformats.org/officeDocument/2006/relationships/image" Target="../media/image82.emf"/><Relationship Id="rId19" Type="http://schemas.openxmlformats.org/officeDocument/2006/relationships/oleObject" Target="../embeddings/oleObject136.bin"/><Relationship Id="rId4" Type="http://schemas.openxmlformats.org/officeDocument/2006/relationships/image" Target="../media/image80.emf"/><Relationship Id="rId9" Type="http://schemas.openxmlformats.org/officeDocument/2006/relationships/oleObject" Target="../embeddings/oleObject131.bin"/><Relationship Id="rId14" Type="http://schemas.openxmlformats.org/officeDocument/2006/relationships/image" Target="../media/image75.emf"/><Relationship Id="rId22" Type="http://schemas.openxmlformats.org/officeDocument/2006/relationships/image" Target="../media/image86.emf"/></Relationships>
</file>

<file path=ppt/slides/_rels/slide26.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oleObject139.bin"/><Relationship Id="rId7" Type="http://schemas.openxmlformats.org/officeDocument/2006/relationships/oleObject" Target="../embeddings/oleObject141.bin"/><Relationship Id="rId2" Type="http://schemas.openxmlformats.org/officeDocument/2006/relationships/slideLayout" Target="../slideLayouts/slideLayout3.xml"/><Relationship Id="rId1" Type="http://schemas.openxmlformats.org/officeDocument/2006/relationships/vmlDrawing" Target="../drawings/vmlDrawing22.vml"/><Relationship Id="rId6" Type="http://schemas.openxmlformats.org/officeDocument/2006/relationships/image" Target="../media/image76.emf"/><Relationship Id="rId5" Type="http://schemas.openxmlformats.org/officeDocument/2006/relationships/oleObject" Target="../embeddings/oleObject140.bin"/><Relationship Id="rId4" Type="http://schemas.openxmlformats.org/officeDocument/2006/relationships/image" Target="../media/image75.emf"/></Relationships>
</file>

<file path=ppt/slides/_rels/slide27.xml.rels><?xml version="1.0" encoding="UTF-8" standalone="yes"?>
<Relationships xmlns="http://schemas.openxmlformats.org/package/2006/relationships"><Relationship Id="rId13" Type="http://schemas.openxmlformats.org/officeDocument/2006/relationships/oleObject" Target="../embeddings/oleObject148.bin"/><Relationship Id="rId18" Type="http://schemas.openxmlformats.org/officeDocument/2006/relationships/oleObject" Target="../embeddings/oleObject151.bin"/><Relationship Id="rId26" Type="http://schemas.openxmlformats.org/officeDocument/2006/relationships/oleObject" Target="../embeddings/oleObject155.bin"/><Relationship Id="rId39" Type="http://schemas.openxmlformats.org/officeDocument/2006/relationships/oleObject" Target="../embeddings/oleObject163.bin"/><Relationship Id="rId21" Type="http://schemas.openxmlformats.org/officeDocument/2006/relationships/image" Target="../media/image96.emf"/><Relationship Id="rId34" Type="http://schemas.openxmlformats.org/officeDocument/2006/relationships/oleObject" Target="../embeddings/oleObject160.bin"/><Relationship Id="rId42" Type="http://schemas.openxmlformats.org/officeDocument/2006/relationships/image" Target="../media/image105.emf"/><Relationship Id="rId7" Type="http://schemas.openxmlformats.org/officeDocument/2006/relationships/oleObject" Target="../embeddings/oleObject144.bin"/><Relationship Id="rId2" Type="http://schemas.openxmlformats.org/officeDocument/2006/relationships/slideLayout" Target="../slideLayouts/slideLayout3.xml"/><Relationship Id="rId16" Type="http://schemas.openxmlformats.org/officeDocument/2006/relationships/oleObject" Target="../embeddings/oleObject150.bin"/><Relationship Id="rId20" Type="http://schemas.openxmlformats.org/officeDocument/2006/relationships/oleObject" Target="../embeddings/oleObject152.bin"/><Relationship Id="rId29" Type="http://schemas.openxmlformats.org/officeDocument/2006/relationships/oleObject" Target="../embeddings/oleObject157.bin"/><Relationship Id="rId41" Type="http://schemas.openxmlformats.org/officeDocument/2006/relationships/oleObject" Target="../embeddings/oleObject164.bin"/><Relationship Id="rId1" Type="http://schemas.openxmlformats.org/officeDocument/2006/relationships/vmlDrawing" Target="../drawings/vmlDrawing23.vml"/><Relationship Id="rId6" Type="http://schemas.openxmlformats.org/officeDocument/2006/relationships/image" Target="../media/image90.emf"/><Relationship Id="rId11" Type="http://schemas.openxmlformats.org/officeDocument/2006/relationships/oleObject" Target="../embeddings/oleObject146.bin"/><Relationship Id="rId24" Type="http://schemas.openxmlformats.org/officeDocument/2006/relationships/oleObject" Target="../embeddings/oleObject154.bin"/><Relationship Id="rId32" Type="http://schemas.openxmlformats.org/officeDocument/2006/relationships/oleObject" Target="../embeddings/oleObject159.bin"/><Relationship Id="rId37" Type="http://schemas.openxmlformats.org/officeDocument/2006/relationships/oleObject" Target="../embeddings/oleObject162.bin"/><Relationship Id="rId40" Type="http://schemas.openxmlformats.org/officeDocument/2006/relationships/image" Target="../media/image104.emf"/><Relationship Id="rId5" Type="http://schemas.openxmlformats.org/officeDocument/2006/relationships/oleObject" Target="../embeddings/oleObject143.bin"/><Relationship Id="rId15" Type="http://schemas.openxmlformats.org/officeDocument/2006/relationships/image" Target="../media/image93.emf"/><Relationship Id="rId23" Type="http://schemas.openxmlformats.org/officeDocument/2006/relationships/image" Target="../media/image97.emf"/><Relationship Id="rId28" Type="http://schemas.openxmlformats.org/officeDocument/2006/relationships/oleObject" Target="../embeddings/oleObject156.bin"/><Relationship Id="rId36" Type="http://schemas.openxmlformats.org/officeDocument/2006/relationships/image" Target="../media/image102.emf"/><Relationship Id="rId10" Type="http://schemas.openxmlformats.org/officeDocument/2006/relationships/image" Target="../media/image92.emf"/><Relationship Id="rId19" Type="http://schemas.openxmlformats.org/officeDocument/2006/relationships/image" Target="../media/image95.emf"/><Relationship Id="rId31" Type="http://schemas.openxmlformats.org/officeDocument/2006/relationships/oleObject" Target="../embeddings/oleObject158.bin"/><Relationship Id="rId4" Type="http://schemas.openxmlformats.org/officeDocument/2006/relationships/image" Target="../media/image89.emf"/><Relationship Id="rId9" Type="http://schemas.openxmlformats.org/officeDocument/2006/relationships/oleObject" Target="../embeddings/oleObject145.bin"/><Relationship Id="rId14" Type="http://schemas.openxmlformats.org/officeDocument/2006/relationships/oleObject" Target="../embeddings/oleObject149.bin"/><Relationship Id="rId22" Type="http://schemas.openxmlformats.org/officeDocument/2006/relationships/oleObject" Target="../embeddings/oleObject153.bin"/><Relationship Id="rId27" Type="http://schemas.openxmlformats.org/officeDocument/2006/relationships/image" Target="../media/image99.emf"/><Relationship Id="rId30" Type="http://schemas.openxmlformats.org/officeDocument/2006/relationships/image" Target="../media/image100.emf"/><Relationship Id="rId35" Type="http://schemas.openxmlformats.org/officeDocument/2006/relationships/oleObject" Target="../embeddings/oleObject161.bin"/><Relationship Id="rId8" Type="http://schemas.openxmlformats.org/officeDocument/2006/relationships/image" Target="../media/image91.emf"/><Relationship Id="rId3" Type="http://schemas.openxmlformats.org/officeDocument/2006/relationships/oleObject" Target="../embeddings/oleObject142.bin"/><Relationship Id="rId12" Type="http://schemas.openxmlformats.org/officeDocument/2006/relationships/oleObject" Target="../embeddings/oleObject147.bin"/><Relationship Id="rId17" Type="http://schemas.openxmlformats.org/officeDocument/2006/relationships/image" Target="../media/image94.emf"/><Relationship Id="rId25" Type="http://schemas.openxmlformats.org/officeDocument/2006/relationships/image" Target="../media/image98.emf"/><Relationship Id="rId33" Type="http://schemas.openxmlformats.org/officeDocument/2006/relationships/image" Target="../media/image101.emf"/><Relationship Id="rId38" Type="http://schemas.openxmlformats.org/officeDocument/2006/relationships/image" Target="../media/image103.emf"/></Relationships>
</file>

<file path=ppt/slides/_rels/slide28.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170.bin"/><Relationship Id="rId18" Type="http://schemas.openxmlformats.org/officeDocument/2006/relationships/image" Target="../media/image109.emf"/><Relationship Id="rId3" Type="http://schemas.openxmlformats.org/officeDocument/2006/relationships/oleObject" Target="../embeddings/oleObject165.bin"/><Relationship Id="rId7" Type="http://schemas.openxmlformats.org/officeDocument/2006/relationships/oleObject" Target="../embeddings/oleObject167.bin"/><Relationship Id="rId12" Type="http://schemas.openxmlformats.org/officeDocument/2006/relationships/image" Target="../media/image107.emf"/><Relationship Id="rId17" Type="http://schemas.openxmlformats.org/officeDocument/2006/relationships/oleObject" Target="../embeddings/oleObject172.bin"/><Relationship Id="rId2" Type="http://schemas.openxmlformats.org/officeDocument/2006/relationships/slideLayout" Target="../slideLayouts/slideLayout3.xml"/><Relationship Id="rId16" Type="http://schemas.openxmlformats.org/officeDocument/2006/relationships/oleObject" Target="../embeddings/oleObject171.bin"/><Relationship Id="rId1" Type="http://schemas.openxmlformats.org/officeDocument/2006/relationships/vmlDrawing" Target="../drawings/vmlDrawing24.vml"/><Relationship Id="rId6" Type="http://schemas.openxmlformats.org/officeDocument/2006/relationships/image" Target="../media/image73.emf"/><Relationship Id="rId11" Type="http://schemas.openxmlformats.org/officeDocument/2006/relationships/oleObject" Target="../embeddings/oleObject169.bin"/><Relationship Id="rId5" Type="http://schemas.openxmlformats.org/officeDocument/2006/relationships/oleObject" Target="../embeddings/oleObject166.bin"/><Relationship Id="rId15" Type="http://schemas.openxmlformats.org/officeDocument/2006/relationships/image" Target="../media/image110.emf"/><Relationship Id="rId10" Type="http://schemas.openxmlformats.org/officeDocument/2006/relationships/image" Target="../media/image10.emf"/><Relationship Id="rId4" Type="http://schemas.openxmlformats.org/officeDocument/2006/relationships/image" Target="../media/image106.emf"/><Relationship Id="rId9" Type="http://schemas.openxmlformats.org/officeDocument/2006/relationships/oleObject" Target="../embeddings/oleObject168.bin"/><Relationship Id="rId14" Type="http://schemas.openxmlformats.org/officeDocument/2006/relationships/image" Target="../media/image108.emf"/></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M5_4kHZsdyc" TargetMode="External"/><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6.bin"/><Relationship Id="rId18" Type="http://schemas.openxmlformats.org/officeDocument/2006/relationships/image" Target="../media/image8.emf"/><Relationship Id="rId3" Type="http://schemas.openxmlformats.org/officeDocument/2006/relationships/oleObject" Target="../embeddings/oleObject1.bin"/><Relationship Id="rId21" Type="http://schemas.openxmlformats.org/officeDocument/2006/relationships/oleObject" Target="../embeddings/oleObject11.bin"/><Relationship Id="rId7" Type="http://schemas.openxmlformats.org/officeDocument/2006/relationships/oleObject" Target="../embeddings/oleObject3.bin"/><Relationship Id="rId12" Type="http://schemas.openxmlformats.org/officeDocument/2006/relationships/image" Target="../media/image5.emf"/><Relationship Id="rId17" Type="http://schemas.openxmlformats.org/officeDocument/2006/relationships/oleObject" Target="../embeddings/oleObject8.bin"/><Relationship Id="rId25" Type="http://schemas.openxmlformats.org/officeDocument/2006/relationships/oleObject" Target="../embeddings/oleObject13.bin"/><Relationship Id="rId2" Type="http://schemas.openxmlformats.org/officeDocument/2006/relationships/slideLayout" Target="../slideLayouts/slideLayout3.xml"/><Relationship Id="rId16" Type="http://schemas.openxmlformats.org/officeDocument/2006/relationships/image" Target="../media/image7.emf"/><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image" Target="../media/image2.emf"/><Relationship Id="rId11" Type="http://schemas.openxmlformats.org/officeDocument/2006/relationships/oleObject" Target="../embeddings/oleObject5.bin"/><Relationship Id="rId24" Type="http://schemas.openxmlformats.org/officeDocument/2006/relationships/image" Target="../media/image10.e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2.bin"/><Relationship Id="rId10" Type="http://schemas.openxmlformats.org/officeDocument/2006/relationships/image" Target="../media/image4.emf"/><Relationship Id="rId19" Type="http://schemas.openxmlformats.org/officeDocument/2006/relationships/oleObject" Target="../embeddings/oleObject9.bin"/><Relationship Id="rId4" Type="http://schemas.openxmlformats.org/officeDocument/2006/relationships/image" Target="../media/image1.emf"/><Relationship Id="rId9" Type="http://schemas.openxmlformats.org/officeDocument/2006/relationships/oleObject" Target="../embeddings/oleObject4.bin"/><Relationship Id="rId14" Type="http://schemas.openxmlformats.org/officeDocument/2006/relationships/image" Target="../media/image6.emf"/><Relationship Id="rId22"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oleObject" Target="../embeddings/oleObject19.bin"/><Relationship Id="rId18" Type="http://schemas.openxmlformats.org/officeDocument/2006/relationships/image" Target="../media/image2.e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10.emf"/><Relationship Id="rId17" Type="http://schemas.openxmlformats.org/officeDocument/2006/relationships/oleObject" Target="../embeddings/oleObject21.bin"/><Relationship Id="rId2" Type="http://schemas.openxmlformats.org/officeDocument/2006/relationships/slideLayout" Target="../slideLayouts/slideLayout3.xml"/><Relationship Id="rId16" Type="http://schemas.openxmlformats.org/officeDocument/2006/relationships/image" Target="../media/image1.emf"/><Relationship Id="rId20" Type="http://schemas.openxmlformats.org/officeDocument/2006/relationships/image" Target="../media/image3.emf"/><Relationship Id="rId1" Type="http://schemas.openxmlformats.org/officeDocument/2006/relationships/vmlDrawing" Target="../drawings/vmlDrawing3.vml"/><Relationship Id="rId6" Type="http://schemas.openxmlformats.org/officeDocument/2006/relationships/image" Target="../media/image11.e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9.emf"/><Relationship Id="rId19" Type="http://schemas.openxmlformats.org/officeDocument/2006/relationships/oleObject" Target="../embeddings/oleObject22.bin"/><Relationship Id="rId4" Type="http://schemas.openxmlformats.org/officeDocument/2006/relationships/image" Target="../media/image6.emf"/><Relationship Id="rId9" Type="http://schemas.openxmlformats.org/officeDocument/2006/relationships/oleObject" Target="../embeddings/oleObject17.bin"/><Relationship Id="rId14" Type="http://schemas.openxmlformats.org/officeDocument/2006/relationships/image" Target="../media/image12.emf"/><Relationship Id="rId22" Type="http://schemas.openxmlformats.org/officeDocument/2006/relationships/image" Target="../media/image4.emf"/></Relationships>
</file>

<file path=ppt/slides/_rels/slide7.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29.bin"/><Relationship Id="rId18" Type="http://schemas.openxmlformats.org/officeDocument/2006/relationships/image" Target="../media/image16.emf"/><Relationship Id="rId26" Type="http://schemas.openxmlformats.org/officeDocument/2006/relationships/image" Target="../media/image18.emf"/><Relationship Id="rId3" Type="http://schemas.openxmlformats.org/officeDocument/2006/relationships/oleObject" Target="../embeddings/oleObject24.bin"/><Relationship Id="rId21" Type="http://schemas.openxmlformats.org/officeDocument/2006/relationships/oleObject" Target="../embeddings/oleObject33.bin"/><Relationship Id="rId7" Type="http://schemas.openxmlformats.org/officeDocument/2006/relationships/oleObject" Target="../embeddings/oleObject26.bin"/><Relationship Id="rId12" Type="http://schemas.openxmlformats.org/officeDocument/2006/relationships/image" Target="../media/image13.emf"/><Relationship Id="rId17" Type="http://schemas.openxmlformats.org/officeDocument/2006/relationships/oleObject" Target="../embeddings/oleObject31.bin"/><Relationship Id="rId25" Type="http://schemas.openxmlformats.org/officeDocument/2006/relationships/oleObject" Target="../embeddings/oleObject35.bin"/><Relationship Id="rId2" Type="http://schemas.openxmlformats.org/officeDocument/2006/relationships/slideLayout" Target="../slideLayouts/slideLayout3.xml"/><Relationship Id="rId16" Type="http://schemas.openxmlformats.org/officeDocument/2006/relationships/image" Target="../media/image15.emf"/><Relationship Id="rId20" Type="http://schemas.openxmlformats.org/officeDocument/2006/relationships/image" Target="../media/image9.emf"/><Relationship Id="rId29" Type="http://schemas.openxmlformats.org/officeDocument/2006/relationships/oleObject" Target="../embeddings/oleObject37.bin"/><Relationship Id="rId1" Type="http://schemas.openxmlformats.org/officeDocument/2006/relationships/vmlDrawing" Target="../drawings/vmlDrawing4.vml"/><Relationship Id="rId6" Type="http://schemas.openxmlformats.org/officeDocument/2006/relationships/image" Target="../media/image2.emf"/><Relationship Id="rId11" Type="http://schemas.openxmlformats.org/officeDocument/2006/relationships/oleObject" Target="../embeddings/oleObject28.bin"/><Relationship Id="rId24" Type="http://schemas.openxmlformats.org/officeDocument/2006/relationships/image" Target="../media/image17.emf"/><Relationship Id="rId5" Type="http://schemas.openxmlformats.org/officeDocument/2006/relationships/oleObject" Target="../embeddings/oleObject25.bin"/><Relationship Id="rId15" Type="http://schemas.openxmlformats.org/officeDocument/2006/relationships/oleObject" Target="../embeddings/oleObject30.bin"/><Relationship Id="rId23" Type="http://schemas.openxmlformats.org/officeDocument/2006/relationships/oleObject" Target="../embeddings/oleObject34.bin"/><Relationship Id="rId28" Type="http://schemas.openxmlformats.org/officeDocument/2006/relationships/image" Target="../media/image19.emf"/><Relationship Id="rId10" Type="http://schemas.openxmlformats.org/officeDocument/2006/relationships/image" Target="../media/image4.emf"/><Relationship Id="rId19" Type="http://schemas.openxmlformats.org/officeDocument/2006/relationships/oleObject" Target="../embeddings/oleObject32.bin"/><Relationship Id="rId4" Type="http://schemas.openxmlformats.org/officeDocument/2006/relationships/image" Target="../media/image1.emf"/><Relationship Id="rId9" Type="http://schemas.openxmlformats.org/officeDocument/2006/relationships/oleObject" Target="../embeddings/oleObject27.bin"/><Relationship Id="rId14" Type="http://schemas.openxmlformats.org/officeDocument/2006/relationships/image" Target="../media/image14.emf"/><Relationship Id="rId22" Type="http://schemas.openxmlformats.org/officeDocument/2006/relationships/image" Target="../media/image10.emf"/><Relationship Id="rId27" Type="http://schemas.openxmlformats.org/officeDocument/2006/relationships/oleObject" Target="../embeddings/oleObject36.bin"/><Relationship Id="rId30" Type="http://schemas.openxmlformats.org/officeDocument/2006/relationships/image" Target="../media/image20.emf"/></Relationships>
</file>

<file path=ppt/slides/_rels/slide8.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43.bin"/><Relationship Id="rId18" Type="http://schemas.openxmlformats.org/officeDocument/2006/relationships/image" Target="../media/image9.emf"/><Relationship Id="rId26" Type="http://schemas.openxmlformats.org/officeDocument/2006/relationships/image" Target="../media/image25.emf"/><Relationship Id="rId3" Type="http://schemas.openxmlformats.org/officeDocument/2006/relationships/oleObject" Target="../embeddings/oleObject38.bin"/><Relationship Id="rId21" Type="http://schemas.openxmlformats.org/officeDocument/2006/relationships/oleObject" Target="../embeddings/oleObject47.bin"/><Relationship Id="rId7" Type="http://schemas.openxmlformats.org/officeDocument/2006/relationships/oleObject" Target="../embeddings/oleObject40.bin"/><Relationship Id="rId12" Type="http://schemas.openxmlformats.org/officeDocument/2006/relationships/image" Target="../media/image21.emf"/><Relationship Id="rId17" Type="http://schemas.openxmlformats.org/officeDocument/2006/relationships/oleObject" Target="../embeddings/oleObject45.bin"/><Relationship Id="rId25" Type="http://schemas.openxmlformats.org/officeDocument/2006/relationships/oleObject" Target="../embeddings/oleObject49.bin"/><Relationship Id="rId2" Type="http://schemas.openxmlformats.org/officeDocument/2006/relationships/slideLayout" Target="../slideLayouts/slideLayout3.xml"/><Relationship Id="rId16" Type="http://schemas.openxmlformats.org/officeDocument/2006/relationships/image" Target="../media/image23.emf"/><Relationship Id="rId20" Type="http://schemas.openxmlformats.org/officeDocument/2006/relationships/image" Target="../media/image10.emf"/><Relationship Id="rId1" Type="http://schemas.openxmlformats.org/officeDocument/2006/relationships/vmlDrawing" Target="../drawings/vmlDrawing5.vml"/><Relationship Id="rId6" Type="http://schemas.openxmlformats.org/officeDocument/2006/relationships/image" Target="../media/image2.emf"/><Relationship Id="rId11" Type="http://schemas.openxmlformats.org/officeDocument/2006/relationships/oleObject" Target="../embeddings/oleObject42.bin"/><Relationship Id="rId24" Type="http://schemas.openxmlformats.org/officeDocument/2006/relationships/image" Target="../media/image19.emf"/><Relationship Id="rId5" Type="http://schemas.openxmlformats.org/officeDocument/2006/relationships/oleObject" Target="../embeddings/oleObject39.bin"/><Relationship Id="rId15" Type="http://schemas.openxmlformats.org/officeDocument/2006/relationships/oleObject" Target="../embeddings/oleObject44.bin"/><Relationship Id="rId23" Type="http://schemas.openxmlformats.org/officeDocument/2006/relationships/oleObject" Target="../embeddings/oleObject48.bin"/><Relationship Id="rId10" Type="http://schemas.openxmlformats.org/officeDocument/2006/relationships/image" Target="../media/image4.emf"/><Relationship Id="rId19" Type="http://schemas.openxmlformats.org/officeDocument/2006/relationships/oleObject" Target="../embeddings/oleObject46.bin"/><Relationship Id="rId4" Type="http://schemas.openxmlformats.org/officeDocument/2006/relationships/image" Target="../media/image1.emf"/><Relationship Id="rId9" Type="http://schemas.openxmlformats.org/officeDocument/2006/relationships/oleObject" Target="../embeddings/oleObject41.bin"/><Relationship Id="rId14" Type="http://schemas.openxmlformats.org/officeDocument/2006/relationships/image" Target="../media/image22.emf"/><Relationship Id="rId22" Type="http://schemas.openxmlformats.org/officeDocument/2006/relationships/image" Target="../media/image24.emf"/></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55.bin"/><Relationship Id="rId18" Type="http://schemas.openxmlformats.org/officeDocument/2006/relationships/image" Target="../media/image29.emf"/><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26.emf"/><Relationship Id="rId17" Type="http://schemas.openxmlformats.org/officeDocument/2006/relationships/oleObject" Target="../embeddings/oleObject57.bin"/><Relationship Id="rId2" Type="http://schemas.openxmlformats.org/officeDocument/2006/relationships/slideLayout" Target="../slideLayouts/slideLayout3.xml"/><Relationship Id="rId16" Type="http://schemas.openxmlformats.org/officeDocument/2006/relationships/image" Target="../media/image28.emf"/><Relationship Id="rId1" Type="http://schemas.openxmlformats.org/officeDocument/2006/relationships/vmlDrawing" Target="../drawings/vmlDrawing6.vml"/><Relationship Id="rId6" Type="http://schemas.openxmlformats.org/officeDocument/2006/relationships/image" Target="../media/image2.emf"/><Relationship Id="rId11" Type="http://schemas.openxmlformats.org/officeDocument/2006/relationships/oleObject" Target="../embeddings/oleObject54.bin"/><Relationship Id="rId5" Type="http://schemas.openxmlformats.org/officeDocument/2006/relationships/oleObject" Target="../embeddings/oleObject51.bin"/><Relationship Id="rId15" Type="http://schemas.openxmlformats.org/officeDocument/2006/relationships/oleObject" Target="../embeddings/oleObject56.bin"/><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53.bin"/><Relationship Id="rId1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354238" y="286605"/>
            <a:ext cx="6389226" cy="812991"/>
          </a:xfrm>
        </p:spPr>
        <p:txBody>
          <a:bodyPr/>
          <a:lstStyle/>
          <a:p>
            <a:r>
              <a:rPr lang="en-US" sz="4000" dirty="0">
                <a:solidFill>
                  <a:srgbClr val="FF0000"/>
                </a:solidFill>
                <a:latin typeface="Apple Chancery" panose="03020702040506060504" pitchFamily="66" charset="-79"/>
                <a:cs typeface="Apple Chancery" panose="03020702040506060504" pitchFamily="66" charset="-79"/>
              </a:rPr>
              <a:t>General announcements</a:t>
            </a:r>
          </a:p>
        </p:txBody>
      </p:sp>
    </p:spTree>
    <p:extLst>
      <p:ext uri="{BB962C8B-B14F-4D97-AF65-F5344CB8AC3E}">
        <p14:creationId xmlns:p14="http://schemas.microsoft.com/office/powerpoint/2010/main" val="4083446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492" y="150603"/>
            <a:ext cx="8662086" cy="702301"/>
          </a:xfrm>
        </p:spPr>
        <p:txBody>
          <a:bodyPr/>
          <a:lstStyle/>
          <a:p>
            <a:r>
              <a:rPr lang="en-US" sz="4000" dirty="0">
                <a:solidFill>
                  <a:srgbClr val="FF0000"/>
                </a:solidFill>
                <a:latin typeface="Apple Chancery" panose="03020702040506060504" pitchFamily="66" charset="-79"/>
                <a:cs typeface="Apple Chancery" panose="03020702040506060504" pitchFamily="66" charset="-79"/>
              </a:rPr>
              <a:t>The “quick and dirty” approach</a:t>
            </a:r>
          </a:p>
        </p:txBody>
      </p:sp>
      <p:sp>
        <p:nvSpPr>
          <p:cNvPr id="4" name="TextBox 3">
            <a:extLst>
              <a:ext uri="{FF2B5EF4-FFF2-40B4-BE49-F238E27FC236}">
                <a16:creationId xmlns:a16="http://schemas.microsoft.com/office/drawing/2014/main" id="{4A7D7A2F-B08F-D946-B393-9CDABA534F7E}"/>
              </a:ext>
            </a:extLst>
          </p:cNvPr>
          <p:cNvSpPr txBox="1"/>
          <p:nvPr/>
        </p:nvSpPr>
        <p:spPr>
          <a:xfrm>
            <a:off x="125210" y="771980"/>
            <a:ext cx="8662086" cy="1446550"/>
          </a:xfrm>
          <a:prstGeom prst="rect">
            <a:avLst/>
          </a:prstGeom>
          <a:noFill/>
        </p:spPr>
        <p:txBody>
          <a:bodyPr wrap="square" rtlCol="0">
            <a:spAutoFit/>
          </a:bodyPr>
          <a:lstStyle/>
          <a:p>
            <a:r>
              <a:rPr lang="en-US" sz="2800" dirty="0">
                <a:solidFill>
                  <a:srgbClr val="FF0000"/>
                </a:solidFill>
                <a:latin typeface="Apple Chancery" panose="03020702040506060504" pitchFamily="66" charset="-79"/>
                <a:cs typeface="Apple Chancery" panose="03020702040506060504" pitchFamily="66" charset="-79"/>
              </a:rPr>
              <a:t>If the </a:t>
            </a:r>
            <a:r>
              <a:rPr lang="en-US" sz="2000" dirty="0">
                <a:solidFill>
                  <a:srgbClr val="0D13FF"/>
                </a:solidFill>
                <a:latin typeface="Times New Roman" panose="02020603050405020304" pitchFamily="18" charset="0"/>
                <a:cs typeface="Times New Roman" panose="02020603050405020304" pitchFamily="18" charset="0"/>
              </a:rPr>
              <a:t>magnitude of the acceleration </a:t>
            </a:r>
            <a:r>
              <a:rPr lang="en-US" sz="2000" dirty="0">
                <a:latin typeface="Times New Roman" panose="02020603050405020304" pitchFamily="18" charset="0"/>
                <a:cs typeface="Times New Roman" panose="02020603050405020304" pitchFamily="18" charset="0"/>
              </a:rPr>
              <a:t>of </a:t>
            </a:r>
            <a:r>
              <a:rPr lang="en-US" sz="2000" dirty="0">
                <a:solidFill>
                  <a:srgbClr val="0D13FF"/>
                </a:solidFill>
                <a:latin typeface="Times New Roman" panose="02020603050405020304" pitchFamily="18" charset="0"/>
                <a:cs typeface="Times New Roman" panose="02020603050405020304" pitchFamily="18" charset="0"/>
              </a:rPr>
              <a:t>all of the bodies </a:t>
            </a:r>
            <a:r>
              <a:rPr lang="en-US" sz="2000" dirty="0">
                <a:latin typeface="Times New Roman" panose="02020603050405020304" pitchFamily="18" charset="0"/>
                <a:cs typeface="Times New Roman" panose="02020603050405020304" pitchFamily="18" charset="0"/>
              </a:rPr>
              <a:t>in a system </a:t>
            </a:r>
            <a:r>
              <a:rPr lang="en-US" sz="2000" dirty="0">
                <a:solidFill>
                  <a:srgbClr val="0D13FF"/>
                </a:solidFill>
                <a:latin typeface="Times New Roman" panose="02020603050405020304" pitchFamily="18" charset="0"/>
                <a:cs typeface="Times New Roman" panose="02020603050405020304" pitchFamily="18" charset="0"/>
              </a:rPr>
              <a:t>is the same</a:t>
            </a:r>
            <a:r>
              <a:rPr lang="en-US" sz="2000" dirty="0">
                <a:latin typeface="Times New Roman" panose="02020603050405020304" pitchFamily="18" charset="0"/>
                <a:cs typeface="Times New Roman" panose="02020603050405020304" pitchFamily="18" charset="0"/>
              </a:rPr>
              <a:t>, we can examine the system from a holistic perspective and the </a:t>
            </a:r>
            <a:r>
              <a:rPr lang="en-US" sz="2000" dirty="0">
                <a:solidFill>
                  <a:srgbClr val="FF0000"/>
                </a:solidFill>
                <a:latin typeface="Times New Roman" panose="02020603050405020304" pitchFamily="18" charset="0"/>
                <a:cs typeface="Times New Roman" panose="02020603050405020304" pitchFamily="18" charset="0"/>
              </a:rPr>
              <a:t>total, net force </a:t>
            </a:r>
            <a:r>
              <a:rPr lang="en-US" sz="2000" dirty="0">
                <a:solidFill>
                  <a:srgbClr val="0D13FF"/>
                </a:solidFill>
                <a:latin typeface="Times New Roman" panose="02020603050405020304" pitchFamily="18" charset="0"/>
                <a:cs typeface="Times New Roman" panose="02020603050405020304" pitchFamily="18" charset="0"/>
              </a:rPr>
              <a:t>acting</a:t>
            </a:r>
            <a:r>
              <a:rPr lang="en-US" sz="2000" dirty="0">
                <a:latin typeface="Times New Roman" panose="02020603050405020304" pitchFamily="18" charset="0"/>
                <a:cs typeface="Times New Roman" panose="02020603050405020304" pitchFamily="18" charset="0"/>
              </a:rPr>
              <a:t> on the system </a:t>
            </a:r>
            <a:r>
              <a:rPr lang="en-US" sz="2000" dirty="0">
                <a:solidFill>
                  <a:srgbClr val="0D13FF"/>
                </a:solidFill>
                <a:latin typeface="Times New Roman" panose="02020603050405020304" pitchFamily="18" charset="0"/>
                <a:cs typeface="Times New Roman" panose="02020603050405020304" pitchFamily="18" charset="0"/>
              </a:rPr>
              <a:t>in the direction of acceleration </a:t>
            </a:r>
            <a:r>
              <a:rPr lang="en-US" sz="2000" dirty="0">
                <a:solidFill>
                  <a:srgbClr val="00C201"/>
                </a:solidFill>
                <a:latin typeface="Times New Roman" panose="02020603050405020304" pitchFamily="18" charset="0"/>
                <a:cs typeface="Times New Roman" panose="02020603050405020304" pitchFamily="18" charset="0"/>
              </a:rPr>
              <a:t>will equal </a:t>
            </a:r>
            <a:r>
              <a:rPr lang="en-US" sz="2000" dirty="0">
                <a:latin typeface="Times New Roman" panose="02020603050405020304" pitchFamily="18" charset="0"/>
                <a:cs typeface="Times New Roman" panose="02020603050405020304" pitchFamily="18" charset="0"/>
              </a:rPr>
              <a:t>the </a:t>
            </a:r>
            <a:r>
              <a:rPr lang="en-US" sz="2000" i="1" dirty="0">
                <a:solidFill>
                  <a:srgbClr val="FF0000"/>
                </a:solidFill>
                <a:latin typeface="Times New Roman" panose="02020603050405020304" pitchFamily="18" charset="0"/>
                <a:cs typeface="Times New Roman" panose="02020603050405020304" pitchFamily="18" charset="0"/>
              </a:rPr>
              <a:t>total mass </a:t>
            </a:r>
            <a:r>
              <a:rPr lang="en-US" sz="2000" dirty="0">
                <a:solidFill>
                  <a:srgbClr val="FF0000"/>
                </a:solidFill>
                <a:latin typeface="Times New Roman" panose="02020603050405020304" pitchFamily="18" charset="0"/>
                <a:cs typeface="Times New Roman" panose="02020603050405020304" pitchFamily="18" charset="0"/>
              </a:rPr>
              <a:t>in the system </a:t>
            </a:r>
            <a:r>
              <a:rPr lang="en-US" sz="2000" dirty="0">
                <a:solidFill>
                  <a:srgbClr val="0D13FF"/>
                </a:solidFill>
                <a:latin typeface="Times New Roman" panose="02020603050405020304" pitchFamily="18" charset="0"/>
                <a:cs typeface="Times New Roman" panose="02020603050405020304" pitchFamily="18" charset="0"/>
              </a:rPr>
              <a:t>times</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system’s acceleration</a:t>
            </a:r>
            <a:r>
              <a:rPr lang="en-US" sz="20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2AB1D5DA-9073-7943-847A-917A34CE81C3}"/>
              </a:ext>
            </a:extLst>
          </p:cNvPr>
          <p:cNvSpPr txBox="1"/>
          <p:nvPr/>
        </p:nvSpPr>
        <p:spPr>
          <a:xfrm>
            <a:off x="356704" y="2218530"/>
            <a:ext cx="8662086" cy="769441"/>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If you know </a:t>
            </a:r>
            <a:r>
              <a:rPr lang="en-US" sz="2000" dirty="0">
                <a:latin typeface="Times New Roman" panose="02020603050405020304" pitchFamily="18" charset="0"/>
                <a:cs typeface="Times New Roman" panose="02020603050405020304" pitchFamily="18" charset="0"/>
              </a:rPr>
              <a:t>how to use this approach, it can </a:t>
            </a:r>
            <a:r>
              <a:rPr lang="en-US" sz="2000" dirty="0">
                <a:solidFill>
                  <a:srgbClr val="0D13FF"/>
                </a:solidFill>
                <a:latin typeface="Times New Roman" panose="02020603050405020304" pitchFamily="18" charset="0"/>
                <a:cs typeface="Times New Roman" panose="02020603050405020304" pitchFamily="18" charset="0"/>
              </a:rPr>
              <a:t>take</a:t>
            </a:r>
            <a:r>
              <a:rPr lang="en-US" sz="2000" dirty="0">
                <a:latin typeface="Times New Roman" panose="02020603050405020304" pitchFamily="18" charset="0"/>
                <a:cs typeface="Times New Roman" panose="02020603050405020304" pitchFamily="18" charset="0"/>
              </a:rPr>
              <a:t> a </a:t>
            </a:r>
            <a:r>
              <a:rPr lang="en-US" sz="2000" dirty="0">
                <a:solidFill>
                  <a:srgbClr val="0D13FF"/>
                </a:solidFill>
                <a:latin typeface="Times New Roman" panose="02020603050405020304" pitchFamily="18" charset="0"/>
                <a:cs typeface="Times New Roman" panose="02020603050405020304" pitchFamily="18" charset="0"/>
              </a:rPr>
              <a:t>classic</a:t>
            </a:r>
            <a:r>
              <a:rPr lang="en-US" sz="2000" dirty="0">
                <a:latin typeface="Times New Roman" panose="02020603050405020304" pitchFamily="18" charset="0"/>
                <a:cs typeface="Times New Roman" panose="02020603050405020304" pitchFamily="18" charset="0"/>
              </a:rPr>
              <a:t>, five minutes, by the book </a:t>
            </a:r>
            <a:r>
              <a:rPr lang="en-US" sz="2000" dirty="0">
                <a:solidFill>
                  <a:srgbClr val="0D13FF"/>
                </a:solidFill>
                <a:latin typeface="Times New Roman" panose="02020603050405020304" pitchFamily="18" charset="0"/>
                <a:cs typeface="Times New Roman" panose="02020603050405020304" pitchFamily="18" charset="0"/>
              </a:rPr>
              <a:t>Newton’s Second Law problem </a:t>
            </a:r>
            <a:r>
              <a:rPr lang="en-US" sz="2000" dirty="0">
                <a:latin typeface="Times New Roman" panose="02020603050405020304" pitchFamily="18" charset="0"/>
                <a:cs typeface="Times New Roman" panose="02020603050405020304" pitchFamily="18" charset="0"/>
              </a:rPr>
              <a:t>and </a:t>
            </a:r>
            <a:r>
              <a:rPr lang="en-US" sz="2000" dirty="0">
                <a:solidFill>
                  <a:srgbClr val="0D13FF"/>
                </a:solidFill>
                <a:latin typeface="Times New Roman" panose="02020603050405020304" pitchFamily="18" charset="0"/>
                <a:cs typeface="Times New Roman" panose="02020603050405020304" pitchFamily="18" charset="0"/>
              </a:rPr>
              <a:t>turn it into a 30 second romp</a:t>
            </a:r>
            <a:r>
              <a:rPr lang="en-US" sz="20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29C3EC6-C5A8-754D-94F1-267524E3A538}"/>
              </a:ext>
            </a:extLst>
          </p:cNvPr>
          <p:cNvSpPr txBox="1"/>
          <p:nvPr/>
        </p:nvSpPr>
        <p:spPr>
          <a:xfrm>
            <a:off x="125210" y="3203826"/>
            <a:ext cx="8662086"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The technique </a:t>
            </a:r>
            <a:r>
              <a:rPr lang="en-US" sz="2000" dirty="0">
                <a:latin typeface="Times New Roman" panose="02020603050405020304" pitchFamily="18" charset="0"/>
                <a:cs typeface="Times New Roman" panose="02020603050405020304" pitchFamily="18" charset="0"/>
              </a:rPr>
              <a:t>follows:</a:t>
            </a:r>
          </a:p>
        </p:txBody>
      </p:sp>
      <p:sp>
        <p:nvSpPr>
          <p:cNvPr id="7" name="TextBox 6">
            <a:extLst>
              <a:ext uri="{FF2B5EF4-FFF2-40B4-BE49-F238E27FC236}">
                <a16:creationId xmlns:a16="http://schemas.microsoft.com/office/drawing/2014/main" id="{B242B165-8C35-5C4E-9CA4-AA62D1C76114}"/>
              </a:ext>
            </a:extLst>
          </p:cNvPr>
          <p:cNvSpPr txBox="1"/>
          <p:nvPr/>
        </p:nvSpPr>
        <p:spPr>
          <a:xfrm>
            <a:off x="345132" y="3654764"/>
            <a:ext cx="8884508" cy="400110"/>
          </a:xfrm>
          <a:prstGeom prst="rect">
            <a:avLst/>
          </a:prstGeom>
          <a:noFill/>
        </p:spPr>
        <p:txBody>
          <a:bodyPr wrap="square" rtlCol="0">
            <a:spAutoFit/>
          </a:bodyPr>
          <a:lstStyle/>
          <a:p>
            <a:r>
              <a:rPr lang="en-US" sz="2000" dirty="0">
                <a:solidFill>
                  <a:srgbClr val="00C201"/>
                </a:solidFill>
                <a:latin typeface="Times New Roman" panose="02020603050405020304" pitchFamily="18" charset="0"/>
                <a:cs typeface="Times New Roman" panose="02020603050405020304" pitchFamily="18" charset="0"/>
              </a:rPr>
              <a:t>Step 1: </a:t>
            </a:r>
            <a:r>
              <a:rPr lang="en-US" sz="2000" dirty="0">
                <a:solidFill>
                  <a:srgbClr val="FF0000"/>
                </a:solidFill>
                <a:latin typeface="Times New Roman" panose="02020603050405020304" pitchFamily="18" charset="0"/>
                <a:cs typeface="Times New Roman" panose="02020603050405020304" pitchFamily="18" charset="0"/>
              </a:rPr>
              <a:t>Identify</a:t>
            </a:r>
            <a:r>
              <a:rPr lang="en-US" sz="2000" dirty="0">
                <a:latin typeface="Times New Roman" panose="02020603050405020304" pitchFamily="18" charset="0"/>
                <a:cs typeface="Times New Roman" panose="02020603050405020304" pitchFamily="18" charset="0"/>
              </a:rPr>
              <a:t> </a:t>
            </a:r>
            <a:r>
              <a:rPr lang="en-US" sz="2000" dirty="0">
                <a:solidFill>
                  <a:srgbClr val="0D13FF"/>
                </a:solidFill>
                <a:latin typeface="Times New Roman" panose="02020603050405020304" pitchFamily="18" charset="0"/>
                <a:cs typeface="Times New Roman" panose="02020603050405020304" pitchFamily="18" charset="0"/>
              </a:rPr>
              <a:t>all the forces </a:t>
            </a:r>
            <a:r>
              <a:rPr lang="en-US" sz="2000" dirty="0">
                <a:latin typeface="Times New Roman" panose="02020603050405020304" pitchFamily="18" charset="0"/>
                <a:cs typeface="Times New Roman" panose="02020603050405020304" pitchFamily="18" charset="0"/>
              </a:rPr>
              <a:t>that </a:t>
            </a:r>
            <a:r>
              <a:rPr lang="en-US" sz="2000" dirty="0">
                <a:solidFill>
                  <a:srgbClr val="0D13FF"/>
                </a:solidFill>
                <a:latin typeface="Times New Roman" panose="02020603050405020304" pitchFamily="18" charset="0"/>
                <a:cs typeface="Times New Roman" panose="02020603050405020304" pitchFamily="18" charset="0"/>
              </a:rPr>
              <a:t>help the system accelerate </a:t>
            </a:r>
            <a:r>
              <a:rPr lang="en-US" sz="2000" dirty="0">
                <a:latin typeface="Times New Roman" panose="02020603050405020304" pitchFamily="18" charset="0"/>
                <a:cs typeface="Times New Roman" panose="02020603050405020304" pitchFamily="18" charset="0"/>
              </a:rPr>
              <a:t>(an FBD may help).</a:t>
            </a:r>
          </a:p>
        </p:txBody>
      </p:sp>
      <p:sp>
        <p:nvSpPr>
          <p:cNvPr id="8" name="TextBox 7">
            <a:extLst>
              <a:ext uri="{FF2B5EF4-FFF2-40B4-BE49-F238E27FC236}">
                <a16:creationId xmlns:a16="http://schemas.microsoft.com/office/drawing/2014/main" id="{5BF7CD02-B875-FE43-AA9D-98805D7F976F}"/>
              </a:ext>
            </a:extLst>
          </p:cNvPr>
          <p:cNvSpPr txBox="1"/>
          <p:nvPr/>
        </p:nvSpPr>
        <p:spPr>
          <a:xfrm>
            <a:off x="363667" y="4122008"/>
            <a:ext cx="8557911" cy="1015663"/>
          </a:xfrm>
          <a:prstGeom prst="rect">
            <a:avLst/>
          </a:prstGeom>
          <a:noFill/>
        </p:spPr>
        <p:txBody>
          <a:bodyPr wrap="square" rtlCol="0">
            <a:spAutoFit/>
          </a:bodyPr>
          <a:lstStyle/>
          <a:p>
            <a:r>
              <a:rPr lang="en-US" sz="2000" dirty="0">
                <a:solidFill>
                  <a:srgbClr val="00C201"/>
                </a:solidFill>
                <a:latin typeface="Times New Roman" panose="02020603050405020304" pitchFamily="18" charset="0"/>
                <a:cs typeface="Times New Roman" panose="02020603050405020304" pitchFamily="18" charset="0"/>
              </a:rPr>
              <a:t>Step 2: </a:t>
            </a:r>
            <a:r>
              <a:rPr lang="en-US" sz="2000" dirty="0">
                <a:solidFill>
                  <a:srgbClr val="0D13FF"/>
                </a:solidFill>
                <a:latin typeface="Times New Roman" panose="02020603050405020304" pitchFamily="18" charset="0"/>
                <a:cs typeface="Times New Roman" panose="02020603050405020304" pitchFamily="18" charset="0"/>
              </a:rPr>
              <a:t>Define</a:t>
            </a:r>
            <a:r>
              <a:rPr lang="en-US" sz="2000" dirty="0">
                <a:latin typeface="Times New Roman" panose="02020603050405020304" pitchFamily="18" charset="0"/>
                <a:cs typeface="Times New Roman" panose="02020603050405020304" pitchFamily="18" charset="0"/>
              </a:rPr>
              <a:t> the </a:t>
            </a:r>
            <a:r>
              <a:rPr lang="en-US" sz="2000" dirty="0">
                <a:solidFill>
                  <a:srgbClr val="0D13FF"/>
                </a:solidFill>
                <a:latin typeface="Times New Roman" panose="02020603050405020304" pitchFamily="18" charset="0"/>
                <a:cs typeface="Times New Roman" panose="02020603050405020304" pitchFamily="18" charset="0"/>
              </a:rPr>
              <a:t>forces</a:t>
            </a:r>
            <a:r>
              <a:rPr lang="en-US" sz="2000" dirty="0">
                <a:latin typeface="Times New Roman" panose="02020603050405020304" pitchFamily="18" charset="0"/>
                <a:cs typeface="Times New Roman" panose="02020603050405020304" pitchFamily="18" charset="0"/>
              </a:rPr>
              <a:t> that </a:t>
            </a:r>
            <a:r>
              <a:rPr lang="en-US" sz="2000" dirty="0">
                <a:solidFill>
                  <a:srgbClr val="0D13FF"/>
                </a:solidFill>
                <a:latin typeface="Times New Roman" panose="02020603050405020304" pitchFamily="18" charset="0"/>
                <a:cs typeface="Times New Roman" panose="02020603050405020304" pitchFamily="18" charset="0"/>
              </a:rPr>
              <a:t>make</a:t>
            </a:r>
            <a:r>
              <a:rPr lang="en-US" sz="2000" dirty="0">
                <a:latin typeface="Times New Roman" panose="02020603050405020304" pitchFamily="18" charset="0"/>
                <a:cs typeface="Times New Roman" panose="02020603050405020304" pitchFamily="18" charset="0"/>
              </a:rPr>
              <a:t> the </a:t>
            </a:r>
            <a:r>
              <a:rPr lang="en-US" sz="2000" dirty="0">
                <a:solidFill>
                  <a:srgbClr val="0D13FF"/>
                </a:solidFill>
                <a:latin typeface="Times New Roman" panose="02020603050405020304" pitchFamily="18" charset="0"/>
                <a:cs typeface="Times New Roman" panose="02020603050405020304" pitchFamily="18" charset="0"/>
              </a:rPr>
              <a:t>system accelerate in one direction </a:t>
            </a:r>
            <a:r>
              <a:rPr lang="en-US" sz="2000" dirty="0">
                <a:latin typeface="Times New Roman" panose="02020603050405020304" pitchFamily="18" charset="0"/>
                <a:cs typeface="Times New Roman" panose="02020603050405020304" pitchFamily="18" charset="0"/>
              </a:rPr>
              <a:t>as </a:t>
            </a:r>
            <a:r>
              <a:rPr lang="en-US" sz="2000" dirty="0">
                <a:solidFill>
                  <a:srgbClr val="FF0000"/>
                </a:solidFill>
                <a:latin typeface="Times New Roman" panose="02020603050405020304" pitchFamily="18" charset="0"/>
                <a:cs typeface="Times New Roman" panose="02020603050405020304" pitchFamily="18" charset="0"/>
              </a:rPr>
              <a:t>POSITIVE</a:t>
            </a:r>
            <a:r>
              <a:rPr lang="en-US" sz="2000" dirty="0">
                <a:latin typeface="Times New Roman" panose="02020603050405020304" pitchFamily="18" charset="0"/>
                <a:cs typeface="Times New Roman" panose="02020603050405020304" pitchFamily="18" charset="0"/>
              </a:rPr>
              <a:t> and the </a:t>
            </a:r>
            <a:r>
              <a:rPr lang="en-US" sz="2000" dirty="0">
                <a:solidFill>
                  <a:srgbClr val="0D13FF"/>
                </a:solidFill>
                <a:latin typeface="Times New Roman" panose="02020603050405020304" pitchFamily="18" charset="0"/>
                <a:cs typeface="Times New Roman" panose="02020603050405020304" pitchFamily="18" charset="0"/>
              </a:rPr>
              <a:t>forces</a:t>
            </a:r>
            <a:r>
              <a:rPr lang="en-US" sz="2000" dirty="0">
                <a:latin typeface="Times New Roman" panose="02020603050405020304" pitchFamily="18" charset="0"/>
                <a:cs typeface="Times New Roman" panose="02020603050405020304" pitchFamily="18" charset="0"/>
              </a:rPr>
              <a:t> that </a:t>
            </a:r>
            <a:r>
              <a:rPr lang="en-US" sz="2000" dirty="0">
                <a:solidFill>
                  <a:srgbClr val="0D13FF"/>
                </a:solidFill>
                <a:latin typeface="Times New Roman" panose="02020603050405020304" pitchFamily="18" charset="0"/>
                <a:cs typeface="Times New Roman" panose="02020603050405020304" pitchFamily="18" charset="0"/>
              </a:rPr>
              <a:t>make</a:t>
            </a:r>
            <a:r>
              <a:rPr lang="en-US" sz="2000" dirty="0">
                <a:latin typeface="Times New Roman" panose="02020603050405020304" pitchFamily="18" charset="0"/>
                <a:cs typeface="Times New Roman" panose="02020603050405020304" pitchFamily="18" charset="0"/>
              </a:rPr>
              <a:t> the </a:t>
            </a:r>
            <a:r>
              <a:rPr lang="en-US" sz="2000" dirty="0">
                <a:solidFill>
                  <a:srgbClr val="0D13FF"/>
                </a:solidFill>
                <a:latin typeface="Times New Roman" panose="02020603050405020304" pitchFamily="18" charset="0"/>
                <a:cs typeface="Times New Roman" panose="02020603050405020304" pitchFamily="18" charset="0"/>
              </a:rPr>
              <a:t>system accelerate in the opposite direction</a:t>
            </a:r>
            <a:r>
              <a:rPr lang="en-US" sz="2000" dirty="0">
                <a:latin typeface="Times New Roman" panose="02020603050405020304" pitchFamily="18" charset="0"/>
                <a:cs typeface="Times New Roman" panose="02020603050405020304" pitchFamily="18" charset="0"/>
              </a:rPr>
              <a:t> as </a:t>
            </a:r>
            <a:r>
              <a:rPr lang="en-US" sz="2000" dirty="0">
                <a:solidFill>
                  <a:srgbClr val="FF0000"/>
                </a:solidFill>
                <a:latin typeface="Times New Roman" panose="02020603050405020304" pitchFamily="18" charset="0"/>
                <a:cs typeface="Times New Roman" panose="02020603050405020304" pitchFamily="18" charset="0"/>
              </a:rPr>
              <a:t>NEGATIVE</a:t>
            </a:r>
            <a:r>
              <a:rPr lang="en-US" sz="20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379A4DFA-B59F-CC40-BF03-A51F7E497D14}"/>
              </a:ext>
            </a:extLst>
          </p:cNvPr>
          <p:cNvSpPr txBox="1"/>
          <p:nvPr/>
        </p:nvSpPr>
        <p:spPr>
          <a:xfrm>
            <a:off x="363667" y="5181655"/>
            <a:ext cx="8655123" cy="707886"/>
          </a:xfrm>
          <a:prstGeom prst="rect">
            <a:avLst/>
          </a:prstGeom>
          <a:noFill/>
        </p:spPr>
        <p:txBody>
          <a:bodyPr wrap="square" rtlCol="0">
            <a:spAutoFit/>
          </a:bodyPr>
          <a:lstStyle/>
          <a:p>
            <a:r>
              <a:rPr lang="en-US" sz="2000" dirty="0">
                <a:solidFill>
                  <a:srgbClr val="00C201"/>
                </a:solidFill>
                <a:latin typeface="Times New Roman" panose="02020603050405020304" pitchFamily="18" charset="0"/>
                <a:cs typeface="Times New Roman" panose="02020603050405020304" pitchFamily="18" charset="0"/>
              </a:rPr>
              <a:t>Step 3: </a:t>
            </a:r>
            <a:r>
              <a:rPr lang="en-US" sz="2000" dirty="0">
                <a:solidFill>
                  <a:srgbClr val="FF0000"/>
                </a:solidFill>
                <a:latin typeface="Times New Roman" panose="02020603050405020304" pitchFamily="18" charset="0"/>
                <a:cs typeface="Times New Roman" panose="02020603050405020304" pitchFamily="18" charset="0"/>
              </a:rPr>
              <a:t>Sum the forces</a:t>
            </a:r>
            <a:r>
              <a:rPr lang="en-US" sz="2000" dirty="0">
                <a:latin typeface="Times New Roman" panose="02020603050405020304" pitchFamily="18" charset="0"/>
                <a:cs typeface="Times New Roman" panose="02020603050405020304" pitchFamily="18" charset="0"/>
              </a:rPr>
              <a:t>, </a:t>
            </a:r>
            <a:r>
              <a:rPr lang="en-US" sz="2000" dirty="0">
                <a:solidFill>
                  <a:srgbClr val="0D13FF"/>
                </a:solidFill>
                <a:latin typeface="Times New Roman" panose="02020603050405020304" pitchFamily="18" charset="0"/>
                <a:cs typeface="Times New Roman" panose="02020603050405020304" pitchFamily="18" charset="0"/>
              </a:rPr>
              <a:t>signs included</a:t>
            </a:r>
            <a:r>
              <a:rPr lang="en-US" sz="2000" dirty="0">
                <a:latin typeface="Times New Roman" panose="02020603050405020304" pitchFamily="18" charset="0"/>
                <a:cs typeface="Times New Roman" panose="02020603050405020304" pitchFamily="18" charset="0"/>
              </a:rPr>
              <a:t>, and </a:t>
            </a:r>
            <a:r>
              <a:rPr lang="en-US" sz="2000" dirty="0">
                <a:solidFill>
                  <a:srgbClr val="0D13FF"/>
                </a:solidFill>
                <a:latin typeface="Times New Roman" panose="02020603050405020304" pitchFamily="18" charset="0"/>
                <a:cs typeface="Times New Roman" panose="02020603050405020304" pitchFamily="18" charset="0"/>
              </a:rPr>
              <a:t>put</a:t>
            </a:r>
            <a:r>
              <a:rPr lang="en-US" sz="2000" dirty="0">
                <a:latin typeface="Times New Roman" panose="02020603050405020304" pitchFamily="18" charset="0"/>
                <a:cs typeface="Times New Roman" panose="02020603050405020304" pitchFamily="18" charset="0"/>
              </a:rPr>
              <a:t> them </a:t>
            </a:r>
            <a:r>
              <a:rPr lang="en-US" sz="2000" dirty="0">
                <a:solidFill>
                  <a:srgbClr val="0D13FF"/>
                </a:solidFill>
                <a:latin typeface="Times New Roman" panose="02020603050405020304" pitchFamily="18" charset="0"/>
                <a:cs typeface="Times New Roman" panose="02020603050405020304" pitchFamily="18" charset="0"/>
              </a:rPr>
              <a:t>equal to</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TOTAL MASS </a:t>
            </a:r>
            <a:r>
              <a:rPr lang="en-US" sz="2000" dirty="0">
                <a:latin typeface="Times New Roman" panose="02020603050405020304" pitchFamily="18" charset="0"/>
                <a:cs typeface="Times New Roman" panose="02020603050405020304" pitchFamily="18" charset="0"/>
              </a:rPr>
              <a:t>of the system </a:t>
            </a:r>
            <a:r>
              <a:rPr lang="en-US" sz="2000" dirty="0">
                <a:solidFill>
                  <a:srgbClr val="FF0000"/>
                </a:solidFill>
                <a:latin typeface="Times New Roman" panose="02020603050405020304" pitchFamily="18" charset="0"/>
                <a:cs typeface="Times New Roman" panose="02020603050405020304" pitchFamily="18" charset="0"/>
              </a:rPr>
              <a:t>times</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acceleration of the system</a:t>
            </a:r>
            <a:r>
              <a:rPr lang="en-US" sz="20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1B287F61-9CEA-6B41-9B1E-E22BBD502630}"/>
              </a:ext>
            </a:extLst>
          </p:cNvPr>
          <p:cNvSpPr txBox="1"/>
          <p:nvPr/>
        </p:nvSpPr>
        <p:spPr>
          <a:xfrm>
            <a:off x="363667" y="5937389"/>
            <a:ext cx="8884508" cy="400110"/>
          </a:xfrm>
          <a:prstGeom prst="rect">
            <a:avLst/>
          </a:prstGeom>
          <a:noFill/>
        </p:spPr>
        <p:txBody>
          <a:bodyPr wrap="square" rtlCol="0">
            <a:spAutoFit/>
          </a:bodyPr>
          <a:lstStyle/>
          <a:p>
            <a:r>
              <a:rPr lang="en-US" sz="2000" dirty="0">
                <a:solidFill>
                  <a:srgbClr val="00C201"/>
                </a:solidFill>
                <a:latin typeface="Times New Roman" panose="02020603050405020304" pitchFamily="18" charset="0"/>
                <a:cs typeface="Times New Roman" panose="02020603050405020304" pitchFamily="18" charset="0"/>
              </a:rPr>
              <a:t>Step 4: </a:t>
            </a:r>
            <a:r>
              <a:rPr lang="en-US" sz="2000" dirty="0">
                <a:solidFill>
                  <a:srgbClr val="FF0000"/>
                </a:solidFill>
                <a:latin typeface="Times New Roman" panose="02020603050405020304" pitchFamily="18" charset="0"/>
                <a:cs typeface="Times New Roman" panose="02020603050405020304" pitchFamily="18" charset="0"/>
              </a:rPr>
              <a:t>Solve</a:t>
            </a:r>
            <a:r>
              <a:rPr lang="en-US" sz="2000" dirty="0">
                <a:latin typeface="Times New Roman" panose="02020603050405020304" pitchFamily="18" charset="0"/>
                <a:cs typeface="Times New Roman" panose="02020603050405020304" pitchFamily="18" charset="0"/>
              </a:rPr>
              <a:t> </a:t>
            </a:r>
            <a:r>
              <a:rPr lang="en-US" sz="2000" dirty="0">
                <a:solidFill>
                  <a:srgbClr val="0D13FF"/>
                </a:solidFill>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the</a:t>
            </a:r>
            <a:r>
              <a:rPr lang="en-US" sz="2000" dirty="0">
                <a:solidFill>
                  <a:srgbClr val="0D13FF"/>
                </a:solidFill>
                <a:latin typeface="Times New Roman" panose="02020603050405020304" pitchFamily="18" charset="0"/>
                <a:cs typeface="Times New Roman" panose="02020603050405020304" pitchFamily="18" charset="0"/>
              </a:rPr>
              <a:t> system’s acceleration</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61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299"/>
            <a:ext cx="9144000" cy="769441"/>
          </a:xfrm>
          <a:prstGeom prst="rect">
            <a:avLst/>
          </a:prstGeom>
          <a:noFill/>
        </p:spPr>
        <p:txBody>
          <a:bodyPr wrap="square" rtlCol="0">
            <a:spAutoFit/>
          </a:bodyPr>
          <a:lstStyle/>
          <a:p>
            <a:pPr algn="ctr"/>
            <a:r>
              <a:rPr lang="en-US" sz="4400" dirty="0">
                <a:solidFill>
                  <a:srgbClr val="FF0000"/>
                </a:solidFill>
                <a:latin typeface="Apple Chancery"/>
                <a:cs typeface="Apple Chancery"/>
              </a:rPr>
              <a:t>For Our Problem—Quick and Dirty</a:t>
            </a:r>
            <a:endParaRPr lang="en-US" sz="3200" dirty="0">
              <a:solidFill>
                <a:srgbClr val="0000FF"/>
              </a:solidFill>
              <a:latin typeface="Apple Chancery"/>
              <a:cs typeface="Apple Chancery"/>
            </a:endParaRPr>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39.)</a:t>
            </a: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17500" y="889000"/>
            <a:ext cx="4292600" cy="1446550"/>
          </a:xfrm>
          <a:prstGeom prst="rect">
            <a:avLst/>
          </a:prstGeom>
          <a:noFill/>
        </p:spPr>
        <p:txBody>
          <a:bodyPr wrap="square" rtlCol="0">
            <a:spAutoFit/>
          </a:bodyPr>
          <a:lstStyle/>
          <a:p>
            <a:r>
              <a:rPr lang="en-US" sz="2800" dirty="0">
                <a:solidFill>
                  <a:srgbClr val="00C201"/>
                </a:solidFill>
                <a:latin typeface="Apple Chancery"/>
                <a:cs typeface="Apple Chancery"/>
              </a:rPr>
              <a:t>Step 1: </a:t>
            </a:r>
            <a:r>
              <a:rPr lang="en-US" sz="2000" dirty="0">
                <a:latin typeface="Times New Roman"/>
                <a:cs typeface="Times New Roman"/>
              </a:rPr>
              <a:t>The only </a:t>
            </a:r>
            <a:r>
              <a:rPr lang="en-US" sz="2000" dirty="0">
                <a:solidFill>
                  <a:srgbClr val="0D13FF"/>
                </a:solidFill>
                <a:latin typeface="Times New Roman"/>
                <a:cs typeface="Times New Roman"/>
              </a:rPr>
              <a:t>force</a:t>
            </a:r>
            <a:r>
              <a:rPr lang="en-US" sz="2000" dirty="0">
                <a:latin typeface="Times New Roman"/>
                <a:cs typeface="Times New Roman"/>
              </a:rPr>
              <a:t> </a:t>
            </a:r>
            <a:r>
              <a:rPr lang="en-US" sz="2000" dirty="0">
                <a:solidFill>
                  <a:srgbClr val="0D13FF"/>
                </a:solidFill>
                <a:latin typeface="Times New Roman"/>
                <a:cs typeface="Times New Roman"/>
              </a:rPr>
              <a:t>motivating the system </a:t>
            </a:r>
            <a:r>
              <a:rPr lang="en-US" sz="2000" dirty="0">
                <a:latin typeface="Times New Roman"/>
                <a:cs typeface="Times New Roman"/>
              </a:rPr>
              <a:t>to acceleration </a:t>
            </a:r>
            <a:r>
              <a:rPr lang="en-US" sz="2000" dirty="0">
                <a:solidFill>
                  <a:srgbClr val="0D13FF"/>
                </a:solidFill>
                <a:latin typeface="Times New Roman"/>
                <a:cs typeface="Times New Roman"/>
              </a:rPr>
              <a:t>is</a:t>
            </a:r>
            <a:r>
              <a:rPr lang="en-US" sz="2000" dirty="0">
                <a:latin typeface="Times New Roman"/>
                <a:cs typeface="Times New Roman"/>
              </a:rPr>
              <a:t> </a:t>
            </a:r>
            <a:r>
              <a:rPr lang="en-US" sz="2000" dirty="0">
                <a:solidFill>
                  <a:srgbClr val="FF0000"/>
                </a:solidFill>
                <a:latin typeface="Times New Roman"/>
                <a:cs typeface="Times New Roman"/>
              </a:rPr>
              <a:t>F</a:t>
            </a:r>
            <a:r>
              <a:rPr lang="en-US" sz="2000" dirty="0">
                <a:latin typeface="Times New Roman"/>
                <a:cs typeface="Times New Roman"/>
              </a:rPr>
              <a:t>.  All other forces acting are “internal” to the system.</a:t>
            </a:r>
            <a:endParaRPr lang="en-US" sz="2400" dirty="0">
              <a:latin typeface="Apple Chancery"/>
              <a:cs typeface="Apple Chancery"/>
            </a:endParaRPr>
          </a:p>
        </p:txBody>
      </p:sp>
      <p:sp>
        <p:nvSpPr>
          <p:cNvPr id="21" name="TextBox 20"/>
          <p:cNvSpPr txBox="1"/>
          <p:nvPr/>
        </p:nvSpPr>
        <p:spPr>
          <a:xfrm>
            <a:off x="317500" y="2418955"/>
            <a:ext cx="8559800" cy="830997"/>
          </a:xfrm>
          <a:prstGeom prst="rect">
            <a:avLst/>
          </a:prstGeom>
          <a:noFill/>
        </p:spPr>
        <p:txBody>
          <a:bodyPr wrap="square" rtlCol="0">
            <a:spAutoFit/>
          </a:bodyPr>
          <a:lstStyle/>
          <a:p>
            <a:r>
              <a:rPr lang="en-US" sz="2800" dirty="0">
                <a:solidFill>
                  <a:srgbClr val="00C201"/>
                </a:solidFill>
                <a:latin typeface="Apple Chancery"/>
                <a:cs typeface="Apple Chancery"/>
              </a:rPr>
              <a:t>Step 2: </a:t>
            </a:r>
            <a:r>
              <a:rPr lang="en-US" sz="2000" dirty="0">
                <a:latin typeface="Times New Roman"/>
                <a:cs typeface="Times New Roman"/>
              </a:rPr>
              <a:t>As there is </a:t>
            </a:r>
            <a:r>
              <a:rPr lang="en-US" sz="2000" dirty="0">
                <a:solidFill>
                  <a:srgbClr val="0D13FF"/>
                </a:solidFill>
                <a:latin typeface="Times New Roman"/>
                <a:cs typeface="Times New Roman"/>
              </a:rPr>
              <a:t>only one motivating force</a:t>
            </a:r>
            <a:r>
              <a:rPr lang="en-US" sz="2000" dirty="0">
                <a:latin typeface="Times New Roman"/>
                <a:cs typeface="Times New Roman"/>
              </a:rPr>
              <a:t>, we don’t have to worry about assigning positiveness and </a:t>
            </a:r>
            <a:r>
              <a:rPr lang="en-US" sz="2000" dirty="0" err="1">
                <a:latin typeface="Times New Roman"/>
                <a:cs typeface="Times New Roman"/>
              </a:rPr>
              <a:t>negativeness</a:t>
            </a:r>
            <a:r>
              <a:rPr lang="en-US" sz="2000" dirty="0">
                <a:latin typeface="Times New Roman"/>
                <a:cs typeface="Times New Roman"/>
              </a:rPr>
              <a:t> to forces.</a:t>
            </a:r>
            <a:endParaRPr lang="en-US" sz="2400" dirty="0">
              <a:solidFill>
                <a:srgbClr val="0000FF"/>
              </a:solidFill>
              <a:latin typeface="Apple Chancery"/>
              <a:cs typeface="Apple Chancery"/>
            </a:endParaRPr>
          </a:p>
        </p:txBody>
      </p:sp>
      <p:sp>
        <p:nvSpPr>
          <p:cNvPr id="22" name="TextBox 21"/>
          <p:cNvSpPr txBox="1"/>
          <p:nvPr/>
        </p:nvSpPr>
        <p:spPr>
          <a:xfrm>
            <a:off x="317500" y="3395194"/>
            <a:ext cx="8559800" cy="1138773"/>
          </a:xfrm>
          <a:prstGeom prst="rect">
            <a:avLst/>
          </a:prstGeom>
          <a:noFill/>
        </p:spPr>
        <p:txBody>
          <a:bodyPr wrap="square" rtlCol="0">
            <a:spAutoFit/>
          </a:bodyPr>
          <a:lstStyle/>
          <a:p>
            <a:r>
              <a:rPr lang="en-US" sz="2800" dirty="0">
                <a:solidFill>
                  <a:srgbClr val="00C201"/>
                </a:solidFill>
                <a:latin typeface="Apple Chancery"/>
                <a:cs typeface="Apple Chancery"/>
              </a:rPr>
              <a:t>Step 3: </a:t>
            </a:r>
            <a:r>
              <a:rPr lang="en-US" sz="2000" dirty="0">
                <a:solidFill>
                  <a:srgbClr val="0000FF"/>
                </a:solidFill>
                <a:latin typeface="Times New Roman"/>
                <a:cs typeface="Times New Roman"/>
              </a:rPr>
              <a:t>Summing </a:t>
            </a:r>
            <a:r>
              <a:rPr lang="en-US" sz="2000" dirty="0">
                <a:latin typeface="Times New Roman"/>
                <a:cs typeface="Times New Roman"/>
              </a:rPr>
              <a:t>the motivating </a:t>
            </a:r>
            <a:r>
              <a:rPr lang="en-US" sz="2000" dirty="0">
                <a:solidFill>
                  <a:srgbClr val="0000FF"/>
                </a:solidFill>
                <a:latin typeface="Times New Roman"/>
                <a:cs typeface="Times New Roman"/>
              </a:rPr>
              <a:t>forces </a:t>
            </a:r>
            <a:r>
              <a:rPr lang="en-US" sz="2000" dirty="0">
                <a:latin typeface="Times New Roman"/>
                <a:cs typeface="Times New Roman"/>
              </a:rPr>
              <a:t>(signs included) and </a:t>
            </a:r>
            <a:r>
              <a:rPr lang="en-US" sz="2000" dirty="0">
                <a:solidFill>
                  <a:srgbClr val="0D13FF"/>
                </a:solidFill>
                <a:latin typeface="Times New Roman"/>
                <a:cs typeface="Times New Roman"/>
              </a:rPr>
              <a:t>putting</a:t>
            </a:r>
            <a:r>
              <a:rPr lang="en-US" sz="2000" dirty="0">
                <a:latin typeface="Times New Roman"/>
                <a:cs typeface="Times New Roman"/>
              </a:rPr>
              <a:t> them</a:t>
            </a:r>
            <a:r>
              <a:rPr lang="en-US" sz="2000" dirty="0">
                <a:solidFill>
                  <a:srgbClr val="0000FF"/>
                </a:solidFill>
                <a:latin typeface="Times New Roman"/>
                <a:cs typeface="Times New Roman"/>
              </a:rPr>
              <a:t> equal to </a:t>
            </a:r>
            <a:r>
              <a:rPr lang="en-US" sz="2000" dirty="0">
                <a:latin typeface="Times New Roman"/>
                <a:cs typeface="Times New Roman"/>
              </a:rPr>
              <a:t>the</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TOTAL MASS OF THE SYSTEM </a:t>
            </a:r>
            <a:r>
              <a:rPr lang="en-US" sz="2000" dirty="0">
                <a:solidFill>
                  <a:srgbClr val="0000FF"/>
                </a:solidFill>
                <a:latin typeface="Times New Roman"/>
                <a:cs typeface="Times New Roman"/>
              </a:rPr>
              <a:t>times </a:t>
            </a:r>
            <a:r>
              <a:rPr lang="en-US" sz="2000" dirty="0">
                <a:latin typeface="Times New Roman"/>
                <a:cs typeface="Times New Roman"/>
              </a:rPr>
              <a:t>the</a:t>
            </a:r>
            <a:r>
              <a:rPr lang="en-US" sz="2000" dirty="0">
                <a:solidFill>
                  <a:srgbClr val="0000FF"/>
                </a:solidFill>
                <a:latin typeface="Times New Roman"/>
                <a:cs typeface="Times New Roman"/>
              </a:rPr>
              <a:t> </a:t>
            </a:r>
            <a:r>
              <a:rPr lang="en-US" sz="2000" i="1" dirty="0">
                <a:solidFill>
                  <a:srgbClr val="FF0000"/>
                </a:solidFill>
                <a:latin typeface="Times New Roman"/>
                <a:cs typeface="Times New Roman"/>
              </a:rPr>
              <a:t>acceleration of the system</a:t>
            </a:r>
            <a:r>
              <a:rPr lang="en-US" sz="2000" dirty="0">
                <a:latin typeface="Times New Roman"/>
                <a:cs typeface="Times New Roman"/>
              </a:rPr>
              <a:t> yields:</a:t>
            </a:r>
            <a:endParaRPr lang="en-US" sz="2000" dirty="0">
              <a:solidFill>
                <a:srgbClr val="0000FF"/>
              </a:solidFill>
              <a:latin typeface="Apple Chancery"/>
              <a:cs typeface="Apple Chancery"/>
            </a:endParaRPr>
          </a:p>
        </p:txBody>
      </p:sp>
      <p:grpSp>
        <p:nvGrpSpPr>
          <p:cNvPr id="27" name="Group 26"/>
          <p:cNvGrpSpPr/>
          <p:nvPr/>
        </p:nvGrpSpPr>
        <p:grpSpPr>
          <a:xfrm>
            <a:off x="5651500" y="1791625"/>
            <a:ext cx="647700" cy="47634"/>
            <a:chOff x="5676900" y="1581140"/>
            <a:chExt cx="647700" cy="47634"/>
          </a:xfrm>
        </p:grpSpPr>
        <p:sp>
          <p:nvSpPr>
            <p:cNvPr id="28" name="Rectangle 27"/>
            <p:cNvSpPr/>
            <p:nvPr/>
          </p:nvSpPr>
          <p:spPr>
            <a:xfrm>
              <a:off x="5676900" y="1583055"/>
              <a:ext cx="647700" cy="45719"/>
            </a:xfrm>
            <a:prstGeom prst="rect">
              <a:avLst/>
            </a:prstGeom>
            <a:solidFill>
              <a:schemeClr val="accent6"/>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5676900" y="158115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5734050" y="1581149"/>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5791200" y="1581148"/>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5848350" y="1581147"/>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5905500" y="1581146"/>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5962650" y="1581145"/>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6019800" y="1581144"/>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6076950" y="1581143"/>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6134100" y="1581142"/>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6191250" y="1581141"/>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6248400" y="158114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0" name="Rectangle 39"/>
          <p:cNvSpPr/>
          <p:nvPr/>
        </p:nvSpPr>
        <p:spPr>
          <a:xfrm>
            <a:off x="5118100" y="1575735"/>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610100" y="2096435"/>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172200" y="1186004"/>
            <a:ext cx="863600" cy="910431"/>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7048500" y="1575735"/>
            <a:ext cx="533400" cy="520700"/>
          </a:xfrm>
          <a:prstGeom prst="rect">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4" name="Object 43"/>
          <p:cNvGraphicFramePr>
            <a:graphicFrameLocks noChangeAspect="1"/>
          </p:cNvGraphicFramePr>
          <p:nvPr/>
        </p:nvGraphicFramePr>
        <p:xfrm>
          <a:off x="5254625" y="1332847"/>
          <a:ext cx="266700" cy="204788"/>
        </p:xfrm>
        <a:graphic>
          <a:graphicData uri="http://schemas.openxmlformats.org/presentationml/2006/ole">
            <mc:AlternateContent xmlns:mc="http://schemas.openxmlformats.org/markup-compatibility/2006">
              <mc:Choice xmlns:v="urn:schemas-microsoft-com:vml" Requires="v">
                <p:oleObj spid="_x0000_s22684" name="Equation" r:id="rId3" imgW="165100" imgH="127000" progId="Equation.DSMT4">
                  <p:embed/>
                </p:oleObj>
              </mc:Choice>
              <mc:Fallback>
                <p:oleObj name="Equation" r:id="rId3" imgW="165100" imgH="127000" progId="Equation.DSMT4">
                  <p:embed/>
                  <p:pic>
                    <p:nvPicPr>
                      <p:cNvPr id="44" name="Object 43"/>
                      <p:cNvPicPr/>
                      <p:nvPr/>
                    </p:nvPicPr>
                    <p:blipFill>
                      <a:blip r:embed="rId4"/>
                      <a:stretch>
                        <a:fillRect/>
                      </a:stretch>
                    </p:blipFill>
                    <p:spPr>
                      <a:xfrm>
                        <a:off x="5254625" y="1332847"/>
                        <a:ext cx="266700" cy="204788"/>
                      </a:xfrm>
                      <a:prstGeom prst="rect">
                        <a:avLst/>
                      </a:prstGeom>
                    </p:spPr>
                  </p:pic>
                </p:oleObj>
              </mc:Fallback>
            </mc:AlternateContent>
          </a:graphicData>
        </a:graphic>
      </p:graphicFrame>
      <p:graphicFrame>
        <p:nvGraphicFramePr>
          <p:cNvPr id="45" name="Object 44"/>
          <p:cNvGraphicFramePr>
            <a:graphicFrameLocks noChangeAspect="1"/>
          </p:cNvGraphicFramePr>
          <p:nvPr/>
        </p:nvGraphicFramePr>
        <p:xfrm>
          <a:off x="6402388" y="889142"/>
          <a:ext cx="409575" cy="246062"/>
        </p:xfrm>
        <a:graphic>
          <a:graphicData uri="http://schemas.openxmlformats.org/presentationml/2006/ole">
            <mc:AlternateContent xmlns:mc="http://schemas.openxmlformats.org/markup-compatibility/2006">
              <mc:Choice xmlns:v="urn:schemas-microsoft-com:vml" Requires="v">
                <p:oleObj spid="_x0000_s22685" name="Equation" r:id="rId5" imgW="254000" imgH="152400" progId="Equation.DSMT4">
                  <p:embed/>
                </p:oleObj>
              </mc:Choice>
              <mc:Fallback>
                <p:oleObj name="Equation" r:id="rId5" imgW="254000" imgH="152400" progId="Equation.DSMT4">
                  <p:embed/>
                  <p:pic>
                    <p:nvPicPr>
                      <p:cNvPr id="45" name="Object 44"/>
                      <p:cNvPicPr/>
                      <p:nvPr/>
                    </p:nvPicPr>
                    <p:blipFill>
                      <a:blip r:embed="rId6"/>
                      <a:stretch>
                        <a:fillRect/>
                      </a:stretch>
                    </p:blipFill>
                    <p:spPr>
                      <a:xfrm>
                        <a:off x="6402388" y="889142"/>
                        <a:ext cx="409575" cy="246062"/>
                      </a:xfrm>
                      <a:prstGeom prst="rect">
                        <a:avLst/>
                      </a:prstGeom>
                    </p:spPr>
                  </p:pic>
                </p:oleObj>
              </mc:Fallback>
            </mc:AlternateContent>
          </a:graphicData>
        </a:graphic>
      </p:graphicFrame>
      <p:graphicFrame>
        <p:nvGraphicFramePr>
          <p:cNvPr id="46" name="Object 45"/>
          <p:cNvGraphicFramePr>
            <a:graphicFrameLocks noChangeAspect="1"/>
          </p:cNvGraphicFramePr>
          <p:nvPr/>
        </p:nvGraphicFramePr>
        <p:xfrm>
          <a:off x="7603331" y="1575735"/>
          <a:ext cx="388937" cy="246063"/>
        </p:xfrm>
        <a:graphic>
          <a:graphicData uri="http://schemas.openxmlformats.org/presentationml/2006/ole">
            <mc:AlternateContent xmlns:mc="http://schemas.openxmlformats.org/markup-compatibility/2006">
              <mc:Choice xmlns:v="urn:schemas-microsoft-com:vml" Requires="v">
                <p:oleObj spid="_x0000_s22686" name="Equation" r:id="rId7" imgW="241300" imgH="152400" progId="Equation.DSMT4">
                  <p:embed/>
                </p:oleObj>
              </mc:Choice>
              <mc:Fallback>
                <p:oleObj name="Equation" r:id="rId7" imgW="241300" imgH="152400" progId="Equation.DSMT4">
                  <p:embed/>
                  <p:pic>
                    <p:nvPicPr>
                      <p:cNvPr id="46" name="Object 45"/>
                      <p:cNvPicPr/>
                      <p:nvPr/>
                    </p:nvPicPr>
                    <p:blipFill>
                      <a:blip r:embed="rId8"/>
                      <a:stretch>
                        <a:fillRect/>
                      </a:stretch>
                    </p:blipFill>
                    <p:spPr>
                      <a:xfrm>
                        <a:off x="7603331" y="1575735"/>
                        <a:ext cx="388937" cy="246063"/>
                      </a:xfrm>
                      <a:prstGeom prst="rect">
                        <a:avLst/>
                      </a:prstGeom>
                    </p:spPr>
                  </p:pic>
                </p:oleObj>
              </mc:Fallback>
            </mc:AlternateContent>
          </a:graphicData>
        </a:graphic>
      </p:graphicFrame>
      <p:cxnSp>
        <p:nvCxnSpPr>
          <p:cNvPr id="47" name="Straight Arrow Connector 46"/>
          <p:cNvCxnSpPr/>
          <p:nvPr/>
        </p:nvCxnSpPr>
        <p:spPr>
          <a:xfrm>
            <a:off x="7048500" y="1421747"/>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8" name="Object 47"/>
          <p:cNvGraphicFramePr>
            <a:graphicFrameLocks noChangeAspect="1"/>
          </p:cNvGraphicFramePr>
          <p:nvPr/>
        </p:nvGraphicFramePr>
        <p:xfrm>
          <a:off x="7286625" y="1107422"/>
          <a:ext cx="225425" cy="246063"/>
        </p:xfrm>
        <a:graphic>
          <a:graphicData uri="http://schemas.openxmlformats.org/presentationml/2006/ole">
            <mc:AlternateContent xmlns:mc="http://schemas.openxmlformats.org/markup-compatibility/2006">
              <mc:Choice xmlns:v="urn:schemas-microsoft-com:vml" Requires="v">
                <p:oleObj spid="_x0000_s22687" name="Equation" r:id="rId9" imgW="139700" imgH="152400" progId="Equation.DSMT4">
                  <p:embed/>
                </p:oleObj>
              </mc:Choice>
              <mc:Fallback>
                <p:oleObj name="Equation" r:id="rId9" imgW="139700" imgH="152400" progId="Equation.DSMT4">
                  <p:embed/>
                  <p:pic>
                    <p:nvPicPr>
                      <p:cNvPr id="48" name="Object 47"/>
                      <p:cNvPicPr/>
                      <p:nvPr/>
                    </p:nvPicPr>
                    <p:blipFill>
                      <a:blip r:embed="rId10"/>
                      <a:stretch>
                        <a:fillRect/>
                      </a:stretch>
                    </p:blipFill>
                    <p:spPr>
                      <a:xfrm>
                        <a:off x="7286625" y="1107422"/>
                        <a:ext cx="225425" cy="246063"/>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2723018610"/>
              </p:ext>
            </p:extLst>
          </p:nvPr>
        </p:nvGraphicFramePr>
        <p:xfrm>
          <a:off x="2743840" y="4541108"/>
          <a:ext cx="2138362" cy="1003300"/>
        </p:xfrm>
        <a:graphic>
          <a:graphicData uri="http://schemas.openxmlformats.org/presentationml/2006/ole">
            <mc:AlternateContent xmlns:mc="http://schemas.openxmlformats.org/markup-compatibility/2006">
              <mc:Choice xmlns:v="urn:schemas-microsoft-com:vml" Requires="v">
                <p:oleObj spid="_x0000_s22688" name="Equation" r:id="rId11" imgW="1282700" imgH="596900" progId="Equation.DSMT4">
                  <p:embed/>
                </p:oleObj>
              </mc:Choice>
              <mc:Fallback>
                <p:oleObj name="Equation" r:id="rId11" imgW="1282700" imgH="596900" progId="Equation.DSMT4">
                  <p:embed/>
                  <p:pic>
                    <p:nvPicPr>
                      <p:cNvPr id="51" name="Object 50"/>
                      <p:cNvPicPr/>
                      <p:nvPr/>
                    </p:nvPicPr>
                    <p:blipFill>
                      <a:blip r:embed="rId12"/>
                      <a:stretch>
                        <a:fillRect/>
                      </a:stretch>
                    </p:blipFill>
                    <p:spPr>
                      <a:xfrm>
                        <a:off x="2743840" y="4541108"/>
                        <a:ext cx="2138362" cy="1003300"/>
                      </a:xfrm>
                      <a:prstGeom prst="rect">
                        <a:avLst/>
                      </a:prstGeom>
                    </p:spPr>
                  </p:pic>
                </p:oleObj>
              </mc:Fallback>
            </mc:AlternateContent>
          </a:graphicData>
        </a:graphic>
      </p:graphicFrame>
      <p:sp>
        <p:nvSpPr>
          <p:cNvPr id="52" name="TextBox 51"/>
          <p:cNvSpPr txBox="1"/>
          <p:nvPr/>
        </p:nvSpPr>
        <p:spPr>
          <a:xfrm>
            <a:off x="317500" y="5707390"/>
            <a:ext cx="4514851" cy="523220"/>
          </a:xfrm>
          <a:prstGeom prst="rect">
            <a:avLst/>
          </a:prstGeom>
          <a:noFill/>
        </p:spPr>
        <p:txBody>
          <a:bodyPr wrap="square" rtlCol="0">
            <a:spAutoFit/>
          </a:bodyPr>
          <a:lstStyle/>
          <a:p>
            <a:r>
              <a:rPr lang="en-US" sz="2800" dirty="0">
                <a:solidFill>
                  <a:srgbClr val="FF0000"/>
                </a:solidFill>
                <a:latin typeface="Apple Chancery"/>
                <a:cs typeface="Apple Chancery"/>
              </a:rPr>
              <a:t>Like I said, quick and dirty!  </a:t>
            </a:r>
            <a:endParaRPr lang="en-US" dirty="0">
              <a:solidFill>
                <a:srgbClr val="0000FF"/>
              </a:solidFill>
              <a:latin typeface="Apple Chancery"/>
              <a:cs typeface="Apple Chancery"/>
            </a:endParaRPr>
          </a:p>
        </p:txBody>
      </p:sp>
    </p:spTree>
    <p:extLst>
      <p:ext uri="{BB962C8B-B14F-4D97-AF65-F5344CB8AC3E}">
        <p14:creationId xmlns:p14="http://schemas.microsoft.com/office/powerpoint/2010/main" val="217450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dissolve">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211" y="286605"/>
            <a:ext cx="8896865" cy="812991"/>
          </a:xfrm>
        </p:spPr>
        <p:txBody>
          <a:bodyPr/>
          <a:lstStyle/>
          <a:p>
            <a:r>
              <a:rPr lang="en-US" sz="4000" dirty="0">
                <a:solidFill>
                  <a:srgbClr val="FF0000"/>
                </a:solidFill>
                <a:latin typeface="Apple Chancery" panose="03020702040506060504" pitchFamily="66" charset="-79"/>
                <a:cs typeface="Apple Chancery" panose="03020702040506060504" pitchFamily="66" charset="-79"/>
              </a:rPr>
              <a:t>Another Newton’s Second Law Problem</a:t>
            </a:r>
          </a:p>
        </p:txBody>
      </p:sp>
      <p:sp>
        <p:nvSpPr>
          <p:cNvPr id="4" name="TextBox 3">
            <a:extLst>
              <a:ext uri="{FF2B5EF4-FFF2-40B4-BE49-F238E27FC236}">
                <a16:creationId xmlns:a16="http://schemas.microsoft.com/office/drawing/2014/main" id="{D4C96463-C1E2-3849-A201-4EE472EA0315}"/>
              </a:ext>
            </a:extLst>
          </p:cNvPr>
          <p:cNvSpPr txBox="1"/>
          <p:nvPr/>
        </p:nvSpPr>
        <p:spPr>
          <a:xfrm>
            <a:off x="350969" y="1099596"/>
            <a:ext cx="4031025" cy="2369880"/>
          </a:xfrm>
          <a:prstGeom prst="rect">
            <a:avLst/>
          </a:prstGeom>
          <a:noFill/>
        </p:spPr>
        <p:txBody>
          <a:bodyPr wrap="square" rtlCol="0">
            <a:spAutoFit/>
          </a:bodyPr>
          <a:lstStyle/>
          <a:p>
            <a:r>
              <a:rPr lang="en-US" sz="2800" dirty="0">
                <a:solidFill>
                  <a:srgbClr val="FF0000"/>
                </a:solidFill>
                <a:latin typeface="Apple Chancery" panose="03020702040506060504" pitchFamily="66" charset="-79"/>
                <a:cs typeface="Apple Chancery" panose="03020702040506060504" pitchFamily="66" charset="-79"/>
              </a:rPr>
              <a:t>Consider </a:t>
            </a:r>
            <a:r>
              <a:rPr lang="en-US" sz="2000" dirty="0">
                <a:latin typeface="Times New Roman" panose="02020603050405020304" pitchFamily="18" charset="0"/>
                <a:cs typeface="Times New Roman" panose="02020603050405020304" pitchFamily="18" charset="0"/>
              </a:rPr>
              <a:t>a </a:t>
            </a:r>
            <a:r>
              <a:rPr lang="en-US" sz="2000" dirty="0">
                <a:solidFill>
                  <a:srgbClr val="1A2AFF"/>
                </a:solidFill>
                <a:latin typeface="Times New Roman" panose="02020603050405020304" pitchFamily="18" charset="0"/>
                <a:cs typeface="Times New Roman" panose="02020603050405020304" pitchFamily="18" charset="0"/>
              </a:rPr>
              <a:t>hanging mass      </a:t>
            </a:r>
            <a:r>
              <a:rPr lang="en-US" sz="2000" dirty="0">
                <a:latin typeface="Times New Roman" panose="02020603050405020304" pitchFamily="18" charset="0"/>
                <a:cs typeface="Times New Roman" panose="02020603050405020304" pitchFamily="18" charset="0"/>
              </a:rPr>
              <a:t>attached to a string that is threaded over a </a:t>
            </a:r>
            <a:r>
              <a:rPr lang="en-US" sz="2000" dirty="0">
                <a:solidFill>
                  <a:srgbClr val="1A2AFF"/>
                </a:solidFill>
                <a:latin typeface="Times New Roman" panose="02020603050405020304" pitchFamily="18" charset="0"/>
                <a:cs typeface="Times New Roman" panose="02020603050405020304" pitchFamily="18" charset="0"/>
              </a:rPr>
              <a:t>frictionless, massless pulley</a:t>
            </a:r>
            <a:r>
              <a:rPr lang="en-US" sz="2000" dirty="0">
                <a:latin typeface="Times New Roman" panose="02020603050405020304" pitchFamily="18" charset="0"/>
                <a:cs typeface="Times New Roman" panose="02020603050405020304" pitchFamily="18" charset="0"/>
              </a:rPr>
              <a:t>.  The other end of the string is attached to a block of mass       </a:t>
            </a:r>
            <a:r>
              <a:rPr lang="en-US" sz="2000" dirty="0">
                <a:solidFill>
                  <a:srgbClr val="1A2AFF"/>
                </a:solidFill>
                <a:latin typeface="Times New Roman" panose="02020603050405020304" pitchFamily="18" charset="0"/>
                <a:cs typeface="Times New Roman" panose="02020603050405020304" pitchFamily="18" charset="0"/>
              </a:rPr>
              <a:t>sitting on a frictionless table </a:t>
            </a:r>
            <a:r>
              <a:rPr lang="en-US" sz="2000" dirty="0">
                <a:latin typeface="Times New Roman" panose="02020603050405020304" pitchFamily="18" charset="0"/>
                <a:cs typeface="Times New Roman" panose="02020603050405020304" pitchFamily="18" charset="0"/>
              </a:rPr>
              <a:t>(in case you care, this is the set-up for Problem 4.36) </a:t>
            </a:r>
          </a:p>
        </p:txBody>
      </p:sp>
      <p:sp>
        <p:nvSpPr>
          <p:cNvPr id="7" name="TextBox 6">
            <a:extLst>
              <a:ext uri="{FF2B5EF4-FFF2-40B4-BE49-F238E27FC236}">
                <a16:creationId xmlns:a16="http://schemas.microsoft.com/office/drawing/2014/main" id="{99C2EDB6-128B-E24B-83B9-9DFA885032C5}"/>
              </a:ext>
            </a:extLst>
          </p:cNvPr>
          <p:cNvSpPr txBox="1"/>
          <p:nvPr/>
        </p:nvSpPr>
        <p:spPr>
          <a:xfrm>
            <a:off x="581434" y="3453783"/>
            <a:ext cx="795641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a:t>
            </a:r>
            <a:r>
              <a:rPr lang="en-US" sz="2000" dirty="0">
                <a:solidFill>
                  <a:srgbClr val="1A2AFF"/>
                </a:solidFill>
                <a:latin typeface="Times New Roman" panose="02020603050405020304" pitchFamily="18" charset="0"/>
                <a:cs typeface="Times New Roman" panose="02020603050405020304" pitchFamily="18" charset="0"/>
              </a:rPr>
              <a:t>Determine</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acceleration</a:t>
            </a:r>
            <a:r>
              <a:rPr lang="en-US" sz="2000" dirty="0">
                <a:latin typeface="Times New Roman" panose="02020603050405020304" pitchFamily="18" charset="0"/>
                <a:cs typeface="Times New Roman" panose="02020603050405020304" pitchFamily="18" charset="0"/>
              </a:rPr>
              <a:t> of the frictionless system; and</a:t>
            </a:r>
          </a:p>
        </p:txBody>
      </p:sp>
      <p:sp>
        <p:nvSpPr>
          <p:cNvPr id="8" name="TextBox 7">
            <a:extLst>
              <a:ext uri="{FF2B5EF4-FFF2-40B4-BE49-F238E27FC236}">
                <a16:creationId xmlns:a16="http://schemas.microsoft.com/office/drawing/2014/main" id="{341CB905-F993-F04A-B811-0369D1171361}"/>
              </a:ext>
            </a:extLst>
          </p:cNvPr>
          <p:cNvSpPr txBox="1"/>
          <p:nvPr/>
        </p:nvSpPr>
        <p:spPr>
          <a:xfrm>
            <a:off x="581434" y="3892445"/>
            <a:ext cx="627790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b.) </a:t>
            </a:r>
            <a:r>
              <a:rPr lang="en-US" sz="2000" dirty="0">
                <a:solidFill>
                  <a:srgbClr val="1A2AFF"/>
                </a:solidFill>
                <a:latin typeface="Times New Roman" panose="02020603050405020304" pitchFamily="18" charset="0"/>
                <a:cs typeface="Times New Roman" panose="02020603050405020304" pitchFamily="18" charset="0"/>
              </a:rPr>
              <a:t>Determine</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tension</a:t>
            </a:r>
            <a:r>
              <a:rPr lang="en-US" sz="2000" dirty="0">
                <a:latin typeface="Times New Roman" panose="02020603050405020304" pitchFamily="18" charset="0"/>
                <a:cs typeface="Times New Roman" panose="02020603050405020304" pitchFamily="18" charset="0"/>
              </a:rPr>
              <a:t> in the cable.</a:t>
            </a:r>
          </a:p>
        </p:txBody>
      </p:sp>
      <p:graphicFrame>
        <p:nvGraphicFramePr>
          <p:cNvPr id="5" name="Object 4">
            <a:extLst>
              <a:ext uri="{FF2B5EF4-FFF2-40B4-BE49-F238E27FC236}">
                <a16:creationId xmlns:a16="http://schemas.microsoft.com/office/drawing/2014/main" id="{81C9AE6E-417B-E24F-AB94-4F03D22AB53F}"/>
              </a:ext>
            </a:extLst>
          </p:cNvPr>
          <p:cNvGraphicFramePr>
            <a:graphicFrameLocks noChangeAspect="1"/>
          </p:cNvGraphicFramePr>
          <p:nvPr>
            <p:extLst>
              <p:ext uri="{D42A27DB-BD31-4B8C-83A1-F6EECF244321}">
                <p14:modId xmlns:p14="http://schemas.microsoft.com/office/powerpoint/2010/main" val="3248470406"/>
              </p:ext>
            </p:extLst>
          </p:nvPr>
        </p:nvGraphicFramePr>
        <p:xfrm>
          <a:off x="2345102" y="2441268"/>
          <a:ext cx="343052" cy="407373"/>
        </p:xfrm>
        <a:graphic>
          <a:graphicData uri="http://schemas.openxmlformats.org/presentationml/2006/ole">
            <mc:AlternateContent xmlns:mc="http://schemas.openxmlformats.org/markup-compatibility/2006">
              <mc:Choice xmlns:v="urn:schemas-microsoft-com:vml" Requires="v">
                <p:oleObj spid="_x0000_s24685" r:id="rId3" imgW="203200" imgH="241300" progId="Equation.DSMT4">
                  <p:embed/>
                </p:oleObj>
              </mc:Choice>
              <mc:Fallback>
                <p:oleObj r:id="rId3" imgW="203200" imgH="241300" progId="Equation.DSMT4">
                  <p:embed/>
                  <p:pic>
                    <p:nvPicPr>
                      <p:cNvPr id="5" name="Object 4">
                        <a:extLst>
                          <a:ext uri="{FF2B5EF4-FFF2-40B4-BE49-F238E27FC236}">
                            <a16:creationId xmlns:a16="http://schemas.microsoft.com/office/drawing/2014/main" id="{81C9AE6E-417B-E24F-AB94-4F03D22AB53F}"/>
                          </a:ext>
                        </a:extLst>
                      </p:cNvPr>
                      <p:cNvPicPr/>
                      <p:nvPr/>
                    </p:nvPicPr>
                    <p:blipFill>
                      <a:blip r:embed="rId4"/>
                      <a:stretch>
                        <a:fillRect/>
                      </a:stretch>
                    </p:blipFill>
                    <p:spPr>
                      <a:xfrm>
                        <a:off x="2345102" y="2441268"/>
                        <a:ext cx="343052" cy="40737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E17C2FB-E358-9441-A3ED-14E154B885EF}"/>
              </a:ext>
            </a:extLst>
          </p:cNvPr>
          <p:cNvGraphicFramePr>
            <a:graphicFrameLocks noChangeAspect="1"/>
          </p:cNvGraphicFramePr>
          <p:nvPr>
            <p:extLst>
              <p:ext uri="{D42A27DB-BD31-4B8C-83A1-F6EECF244321}">
                <p14:modId xmlns:p14="http://schemas.microsoft.com/office/powerpoint/2010/main" val="3384160568"/>
              </p:ext>
            </p:extLst>
          </p:nvPr>
        </p:nvGraphicFramePr>
        <p:xfrm>
          <a:off x="3388352" y="1153733"/>
          <a:ext cx="363537" cy="406400"/>
        </p:xfrm>
        <a:graphic>
          <a:graphicData uri="http://schemas.openxmlformats.org/presentationml/2006/ole">
            <mc:AlternateContent xmlns:mc="http://schemas.openxmlformats.org/markup-compatibility/2006">
              <mc:Choice xmlns:v="urn:schemas-microsoft-com:vml" Requires="v">
                <p:oleObj spid="_x0000_s24686" r:id="rId5" imgW="215900" imgH="241300" progId="Equation.DSMT4">
                  <p:embed/>
                </p:oleObj>
              </mc:Choice>
              <mc:Fallback>
                <p:oleObj r:id="rId5" imgW="215900" imgH="241300" progId="Equation.DSMT4">
                  <p:embed/>
                  <p:pic>
                    <p:nvPicPr>
                      <p:cNvPr id="9" name="Object 8">
                        <a:extLst>
                          <a:ext uri="{FF2B5EF4-FFF2-40B4-BE49-F238E27FC236}">
                            <a16:creationId xmlns:a16="http://schemas.microsoft.com/office/drawing/2014/main" id="{DE17C2FB-E358-9441-A3ED-14E154B885EF}"/>
                          </a:ext>
                        </a:extLst>
                      </p:cNvPr>
                      <p:cNvPicPr/>
                      <p:nvPr/>
                    </p:nvPicPr>
                    <p:blipFill>
                      <a:blip r:embed="rId6"/>
                      <a:stretch>
                        <a:fillRect/>
                      </a:stretch>
                    </p:blipFill>
                    <p:spPr>
                      <a:xfrm>
                        <a:off x="3388352" y="1153733"/>
                        <a:ext cx="363537" cy="406400"/>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DD601F3F-2BE1-854A-8342-1B78F16324C8}"/>
              </a:ext>
            </a:extLst>
          </p:cNvPr>
          <p:cNvGrpSpPr/>
          <p:nvPr/>
        </p:nvGrpSpPr>
        <p:grpSpPr>
          <a:xfrm>
            <a:off x="5105400" y="1407832"/>
            <a:ext cx="3869021" cy="2769530"/>
            <a:chOff x="5105400" y="1407832"/>
            <a:chExt cx="3869021" cy="2769530"/>
          </a:xfrm>
        </p:grpSpPr>
        <p:sp>
          <p:nvSpPr>
            <p:cNvPr id="10" name="Rectangle 9">
              <a:extLst>
                <a:ext uri="{FF2B5EF4-FFF2-40B4-BE49-F238E27FC236}">
                  <a16:creationId xmlns:a16="http://schemas.microsoft.com/office/drawing/2014/main" id="{00017F05-BF8C-784E-839A-239AD202B3E9}"/>
                </a:ext>
              </a:extLst>
            </p:cNvPr>
            <p:cNvSpPr/>
            <p:nvPr/>
          </p:nvSpPr>
          <p:spPr>
            <a:xfrm>
              <a:off x="5624052" y="1671484"/>
              <a:ext cx="924472" cy="769784"/>
            </a:xfrm>
            <a:prstGeom prst="rect">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B73540-D079-D649-B2A8-96F574876F5D}"/>
                </a:ext>
              </a:extLst>
            </p:cNvPr>
            <p:cNvSpPr/>
            <p:nvPr/>
          </p:nvSpPr>
          <p:spPr>
            <a:xfrm>
              <a:off x="8129034" y="2772709"/>
              <a:ext cx="418111" cy="489565"/>
            </a:xfrm>
            <a:prstGeom prst="rect">
              <a:avLst/>
            </a:prstGeom>
            <a:solidFill>
              <a:srgbClr val="00C20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ECFF9-4452-D144-A04E-01F66BF28FAB}"/>
                </a:ext>
              </a:extLst>
            </p:cNvPr>
            <p:cNvCxnSpPr>
              <a:cxnSpLocks/>
            </p:cNvCxnSpPr>
            <p:nvPr/>
          </p:nvCxnSpPr>
          <p:spPr>
            <a:xfrm>
              <a:off x="6548524" y="2056376"/>
              <a:ext cx="1628651" cy="1477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2F2D4A3-B755-E34A-A248-4DB19EAB00B0}"/>
                </a:ext>
              </a:extLst>
            </p:cNvPr>
            <p:cNvCxnSpPr>
              <a:cxnSpLocks/>
            </p:cNvCxnSpPr>
            <p:nvPr/>
          </p:nvCxnSpPr>
          <p:spPr>
            <a:xfrm flipV="1">
              <a:off x="8338090" y="2228453"/>
              <a:ext cx="0" cy="54425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1A59F1BB-82BF-9D4B-8C70-897DA80D80EB}"/>
                </a:ext>
              </a:extLst>
            </p:cNvPr>
            <p:cNvSpPr/>
            <p:nvPr/>
          </p:nvSpPr>
          <p:spPr>
            <a:xfrm>
              <a:off x="8015061" y="2063764"/>
              <a:ext cx="329379" cy="329379"/>
            </a:xfrm>
            <a:prstGeom prst="ellipse">
              <a:avLst/>
            </a:prstGeom>
            <a:solidFill>
              <a:srgbClr val="0D13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754283C4-6C4E-D141-AED7-4577813CA1E3}"/>
                </a:ext>
              </a:extLst>
            </p:cNvPr>
            <p:cNvCxnSpPr>
              <a:cxnSpLocks/>
            </p:cNvCxnSpPr>
            <p:nvPr/>
          </p:nvCxnSpPr>
          <p:spPr>
            <a:xfrm>
              <a:off x="5105400" y="2456045"/>
              <a:ext cx="27876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E4BA4E9-FFD7-BC4A-BB7A-7898BD526F8A}"/>
                </a:ext>
              </a:extLst>
            </p:cNvPr>
            <p:cNvCxnSpPr>
              <a:cxnSpLocks/>
            </p:cNvCxnSpPr>
            <p:nvPr/>
          </p:nvCxnSpPr>
          <p:spPr>
            <a:xfrm flipV="1">
              <a:off x="7883525" y="2456045"/>
              <a:ext cx="0" cy="17213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Freeform 32">
              <a:extLst>
                <a:ext uri="{FF2B5EF4-FFF2-40B4-BE49-F238E27FC236}">
                  <a16:creationId xmlns:a16="http://schemas.microsoft.com/office/drawing/2014/main" id="{5D3EC3C0-5184-D04D-88A4-2592356BC73F}"/>
                </a:ext>
              </a:extLst>
            </p:cNvPr>
            <p:cNvSpPr/>
            <p:nvPr/>
          </p:nvSpPr>
          <p:spPr>
            <a:xfrm>
              <a:off x="7667624" y="2197124"/>
              <a:ext cx="548431" cy="561952"/>
            </a:xfrm>
            <a:custGeom>
              <a:avLst/>
              <a:gdLst>
                <a:gd name="connsiteX0" fmla="*/ 0 w 539750"/>
                <a:gd name="connsiteY0" fmla="*/ 238125 h 542925"/>
                <a:gd name="connsiteX1" fmla="*/ 492125 w 539750"/>
                <a:gd name="connsiteY1" fmla="*/ 0 h 542925"/>
                <a:gd name="connsiteX2" fmla="*/ 539750 w 539750"/>
                <a:gd name="connsiteY2" fmla="*/ 38100 h 542925"/>
                <a:gd name="connsiteX3" fmla="*/ 212725 w 539750"/>
                <a:gd name="connsiteY3" fmla="*/ 542925 h 542925"/>
                <a:gd name="connsiteX4" fmla="*/ 212725 w 539750"/>
                <a:gd name="connsiteY4" fmla="*/ 244475 h 542925"/>
                <a:gd name="connsiteX5" fmla="*/ 0 w 539750"/>
                <a:gd name="connsiteY5" fmla="*/ 2381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50" h="542925">
                  <a:moveTo>
                    <a:pt x="0" y="238125"/>
                  </a:moveTo>
                  <a:lnTo>
                    <a:pt x="492125" y="0"/>
                  </a:lnTo>
                  <a:lnTo>
                    <a:pt x="539750" y="38100"/>
                  </a:lnTo>
                  <a:lnTo>
                    <a:pt x="212725" y="542925"/>
                  </a:lnTo>
                  <a:lnTo>
                    <a:pt x="212725" y="244475"/>
                  </a:lnTo>
                  <a:lnTo>
                    <a:pt x="0" y="238125"/>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4" name="Object 33">
              <a:extLst>
                <a:ext uri="{FF2B5EF4-FFF2-40B4-BE49-F238E27FC236}">
                  <a16:creationId xmlns:a16="http://schemas.microsoft.com/office/drawing/2014/main" id="{B0769AC2-DB81-B84E-956E-F2F498044C81}"/>
                </a:ext>
              </a:extLst>
            </p:cNvPr>
            <p:cNvGraphicFramePr>
              <a:graphicFrameLocks noChangeAspect="1"/>
            </p:cNvGraphicFramePr>
            <p:nvPr>
              <p:extLst>
                <p:ext uri="{D42A27DB-BD31-4B8C-83A1-F6EECF244321}">
                  <p14:modId xmlns:p14="http://schemas.microsoft.com/office/powerpoint/2010/main" val="879134962"/>
                </p:ext>
              </p:extLst>
            </p:nvPr>
          </p:nvGraphicFramePr>
          <p:xfrm>
            <a:off x="5237651" y="1407832"/>
            <a:ext cx="343052" cy="407373"/>
          </p:xfrm>
          <a:graphic>
            <a:graphicData uri="http://schemas.openxmlformats.org/presentationml/2006/ole">
              <mc:AlternateContent xmlns:mc="http://schemas.openxmlformats.org/markup-compatibility/2006">
                <mc:Choice xmlns:v="urn:schemas-microsoft-com:vml" Requires="v">
                  <p:oleObj spid="_x0000_s24687" r:id="rId7" imgW="203200" imgH="241300" progId="Equation.DSMT4">
                    <p:embed/>
                  </p:oleObj>
                </mc:Choice>
                <mc:Fallback>
                  <p:oleObj r:id="rId7" imgW="203200" imgH="241300" progId="Equation.DSMT4">
                    <p:embed/>
                    <p:pic>
                      <p:nvPicPr>
                        <p:cNvPr id="34" name="Object 33">
                          <a:extLst>
                            <a:ext uri="{FF2B5EF4-FFF2-40B4-BE49-F238E27FC236}">
                              <a16:creationId xmlns:a16="http://schemas.microsoft.com/office/drawing/2014/main" id="{B0769AC2-DB81-B84E-956E-F2F498044C81}"/>
                            </a:ext>
                          </a:extLst>
                        </p:cNvPr>
                        <p:cNvPicPr/>
                        <p:nvPr/>
                      </p:nvPicPr>
                      <p:blipFill>
                        <a:blip r:embed="rId8"/>
                        <a:stretch>
                          <a:fillRect/>
                        </a:stretch>
                      </p:blipFill>
                      <p:spPr>
                        <a:xfrm>
                          <a:off x="5237651" y="1407832"/>
                          <a:ext cx="343052" cy="407373"/>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5607AB8-D4CD-C849-BC93-1B96D03A633E}"/>
                </a:ext>
              </a:extLst>
            </p:cNvPr>
            <p:cNvGraphicFramePr>
              <a:graphicFrameLocks noChangeAspect="1"/>
            </p:cNvGraphicFramePr>
            <p:nvPr>
              <p:extLst>
                <p:ext uri="{D42A27DB-BD31-4B8C-83A1-F6EECF244321}">
                  <p14:modId xmlns:p14="http://schemas.microsoft.com/office/powerpoint/2010/main" val="3984608772"/>
                </p:ext>
              </p:extLst>
            </p:nvPr>
          </p:nvGraphicFramePr>
          <p:xfrm>
            <a:off x="8610884" y="2910303"/>
            <a:ext cx="363537" cy="406400"/>
          </p:xfrm>
          <a:graphic>
            <a:graphicData uri="http://schemas.openxmlformats.org/presentationml/2006/ole">
              <mc:AlternateContent xmlns:mc="http://schemas.openxmlformats.org/markup-compatibility/2006">
                <mc:Choice xmlns:v="urn:schemas-microsoft-com:vml" Requires="v">
                  <p:oleObj spid="_x0000_s24688" r:id="rId9" imgW="215900" imgH="241300" progId="Equation.DSMT4">
                    <p:embed/>
                  </p:oleObj>
                </mc:Choice>
                <mc:Fallback>
                  <p:oleObj r:id="rId9" imgW="215900" imgH="241300" progId="Equation.DSMT4">
                    <p:embed/>
                    <p:pic>
                      <p:nvPicPr>
                        <p:cNvPr id="35" name="Object 34">
                          <a:extLst>
                            <a:ext uri="{FF2B5EF4-FFF2-40B4-BE49-F238E27FC236}">
                              <a16:creationId xmlns:a16="http://schemas.microsoft.com/office/drawing/2014/main" id="{E5607AB8-D4CD-C849-BC93-1B96D03A633E}"/>
                            </a:ext>
                          </a:extLst>
                        </p:cNvPr>
                        <p:cNvPicPr/>
                        <p:nvPr/>
                      </p:nvPicPr>
                      <p:blipFill>
                        <a:blip r:embed="rId10"/>
                        <a:stretch>
                          <a:fillRect/>
                        </a:stretch>
                      </p:blipFill>
                      <p:spPr>
                        <a:xfrm>
                          <a:off x="8610884" y="2910303"/>
                          <a:ext cx="363537" cy="406400"/>
                        </a:xfrm>
                        <a:prstGeom prst="rect">
                          <a:avLst/>
                        </a:prstGeom>
                      </p:spPr>
                    </p:pic>
                  </p:oleObj>
                </mc:Fallback>
              </mc:AlternateContent>
            </a:graphicData>
          </a:graphic>
        </p:graphicFrame>
      </p:grpSp>
      <p:sp>
        <p:nvSpPr>
          <p:cNvPr id="18" name="TextBox 17">
            <a:extLst>
              <a:ext uri="{FF2B5EF4-FFF2-40B4-BE49-F238E27FC236}">
                <a16:creationId xmlns:a16="http://schemas.microsoft.com/office/drawing/2014/main" id="{9EFC9A75-CC6D-C044-93F0-C14C1CDCDA98}"/>
              </a:ext>
            </a:extLst>
          </p:cNvPr>
          <p:cNvSpPr txBox="1"/>
          <p:nvPr/>
        </p:nvSpPr>
        <p:spPr>
          <a:xfrm>
            <a:off x="184627" y="5950133"/>
            <a:ext cx="8495323"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So go ahead </a:t>
            </a:r>
            <a:r>
              <a:rPr lang="en-US" sz="2000" dirty="0">
                <a:latin typeface="Times New Roman" panose="02020603050405020304" pitchFamily="18" charset="0"/>
                <a:cs typeface="Times New Roman" panose="02020603050405020304" pitchFamily="18" charset="0"/>
              </a:rPr>
              <a:t>and do the problem . . . </a:t>
            </a:r>
          </a:p>
        </p:txBody>
      </p:sp>
      <p:sp>
        <p:nvSpPr>
          <p:cNvPr id="20" name="TextBox 19">
            <a:extLst>
              <a:ext uri="{FF2B5EF4-FFF2-40B4-BE49-F238E27FC236}">
                <a16:creationId xmlns:a16="http://schemas.microsoft.com/office/drawing/2014/main" id="{80151DA5-76F3-CA4B-B966-A88870F136A6}"/>
              </a:ext>
            </a:extLst>
          </p:cNvPr>
          <p:cNvSpPr txBox="1"/>
          <p:nvPr/>
        </p:nvSpPr>
        <p:spPr>
          <a:xfrm>
            <a:off x="184627" y="4464622"/>
            <a:ext cx="6277906"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Something to note:</a:t>
            </a:r>
          </a:p>
        </p:txBody>
      </p:sp>
      <p:sp>
        <p:nvSpPr>
          <p:cNvPr id="21" name="TextBox 20">
            <a:extLst>
              <a:ext uri="{FF2B5EF4-FFF2-40B4-BE49-F238E27FC236}">
                <a16:creationId xmlns:a16="http://schemas.microsoft.com/office/drawing/2014/main" id="{690BA995-38EE-774D-B078-B8A22FA2FFD0}"/>
              </a:ext>
            </a:extLst>
          </p:cNvPr>
          <p:cNvSpPr txBox="1"/>
          <p:nvPr/>
        </p:nvSpPr>
        <p:spPr>
          <a:xfrm>
            <a:off x="566201" y="4797826"/>
            <a:ext cx="8368145"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Because the </a:t>
            </a:r>
            <a:r>
              <a:rPr lang="en-US" sz="2000" dirty="0">
                <a:solidFill>
                  <a:srgbClr val="1A2AFF"/>
                </a:solidFill>
                <a:latin typeface="Times New Roman" panose="02020603050405020304" pitchFamily="18" charset="0"/>
                <a:cs typeface="Times New Roman" panose="02020603050405020304" pitchFamily="18" charset="0"/>
              </a:rPr>
              <a:t>pulley</a:t>
            </a:r>
            <a:r>
              <a:rPr lang="en-US" sz="2000" dirty="0">
                <a:latin typeface="Times New Roman" panose="02020603050405020304" pitchFamily="18" charset="0"/>
                <a:cs typeface="Times New Roman" panose="02020603050405020304" pitchFamily="18" charset="0"/>
              </a:rPr>
              <a:t> is </a:t>
            </a:r>
            <a:r>
              <a:rPr lang="en-US" sz="2000" dirty="0">
                <a:solidFill>
                  <a:srgbClr val="FF0000"/>
                </a:solidFill>
                <a:latin typeface="Times New Roman" panose="02020603050405020304" pitchFamily="18" charset="0"/>
                <a:cs typeface="Times New Roman" panose="02020603050405020304" pitchFamily="18" charset="0"/>
              </a:rPr>
              <a:t>assumed massless</a:t>
            </a:r>
            <a:r>
              <a:rPr lang="en-US" sz="2000" dirty="0">
                <a:latin typeface="Times New Roman" panose="02020603050405020304" pitchFamily="18" charset="0"/>
                <a:cs typeface="Times New Roman" panose="02020603050405020304" pitchFamily="18" charset="0"/>
              </a:rPr>
              <a:t>, all it does is </a:t>
            </a:r>
            <a:r>
              <a:rPr lang="en-US" sz="2000" dirty="0">
                <a:solidFill>
                  <a:srgbClr val="1A2AFF"/>
                </a:solidFill>
                <a:latin typeface="Times New Roman" panose="02020603050405020304" pitchFamily="18" charset="0"/>
                <a:cs typeface="Times New Roman" panose="02020603050405020304" pitchFamily="18" charset="0"/>
              </a:rPr>
              <a:t>re-direct the line of</a:t>
            </a:r>
            <a:r>
              <a:rPr lang="en-US" sz="2000" dirty="0">
                <a:latin typeface="Times New Roman" panose="02020603050405020304" pitchFamily="18" charset="0"/>
                <a:cs typeface="Times New Roman" panose="02020603050405020304" pitchFamily="18" charset="0"/>
              </a:rPr>
              <a:t> the </a:t>
            </a:r>
            <a:r>
              <a:rPr lang="en-US" sz="2000" dirty="0">
                <a:solidFill>
                  <a:srgbClr val="1A2AFF"/>
                </a:solidFill>
                <a:latin typeface="Times New Roman" panose="02020603050405020304" pitchFamily="18" charset="0"/>
                <a:cs typeface="Times New Roman" panose="02020603050405020304" pitchFamily="18" charset="0"/>
              </a:rPr>
              <a:t>tension</a:t>
            </a:r>
            <a:r>
              <a:rPr lang="en-US" sz="2000" dirty="0">
                <a:latin typeface="Times New Roman" panose="02020603050405020304" pitchFamily="18" charset="0"/>
                <a:cs typeface="Times New Roman" panose="02020603050405020304" pitchFamily="18" charset="0"/>
              </a:rPr>
              <a:t>.  That means the </a:t>
            </a:r>
            <a:r>
              <a:rPr lang="en-US" sz="2000" dirty="0">
                <a:solidFill>
                  <a:srgbClr val="1A2AFF"/>
                </a:solidFill>
                <a:latin typeface="Times New Roman" panose="02020603050405020304" pitchFamily="18" charset="0"/>
                <a:cs typeface="Times New Roman" panose="02020603050405020304" pitchFamily="18" charset="0"/>
              </a:rPr>
              <a:t>magnitude of the tension on one side of the pulley </a:t>
            </a:r>
            <a:r>
              <a:rPr lang="en-US" sz="2000" dirty="0">
                <a:latin typeface="Times New Roman" panose="02020603050405020304" pitchFamily="18" charset="0"/>
                <a:cs typeface="Times New Roman" panose="02020603050405020304" pitchFamily="18" charset="0"/>
              </a:rPr>
              <a:t>will be the </a:t>
            </a:r>
            <a:r>
              <a:rPr lang="en-US" sz="2000" dirty="0">
                <a:solidFill>
                  <a:srgbClr val="FF0000"/>
                </a:solidFill>
                <a:latin typeface="Times New Roman" panose="02020603050405020304" pitchFamily="18" charset="0"/>
                <a:cs typeface="Times New Roman" panose="02020603050405020304" pitchFamily="18" charset="0"/>
              </a:rPr>
              <a:t>same as </a:t>
            </a:r>
            <a:r>
              <a:rPr lang="en-US" sz="2000" dirty="0">
                <a:latin typeface="Times New Roman" panose="02020603050405020304" pitchFamily="18" charset="0"/>
                <a:cs typeface="Times New Roman" panose="02020603050405020304" pitchFamily="18" charset="0"/>
              </a:rPr>
              <a:t>the </a:t>
            </a:r>
            <a:r>
              <a:rPr lang="en-US" sz="2000" dirty="0">
                <a:solidFill>
                  <a:srgbClr val="1A2AFF"/>
                </a:solidFill>
                <a:latin typeface="Times New Roman" panose="02020603050405020304" pitchFamily="18" charset="0"/>
                <a:cs typeface="Times New Roman" panose="02020603050405020304" pitchFamily="18" charset="0"/>
              </a:rPr>
              <a:t>magnitude of the tension on the other side of the pulley</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2010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211" y="286605"/>
            <a:ext cx="8896865" cy="812991"/>
          </a:xfrm>
        </p:spPr>
        <p:txBody>
          <a:bodyPr/>
          <a:lstStyle/>
          <a:p>
            <a:r>
              <a:rPr lang="en-US" sz="4000" dirty="0">
                <a:solidFill>
                  <a:srgbClr val="FF0000"/>
                </a:solidFill>
                <a:latin typeface="Apple Chancery" panose="03020702040506060504" pitchFamily="66" charset="-79"/>
                <a:cs typeface="Apple Chancery" panose="03020702040506060504" pitchFamily="66" charset="-79"/>
              </a:rPr>
              <a:t>Another Newton’s Second Law Problem</a:t>
            </a:r>
          </a:p>
        </p:txBody>
      </p:sp>
      <p:sp>
        <p:nvSpPr>
          <p:cNvPr id="4" name="TextBox 3">
            <a:extLst>
              <a:ext uri="{FF2B5EF4-FFF2-40B4-BE49-F238E27FC236}">
                <a16:creationId xmlns:a16="http://schemas.microsoft.com/office/drawing/2014/main" id="{D4C96463-C1E2-3849-A201-4EE472EA0315}"/>
              </a:ext>
            </a:extLst>
          </p:cNvPr>
          <p:cNvSpPr txBox="1"/>
          <p:nvPr/>
        </p:nvSpPr>
        <p:spPr>
          <a:xfrm>
            <a:off x="350969" y="1099596"/>
            <a:ext cx="4031025" cy="2369880"/>
          </a:xfrm>
          <a:prstGeom prst="rect">
            <a:avLst/>
          </a:prstGeom>
          <a:noFill/>
        </p:spPr>
        <p:txBody>
          <a:bodyPr wrap="square" rtlCol="0">
            <a:spAutoFit/>
          </a:bodyPr>
          <a:lstStyle/>
          <a:p>
            <a:r>
              <a:rPr lang="en-US" sz="2800" dirty="0">
                <a:solidFill>
                  <a:srgbClr val="FF0000"/>
                </a:solidFill>
                <a:latin typeface="Apple Chancery" panose="03020702040506060504" pitchFamily="66" charset="-79"/>
                <a:cs typeface="Apple Chancery" panose="03020702040506060504" pitchFamily="66" charset="-79"/>
              </a:rPr>
              <a:t>Consider </a:t>
            </a:r>
            <a:r>
              <a:rPr lang="en-US" sz="2000" dirty="0">
                <a:latin typeface="Times New Roman" panose="02020603050405020304" pitchFamily="18" charset="0"/>
                <a:cs typeface="Times New Roman" panose="02020603050405020304" pitchFamily="18" charset="0"/>
              </a:rPr>
              <a:t>a </a:t>
            </a:r>
            <a:r>
              <a:rPr lang="en-US" sz="2000" dirty="0">
                <a:solidFill>
                  <a:srgbClr val="1A2AFF"/>
                </a:solidFill>
                <a:latin typeface="Times New Roman" panose="02020603050405020304" pitchFamily="18" charset="0"/>
                <a:cs typeface="Times New Roman" panose="02020603050405020304" pitchFamily="18" charset="0"/>
              </a:rPr>
              <a:t>hanging mass      </a:t>
            </a:r>
            <a:r>
              <a:rPr lang="en-US" sz="2000" dirty="0">
                <a:latin typeface="Times New Roman" panose="02020603050405020304" pitchFamily="18" charset="0"/>
                <a:cs typeface="Times New Roman" panose="02020603050405020304" pitchFamily="18" charset="0"/>
              </a:rPr>
              <a:t>attached to a string that is threaded over a </a:t>
            </a:r>
            <a:r>
              <a:rPr lang="en-US" sz="2000" dirty="0">
                <a:solidFill>
                  <a:srgbClr val="1A2AFF"/>
                </a:solidFill>
                <a:latin typeface="Times New Roman" panose="02020603050405020304" pitchFamily="18" charset="0"/>
                <a:cs typeface="Times New Roman" panose="02020603050405020304" pitchFamily="18" charset="0"/>
              </a:rPr>
              <a:t>frictionless, massless pulley</a:t>
            </a:r>
            <a:r>
              <a:rPr lang="en-US" sz="2000" dirty="0">
                <a:latin typeface="Times New Roman" panose="02020603050405020304" pitchFamily="18" charset="0"/>
                <a:cs typeface="Times New Roman" panose="02020603050405020304" pitchFamily="18" charset="0"/>
              </a:rPr>
              <a:t>.  The other end of the string is attached to a block of mass       </a:t>
            </a:r>
            <a:r>
              <a:rPr lang="en-US" sz="2000" dirty="0">
                <a:solidFill>
                  <a:srgbClr val="1A2AFF"/>
                </a:solidFill>
                <a:latin typeface="Times New Roman" panose="02020603050405020304" pitchFamily="18" charset="0"/>
                <a:cs typeface="Times New Roman" panose="02020603050405020304" pitchFamily="18" charset="0"/>
              </a:rPr>
              <a:t>sitting on a frictionless table </a:t>
            </a:r>
            <a:r>
              <a:rPr lang="en-US" sz="2000" dirty="0">
                <a:latin typeface="Times New Roman" panose="02020603050405020304" pitchFamily="18" charset="0"/>
                <a:cs typeface="Times New Roman" panose="02020603050405020304" pitchFamily="18" charset="0"/>
              </a:rPr>
              <a:t>(in case you care, this is the set-up for Problem 4.36) </a:t>
            </a:r>
          </a:p>
        </p:txBody>
      </p:sp>
      <p:sp>
        <p:nvSpPr>
          <p:cNvPr id="7" name="TextBox 6">
            <a:extLst>
              <a:ext uri="{FF2B5EF4-FFF2-40B4-BE49-F238E27FC236}">
                <a16:creationId xmlns:a16="http://schemas.microsoft.com/office/drawing/2014/main" id="{99C2EDB6-128B-E24B-83B9-9DFA885032C5}"/>
              </a:ext>
            </a:extLst>
          </p:cNvPr>
          <p:cNvSpPr txBox="1"/>
          <p:nvPr/>
        </p:nvSpPr>
        <p:spPr>
          <a:xfrm>
            <a:off x="581434" y="3453783"/>
            <a:ext cx="795641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a:t>
            </a:r>
            <a:r>
              <a:rPr lang="en-US" sz="2000" dirty="0">
                <a:solidFill>
                  <a:srgbClr val="1A2AFF"/>
                </a:solidFill>
                <a:latin typeface="Times New Roman" panose="02020603050405020304" pitchFamily="18" charset="0"/>
                <a:cs typeface="Times New Roman" panose="02020603050405020304" pitchFamily="18" charset="0"/>
              </a:rPr>
              <a:t>Determine</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acceleration</a:t>
            </a:r>
            <a:r>
              <a:rPr lang="en-US" sz="2000" dirty="0">
                <a:latin typeface="Times New Roman" panose="02020603050405020304" pitchFamily="18" charset="0"/>
                <a:cs typeface="Times New Roman" panose="02020603050405020304" pitchFamily="18" charset="0"/>
              </a:rPr>
              <a:t> of the frictionless system; and</a:t>
            </a:r>
          </a:p>
        </p:txBody>
      </p:sp>
      <p:sp>
        <p:nvSpPr>
          <p:cNvPr id="8" name="TextBox 7">
            <a:extLst>
              <a:ext uri="{FF2B5EF4-FFF2-40B4-BE49-F238E27FC236}">
                <a16:creationId xmlns:a16="http://schemas.microsoft.com/office/drawing/2014/main" id="{341CB905-F993-F04A-B811-0369D1171361}"/>
              </a:ext>
            </a:extLst>
          </p:cNvPr>
          <p:cNvSpPr txBox="1"/>
          <p:nvPr/>
        </p:nvSpPr>
        <p:spPr>
          <a:xfrm>
            <a:off x="581434" y="3892445"/>
            <a:ext cx="627790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b.) </a:t>
            </a:r>
            <a:r>
              <a:rPr lang="en-US" sz="2000" dirty="0">
                <a:solidFill>
                  <a:srgbClr val="1A2AFF"/>
                </a:solidFill>
                <a:latin typeface="Times New Roman" panose="02020603050405020304" pitchFamily="18" charset="0"/>
                <a:cs typeface="Times New Roman" panose="02020603050405020304" pitchFamily="18" charset="0"/>
              </a:rPr>
              <a:t>Determine</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tension</a:t>
            </a:r>
            <a:r>
              <a:rPr lang="en-US" sz="2000" dirty="0">
                <a:latin typeface="Times New Roman" panose="02020603050405020304" pitchFamily="18" charset="0"/>
                <a:cs typeface="Times New Roman" panose="02020603050405020304" pitchFamily="18" charset="0"/>
              </a:rPr>
              <a:t> in the cable.</a:t>
            </a:r>
          </a:p>
        </p:txBody>
      </p:sp>
      <p:graphicFrame>
        <p:nvGraphicFramePr>
          <p:cNvPr id="5" name="Object 4">
            <a:extLst>
              <a:ext uri="{FF2B5EF4-FFF2-40B4-BE49-F238E27FC236}">
                <a16:creationId xmlns:a16="http://schemas.microsoft.com/office/drawing/2014/main" id="{81C9AE6E-417B-E24F-AB94-4F03D22AB53F}"/>
              </a:ext>
            </a:extLst>
          </p:cNvPr>
          <p:cNvGraphicFramePr>
            <a:graphicFrameLocks noChangeAspect="1"/>
          </p:cNvGraphicFramePr>
          <p:nvPr/>
        </p:nvGraphicFramePr>
        <p:xfrm>
          <a:off x="2345102" y="2441268"/>
          <a:ext cx="343052" cy="407373"/>
        </p:xfrm>
        <a:graphic>
          <a:graphicData uri="http://schemas.openxmlformats.org/presentationml/2006/ole">
            <mc:AlternateContent xmlns:mc="http://schemas.openxmlformats.org/markup-compatibility/2006">
              <mc:Choice xmlns:v="urn:schemas-microsoft-com:vml" Requires="v">
                <p:oleObj spid="_x0000_s27749" r:id="rId3" imgW="203200" imgH="241300" progId="Equation.DSMT4">
                  <p:embed/>
                </p:oleObj>
              </mc:Choice>
              <mc:Fallback>
                <p:oleObj r:id="rId3" imgW="203200" imgH="241300" progId="Equation.DSMT4">
                  <p:embed/>
                  <p:pic>
                    <p:nvPicPr>
                      <p:cNvPr id="5" name="Object 4">
                        <a:extLst>
                          <a:ext uri="{FF2B5EF4-FFF2-40B4-BE49-F238E27FC236}">
                            <a16:creationId xmlns:a16="http://schemas.microsoft.com/office/drawing/2014/main" id="{81C9AE6E-417B-E24F-AB94-4F03D22AB53F}"/>
                          </a:ext>
                        </a:extLst>
                      </p:cNvPr>
                      <p:cNvPicPr/>
                      <p:nvPr/>
                    </p:nvPicPr>
                    <p:blipFill>
                      <a:blip r:embed="rId4"/>
                      <a:stretch>
                        <a:fillRect/>
                      </a:stretch>
                    </p:blipFill>
                    <p:spPr>
                      <a:xfrm>
                        <a:off x="2345102" y="2441268"/>
                        <a:ext cx="343052" cy="40737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E17C2FB-E358-9441-A3ED-14E154B885EF}"/>
              </a:ext>
            </a:extLst>
          </p:cNvPr>
          <p:cNvGraphicFramePr>
            <a:graphicFrameLocks noChangeAspect="1"/>
          </p:cNvGraphicFramePr>
          <p:nvPr/>
        </p:nvGraphicFramePr>
        <p:xfrm>
          <a:off x="3388352" y="1153733"/>
          <a:ext cx="363537" cy="406400"/>
        </p:xfrm>
        <a:graphic>
          <a:graphicData uri="http://schemas.openxmlformats.org/presentationml/2006/ole">
            <mc:AlternateContent xmlns:mc="http://schemas.openxmlformats.org/markup-compatibility/2006">
              <mc:Choice xmlns:v="urn:schemas-microsoft-com:vml" Requires="v">
                <p:oleObj spid="_x0000_s27750" r:id="rId5" imgW="215900" imgH="241300" progId="Equation.DSMT4">
                  <p:embed/>
                </p:oleObj>
              </mc:Choice>
              <mc:Fallback>
                <p:oleObj r:id="rId5" imgW="215900" imgH="241300" progId="Equation.DSMT4">
                  <p:embed/>
                  <p:pic>
                    <p:nvPicPr>
                      <p:cNvPr id="9" name="Object 8">
                        <a:extLst>
                          <a:ext uri="{FF2B5EF4-FFF2-40B4-BE49-F238E27FC236}">
                            <a16:creationId xmlns:a16="http://schemas.microsoft.com/office/drawing/2014/main" id="{DE17C2FB-E358-9441-A3ED-14E154B885EF}"/>
                          </a:ext>
                        </a:extLst>
                      </p:cNvPr>
                      <p:cNvPicPr/>
                      <p:nvPr/>
                    </p:nvPicPr>
                    <p:blipFill>
                      <a:blip r:embed="rId6"/>
                      <a:stretch>
                        <a:fillRect/>
                      </a:stretch>
                    </p:blipFill>
                    <p:spPr>
                      <a:xfrm>
                        <a:off x="3388352" y="1153733"/>
                        <a:ext cx="363537" cy="4064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9EFC9A75-CC6D-C044-93F0-C14C1CDCDA98}"/>
              </a:ext>
            </a:extLst>
          </p:cNvPr>
          <p:cNvSpPr txBox="1"/>
          <p:nvPr/>
        </p:nvSpPr>
        <p:spPr>
          <a:xfrm>
            <a:off x="184627" y="5950133"/>
            <a:ext cx="8495323"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So go ahead </a:t>
            </a:r>
            <a:r>
              <a:rPr lang="en-US" sz="2000" dirty="0">
                <a:latin typeface="Times New Roman" panose="02020603050405020304" pitchFamily="18" charset="0"/>
                <a:cs typeface="Times New Roman" panose="02020603050405020304" pitchFamily="18" charset="0"/>
              </a:rPr>
              <a:t>and do the problem . . . </a:t>
            </a:r>
          </a:p>
        </p:txBody>
      </p:sp>
      <p:sp>
        <p:nvSpPr>
          <p:cNvPr id="20" name="TextBox 19">
            <a:extLst>
              <a:ext uri="{FF2B5EF4-FFF2-40B4-BE49-F238E27FC236}">
                <a16:creationId xmlns:a16="http://schemas.microsoft.com/office/drawing/2014/main" id="{80151DA5-76F3-CA4B-B966-A88870F136A6}"/>
              </a:ext>
            </a:extLst>
          </p:cNvPr>
          <p:cNvSpPr txBox="1"/>
          <p:nvPr/>
        </p:nvSpPr>
        <p:spPr>
          <a:xfrm>
            <a:off x="184627" y="4464622"/>
            <a:ext cx="6277906"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Something to note:</a:t>
            </a:r>
          </a:p>
        </p:txBody>
      </p:sp>
      <p:sp>
        <p:nvSpPr>
          <p:cNvPr id="21" name="TextBox 20">
            <a:extLst>
              <a:ext uri="{FF2B5EF4-FFF2-40B4-BE49-F238E27FC236}">
                <a16:creationId xmlns:a16="http://schemas.microsoft.com/office/drawing/2014/main" id="{690BA995-38EE-774D-B078-B8A22FA2FFD0}"/>
              </a:ext>
            </a:extLst>
          </p:cNvPr>
          <p:cNvSpPr txBox="1"/>
          <p:nvPr/>
        </p:nvSpPr>
        <p:spPr>
          <a:xfrm>
            <a:off x="566201" y="4797826"/>
            <a:ext cx="8368145"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Because the </a:t>
            </a:r>
            <a:r>
              <a:rPr lang="en-US" sz="2000" dirty="0">
                <a:solidFill>
                  <a:srgbClr val="1A2AFF"/>
                </a:solidFill>
                <a:latin typeface="Times New Roman" panose="02020603050405020304" pitchFamily="18" charset="0"/>
                <a:cs typeface="Times New Roman" panose="02020603050405020304" pitchFamily="18" charset="0"/>
              </a:rPr>
              <a:t>pulley</a:t>
            </a:r>
            <a:r>
              <a:rPr lang="en-US" sz="2000" dirty="0">
                <a:latin typeface="Times New Roman" panose="02020603050405020304" pitchFamily="18" charset="0"/>
                <a:cs typeface="Times New Roman" panose="02020603050405020304" pitchFamily="18" charset="0"/>
              </a:rPr>
              <a:t> is </a:t>
            </a:r>
            <a:r>
              <a:rPr lang="en-US" sz="2000" dirty="0">
                <a:solidFill>
                  <a:srgbClr val="FF0000"/>
                </a:solidFill>
                <a:latin typeface="Times New Roman" panose="02020603050405020304" pitchFamily="18" charset="0"/>
                <a:cs typeface="Times New Roman" panose="02020603050405020304" pitchFamily="18" charset="0"/>
              </a:rPr>
              <a:t>assumed massless</a:t>
            </a:r>
            <a:r>
              <a:rPr lang="en-US" sz="2000" dirty="0">
                <a:latin typeface="Times New Roman" panose="02020603050405020304" pitchFamily="18" charset="0"/>
                <a:cs typeface="Times New Roman" panose="02020603050405020304" pitchFamily="18" charset="0"/>
              </a:rPr>
              <a:t>, all it does is </a:t>
            </a:r>
            <a:r>
              <a:rPr lang="en-US" sz="2000" dirty="0">
                <a:solidFill>
                  <a:srgbClr val="1A2AFF"/>
                </a:solidFill>
                <a:latin typeface="Times New Roman" panose="02020603050405020304" pitchFamily="18" charset="0"/>
                <a:cs typeface="Times New Roman" panose="02020603050405020304" pitchFamily="18" charset="0"/>
              </a:rPr>
              <a:t>re-direct the line of</a:t>
            </a:r>
            <a:r>
              <a:rPr lang="en-US" sz="2000" dirty="0">
                <a:latin typeface="Times New Roman" panose="02020603050405020304" pitchFamily="18" charset="0"/>
                <a:cs typeface="Times New Roman" panose="02020603050405020304" pitchFamily="18" charset="0"/>
              </a:rPr>
              <a:t> the </a:t>
            </a:r>
            <a:r>
              <a:rPr lang="en-US" sz="2000" dirty="0">
                <a:solidFill>
                  <a:srgbClr val="1A2AFF"/>
                </a:solidFill>
                <a:latin typeface="Times New Roman" panose="02020603050405020304" pitchFamily="18" charset="0"/>
                <a:cs typeface="Times New Roman" panose="02020603050405020304" pitchFamily="18" charset="0"/>
              </a:rPr>
              <a:t>tension</a:t>
            </a:r>
            <a:r>
              <a:rPr lang="en-US" sz="2000" dirty="0">
                <a:latin typeface="Times New Roman" panose="02020603050405020304" pitchFamily="18" charset="0"/>
                <a:cs typeface="Times New Roman" panose="02020603050405020304" pitchFamily="18" charset="0"/>
              </a:rPr>
              <a:t>.  That means the </a:t>
            </a:r>
            <a:r>
              <a:rPr lang="en-US" sz="2000" dirty="0">
                <a:solidFill>
                  <a:srgbClr val="1A2AFF"/>
                </a:solidFill>
                <a:latin typeface="Times New Roman" panose="02020603050405020304" pitchFamily="18" charset="0"/>
                <a:cs typeface="Times New Roman" panose="02020603050405020304" pitchFamily="18" charset="0"/>
              </a:rPr>
              <a:t>magnitude of the tension on one side of the pulley </a:t>
            </a:r>
            <a:r>
              <a:rPr lang="en-US" sz="2000" dirty="0">
                <a:latin typeface="Times New Roman" panose="02020603050405020304" pitchFamily="18" charset="0"/>
                <a:cs typeface="Times New Roman" panose="02020603050405020304" pitchFamily="18" charset="0"/>
              </a:rPr>
              <a:t>will be the </a:t>
            </a:r>
            <a:r>
              <a:rPr lang="en-US" sz="2000" dirty="0">
                <a:solidFill>
                  <a:srgbClr val="FF0000"/>
                </a:solidFill>
                <a:latin typeface="Times New Roman" panose="02020603050405020304" pitchFamily="18" charset="0"/>
                <a:cs typeface="Times New Roman" panose="02020603050405020304" pitchFamily="18" charset="0"/>
              </a:rPr>
              <a:t>same as </a:t>
            </a:r>
            <a:r>
              <a:rPr lang="en-US" sz="2000" dirty="0">
                <a:latin typeface="Times New Roman" panose="02020603050405020304" pitchFamily="18" charset="0"/>
                <a:cs typeface="Times New Roman" panose="02020603050405020304" pitchFamily="18" charset="0"/>
              </a:rPr>
              <a:t>the </a:t>
            </a:r>
            <a:r>
              <a:rPr lang="en-US" sz="2000" dirty="0">
                <a:solidFill>
                  <a:srgbClr val="1A2AFF"/>
                </a:solidFill>
                <a:latin typeface="Times New Roman" panose="02020603050405020304" pitchFamily="18" charset="0"/>
                <a:cs typeface="Times New Roman" panose="02020603050405020304" pitchFamily="18" charset="0"/>
              </a:rPr>
              <a:t>magnitude of the tension on the other side of the pulley</a:t>
            </a:r>
            <a:r>
              <a:rPr lang="en-US" sz="2000" dirty="0">
                <a:latin typeface="Times New Roman" panose="02020603050405020304" pitchFamily="18" charset="0"/>
                <a:cs typeface="Times New Roman" panose="02020603050405020304" pitchFamily="18" charset="0"/>
              </a:rPr>
              <a:t>. </a:t>
            </a:r>
          </a:p>
        </p:txBody>
      </p:sp>
      <p:grpSp>
        <p:nvGrpSpPr>
          <p:cNvPr id="23" name="Group 22">
            <a:extLst>
              <a:ext uri="{FF2B5EF4-FFF2-40B4-BE49-F238E27FC236}">
                <a16:creationId xmlns:a16="http://schemas.microsoft.com/office/drawing/2014/main" id="{6FF7F09F-9013-1A46-8D8E-D1394C255CAD}"/>
              </a:ext>
            </a:extLst>
          </p:cNvPr>
          <p:cNvGrpSpPr/>
          <p:nvPr/>
        </p:nvGrpSpPr>
        <p:grpSpPr>
          <a:xfrm>
            <a:off x="5105400" y="1264611"/>
            <a:ext cx="3869021" cy="2769530"/>
            <a:chOff x="5105400" y="1407832"/>
            <a:chExt cx="3869021" cy="2769530"/>
          </a:xfrm>
        </p:grpSpPr>
        <p:sp>
          <p:nvSpPr>
            <p:cNvPr id="24" name="Rectangle 23">
              <a:extLst>
                <a:ext uri="{FF2B5EF4-FFF2-40B4-BE49-F238E27FC236}">
                  <a16:creationId xmlns:a16="http://schemas.microsoft.com/office/drawing/2014/main" id="{2CE5AEAD-D6FC-674D-A966-4A6F298C4BC9}"/>
                </a:ext>
              </a:extLst>
            </p:cNvPr>
            <p:cNvSpPr/>
            <p:nvPr/>
          </p:nvSpPr>
          <p:spPr>
            <a:xfrm>
              <a:off x="5624052" y="1671484"/>
              <a:ext cx="924472" cy="769784"/>
            </a:xfrm>
            <a:prstGeom prst="rect">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B85CD41-33F6-3146-99C9-4F6965D693D7}"/>
                </a:ext>
              </a:extLst>
            </p:cNvPr>
            <p:cNvSpPr/>
            <p:nvPr/>
          </p:nvSpPr>
          <p:spPr>
            <a:xfrm>
              <a:off x="8129034" y="2772709"/>
              <a:ext cx="418111" cy="489565"/>
            </a:xfrm>
            <a:prstGeom prst="rect">
              <a:avLst/>
            </a:prstGeom>
            <a:solidFill>
              <a:srgbClr val="00C20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905185BC-5EA4-184D-9465-0FC7B6A84B1E}"/>
                </a:ext>
              </a:extLst>
            </p:cNvPr>
            <p:cNvCxnSpPr>
              <a:cxnSpLocks/>
            </p:cNvCxnSpPr>
            <p:nvPr/>
          </p:nvCxnSpPr>
          <p:spPr>
            <a:xfrm>
              <a:off x="6548524" y="2056376"/>
              <a:ext cx="1628651" cy="1477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3B8D26D-2BFF-1D4E-B482-1DE4104A22C4}"/>
                </a:ext>
              </a:extLst>
            </p:cNvPr>
            <p:cNvCxnSpPr>
              <a:cxnSpLocks/>
            </p:cNvCxnSpPr>
            <p:nvPr/>
          </p:nvCxnSpPr>
          <p:spPr>
            <a:xfrm flipV="1">
              <a:off x="8338090" y="2228453"/>
              <a:ext cx="0" cy="54425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9090C2E4-187E-1643-8010-BBEC538F504F}"/>
                </a:ext>
              </a:extLst>
            </p:cNvPr>
            <p:cNvSpPr/>
            <p:nvPr/>
          </p:nvSpPr>
          <p:spPr>
            <a:xfrm>
              <a:off x="8015061" y="2063764"/>
              <a:ext cx="329379" cy="329379"/>
            </a:xfrm>
            <a:prstGeom prst="ellipse">
              <a:avLst/>
            </a:prstGeom>
            <a:solidFill>
              <a:srgbClr val="0D13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30E1599B-8142-4A4C-ABED-B1040BEBB6CE}"/>
                </a:ext>
              </a:extLst>
            </p:cNvPr>
            <p:cNvCxnSpPr>
              <a:cxnSpLocks/>
            </p:cNvCxnSpPr>
            <p:nvPr/>
          </p:nvCxnSpPr>
          <p:spPr>
            <a:xfrm>
              <a:off x="5105400" y="2456045"/>
              <a:ext cx="27876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4DD0F52-7FE0-7F40-BF34-7F44B4A2D069}"/>
                </a:ext>
              </a:extLst>
            </p:cNvPr>
            <p:cNvCxnSpPr>
              <a:cxnSpLocks/>
            </p:cNvCxnSpPr>
            <p:nvPr/>
          </p:nvCxnSpPr>
          <p:spPr>
            <a:xfrm flipV="1">
              <a:off x="7883525" y="2456045"/>
              <a:ext cx="0" cy="17213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Freeform 31">
              <a:extLst>
                <a:ext uri="{FF2B5EF4-FFF2-40B4-BE49-F238E27FC236}">
                  <a16:creationId xmlns:a16="http://schemas.microsoft.com/office/drawing/2014/main" id="{05B60A08-C87D-C942-8DFF-3E8495AF49CD}"/>
                </a:ext>
              </a:extLst>
            </p:cNvPr>
            <p:cNvSpPr/>
            <p:nvPr/>
          </p:nvSpPr>
          <p:spPr>
            <a:xfrm>
              <a:off x="7667624" y="2197124"/>
              <a:ext cx="548431" cy="561952"/>
            </a:xfrm>
            <a:custGeom>
              <a:avLst/>
              <a:gdLst>
                <a:gd name="connsiteX0" fmla="*/ 0 w 539750"/>
                <a:gd name="connsiteY0" fmla="*/ 238125 h 542925"/>
                <a:gd name="connsiteX1" fmla="*/ 492125 w 539750"/>
                <a:gd name="connsiteY1" fmla="*/ 0 h 542925"/>
                <a:gd name="connsiteX2" fmla="*/ 539750 w 539750"/>
                <a:gd name="connsiteY2" fmla="*/ 38100 h 542925"/>
                <a:gd name="connsiteX3" fmla="*/ 212725 w 539750"/>
                <a:gd name="connsiteY3" fmla="*/ 542925 h 542925"/>
                <a:gd name="connsiteX4" fmla="*/ 212725 w 539750"/>
                <a:gd name="connsiteY4" fmla="*/ 244475 h 542925"/>
                <a:gd name="connsiteX5" fmla="*/ 0 w 539750"/>
                <a:gd name="connsiteY5" fmla="*/ 2381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50" h="542925">
                  <a:moveTo>
                    <a:pt x="0" y="238125"/>
                  </a:moveTo>
                  <a:lnTo>
                    <a:pt x="492125" y="0"/>
                  </a:lnTo>
                  <a:lnTo>
                    <a:pt x="539750" y="38100"/>
                  </a:lnTo>
                  <a:lnTo>
                    <a:pt x="212725" y="542925"/>
                  </a:lnTo>
                  <a:lnTo>
                    <a:pt x="212725" y="244475"/>
                  </a:lnTo>
                  <a:lnTo>
                    <a:pt x="0" y="238125"/>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6" name="Object 35">
              <a:extLst>
                <a:ext uri="{FF2B5EF4-FFF2-40B4-BE49-F238E27FC236}">
                  <a16:creationId xmlns:a16="http://schemas.microsoft.com/office/drawing/2014/main" id="{3EA21B9C-8416-0740-871E-C8D403C856B6}"/>
                </a:ext>
              </a:extLst>
            </p:cNvPr>
            <p:cNvGraphicFramePr>
              <a:graphicFrameLocks noChangeAspect="1"/>
            </p:cNvGraphicFramePr>
            <p:nvPr>
              <p:extLst>
                <p:ext uri="{D42A27DB-BD31-4B8C-83A1-F6EECF244321}">
                  <p14:modId xmlns:p14="http://schemas.microsoft.com/office/powerpoint/2010/main" val="460250365"/>
                </p:ext>
              </p:extLst>
            </p:nvPr>
          </p:nvGraphicFramePr>
          <p:xfrm>
            <a:off x="5237651" y="1407832"/>
            <a:ext cx="343052" cy="407373"/>
          </p:xfrm>
          <a:graphic>
            <a:graphicData uri="http://schemas.openxmlformats.org/presentationml/2006/ole">
              <mc:AlternateContent xmlns:mc="http://schemas.openxmlformats.org/markup-compatibility/2006">
                <mc:Choice xmlns:v="urn:schemas-microsoft-com:vml" Requires="v">
                  <p:oleObj spid="_x0000_s27751" r:id="rId7" imgW="203200" imgH="241300" progId="Equation.DSMT4">
                    <p:embed/>
                  </p:oleObj>
                </mc:Choice>
                <mc:Fallback>
                  <p:oleObj r:id="rId7" imgW="203200" imgH="241300" progId="Equation.DSMT4">
                    <p:embed/>
                    <p:pic>
                      <p:nvPicPr>
                        <p:cNvPr id="34" name="Object 33">
                          <a:extLst>
                            <a:ext uri="{FF2B5EF4-FFF2-40B4-BE49-F238E27FC236}">
                              <a16:creationId xmlns:a16="http://schemas.microsoft.com/office/drawing/2014/main" id="{B0769AC2-DB81-B84E-956E-F2F498044C81}"/>
                            </a:ext>
                          </a:extLst>
                        </p:cNvPr>
                        <p:cNvPicPr/>
                        <p:nvPr/>
                      </p:nvPicPr>
                      <p:blipFill>
                        <a:blip r:embed="rId8"/>
                        <a:stretch>
                          <a:fillRect/>
                        </a:stretch>
                      </p:blipFill>
                      <p:spPr>
                        <a:xfrm>
                          <a:off x="5237651" y="1407832"/>
                          <a:ext cx="343052" cy="407373"/>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DD1DAAD4-BA9E-2647-B54B-7D53AE9F4041}"/>
                </a:ext>
              </a:extLst>
            </p:cNvPr>
            <p:cNvGraphicFramePr>
              <a:graphicFrameLocks noChangeAspect="1"/>
            </p:cNvGraphicFramePr>
            <p:nvPr>
              <p:extLst>
                <p:ext uri="{D42A27DB-BD31-4B8C-83A1-F6EECF244321}">
                  <p14:modId xmlns:p14="http://schemas.microsoft.com/office/powerpoint/2010/main" val="3328953614"/>
                </p:ext>
              </p:extLst>
            </p:nvPr>
          </p:nvGraphicFramePr>
          <p:xfrm>
            <a:off x="8610884" y="2910303"/>
            <a:ext cx="363537" cy="406400"/>
          </p:xfrm>
          <a:graphic>
            <a:graphicData uri="http://schemas.openxmlformats.org/presentationml/2006/ole">
              <mc:AlternateContent xmlns:mc="http://schemas.openxmlformats.org/markup-compatibility/2006">
                <mc:Choice xmlns:v="urn:schemas-microsoft-com:vml" Requires="v">
                  <p:oleObj spid="_x0000_s27752" r:id="rId9" imgW="215900" imgH="241300" progId="Equation.DSMT4">
                    <p:embed/>
                  </p:oleObj>
                </mc:Choice>
                <mc:Fallback>
                  <p:oleObj r:id="rId9" imgW="215900" imgH="241300" progId="Equation.DSMT4">
                    <p:embed/>
                    <p:pic>
                      <p:nvPicPr>
                        <p:cNvPr id="35" name="Object 34">
                          <a:extLst>
                            <a:ext uri="{FF2B5EF4-FFF2-40B4-BE49-F238E27FC236}">
                              <a16:creationId xmlns:a16="http://schemas.microsoft.com/office/drawing/2014/main" id="{E5607AB8-D4CD-C849-BC93-1B96D03A633E}"/>
                            </a:ext>
                          </a:extLst>
                        </p:cNvPr>
                        <p:cNvPicPr/>
                        <p:nvPr/>
                      </p:nvPicPr>
                      <p:blipFill>
                        <a:blip r:embed="rId10"/>
                        <a:stretch>
                          <a:fillRect/>
                        </a:stretch>
                      </p:blipFill>
                      <p:spPr>
                        <a:xfrm>
                          <a:off x="8610884" y="2910303"/>
                          <a:ext cx="363537" cy="406400"/>
                        </a:xfrm>
                        <a:prstGeom prst="rect">
                          <a:avLst/>
                        </a:prstGeom>
                      </p:spPr>
                    </p:pic>
                  </p:oleObj>
                </mc:Fallback>
              </mc:AlternateContent>
            </a:graphicData>
          </a:graphic>
        </p:graphicFrame>
      </p:grpSp>
    </p:spTree>
    <p:extLst>
      <p:ext uri="{BB962C8B-B14F-4D97-AF65-F5344CB8AC3E}">
        <p14:creationId xmlns:p14="http://schemas.microsoft.com/office/powerpoint/2010/main" val="120258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8"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217" y="2172637"/>
            <a:ext cx="995471" cy="674558"/>
          </a:xfrm>
          <a:prstGeom prst="rect">
            <a:avLst/>
          </a:prstGeom>
          <a:solidFill>
            <a:srgbClr val="CD69D0"/>
          </a:solidFill>
          <a:ln>
            <a:solidFill>
              <a:srgbClr val="CD6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idx="4294967295"/>
          </p:nvPr>
        </p:nvSpPr>
        <p:spPr>
          <a:xfrm>
            <a:off x="241217" y="142709"/>
            <a:ext cx="8766859" cy="812991"/>
          </a:xfrm>
        </p:spPr>
        <p:txBody>
          <a:bodyPr/>
          <a:lstStyle/>
          <a:p>
            <a:r>
              <a:rPr lang="en-US" sz="4000" dirty="0">
                <a:solidFill>
                  <a:srgbClr val="FF0000"/>
                </a:solidFill>
                <a:latin typeface="Apple Chancery" panose="03020702040506060504" pitchFamily="66" charset="-79"/>
                <a:cs typeface="Apple Chancery" panose="03020702040506060504" pitchFamily="66" charset="-79"/>
              </a:rPr>
              <a:t>Solution</a:t>
            </a:r>
          </a:p>
        </p:txBody>
      </p:sp>
      <p:sp>
        <p:nvSpPr>
          <p:cNvPr id="5" name="TextBox 4"/>
          <p:cNvSpPr txBox="1"/>
          <p:nvPr/>
        </p:nvSpPr>
        <p:spPr>
          <a:xfrm>
            <a:off x="257573" y="2382723"/>
            <a:ext cx="899410" cy="300082"/>
          </a:xfrm>
          <a:prstGeom prst="rect">
            <a:avLst/>
          </a:prstGeom>
          <a:noFill/>
        </p:spPr>
        <p:txBody>
          <a:bodyPr wrap="square" rtlCol="0">
            <a:spAutoFit/>
          </a:bodyPr>
          <a:lstStyle/>
          <a:p>
            <a:r>
              <a:rPr lang="en-US" sz="1350"/>
              <a:t>m</a:t>
            </a:r>
            <a:r>
              <a:rPr lang="en-US" sz="1350" baseline="-25000"/>
              <a:t>1</a:t>
            </a:r>
            <a:endParaRPr lang="en-US" sz="1350"/>
          </a:p>
        </p:txBody>
      </p:sp>
      <p:cxnSp>
        <p:nvCxnSpPr>
          <p:cNvPr id="7" name="Straight Arrow Connector 6"/>
          <p:cNvCxnSpPr/>
          <p:nvPr/>
        </p:nvCxnSpPr>
        <p:spPr>
          <a:xfrm>
            <a:off x="738953" y="2648416"/>
            <a:ext cx="0" cy="439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38953" y="2054144"/>
            <a:ext cx="0" cy="412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1235502" y="2179969"/>
            <a:ext cx="0" cy="670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5107" y="1791777"/>
            <a:ext cx="670970" cy="369332"/>
          </a:xfrm>
          <a:prstGeom prst="rect">
            <a:avLst/>
          </a:prstGeom>
          <a:noFill/>
        </p:spPr>
        <p:txBody>
          <a:bodyPr wrap="square" rtlCol="0">
            <a:spAutoFit/>
          </a:bodyPr>
          <a:lstStyle/>
          <a:p>
            <a:r>
              <a:rPr lang="en-US" dirty="0"/>
              <a:t>F</a:t>
            </a:r>
            <a:r>
              <a:rPr lang="en-US" baseline="-25000" dirty="0"/>
              <a:t>N</a:t>
            </a:r>
            <a:endParaRPr lang="en-US" dirty="0"/>
          </a:p>
        </p:txBody>
      </p:sp>
      <p:sp>
        <p:nvSpPr>
          <p:cNvPr id="11" name="TextBox 10"/>
          <p:cNvSpPr txBox="1"/>
          <p:nvPr/>
        </p:nvSpPr>
        <p:spPr>
          <a:xfrm>
            <a:off x="747295" y="3054916"/>
            <a:ext cx="1290825" cy="369332"/>
          </a:xfrm>
          <a:prstGeom prst="rect">
            <a:avLst/>
          </a:prstGeom>
          <a:noFill/>
        </p:spPr>
        <p:txBody>
          <a:bodyPr wrap="square" rtlCol="0">
            <a:spAutoFit/>
          </a:bodyPr>
          <a:lstStyle/>
          <a:p>
            <a:r>
              <a:rPr lang="en-US" dirty="0" err="1"/>
              <a:t>F</a:t>
            </a:r>
            <a:r>
              <a:rPr lang="en-US" baseline="-25000" dirty="0" err="1"/>
              <a:t>g</a:t>
            </a:r>
            <a:r>
              <a:rPr lang="en-US" baseline="-25000" dirty="0"/>
              <a:t> </a:t>
            </a:r>
            <a:r>
              <a:rPr lang="en-US" dirty="0"/>
              <a:t>= m</a:t>
            </a:r>
            <a:r>
              <a:rPr lang="en-US" baseline="-25000" dirty="0"/>
              <a:t>1</a:t>
            </a:r>
            <a:r>
              <a:rPr lang="en-US" dirty="0"/>
              <a:t>g</a:t>
            </a:r>
          </a:p>
        </p:txBody>
      </p:sp>
      <p:sp>
        <p:nvSpPr>
          <p:cNvPr id="12" name="TextBox 11"/>
          <p:cNvSpPr txBox="1"/>
          <p:nvPr/>
        </p:nvSpPr>
        <p:spPr>
          <a:xfrm>
            <a:off x="1612548" y="2328319"/>
            <a:ext cx="670970" cy="369332"/>
          </a:xfrm>
          <a:prstGeom prst="rect">
            <a:avLst/>
          </a:prstGeom>
          <a:noFill/>
        </p:spPr>
        <p:txBody>
          <a:bodyPr wrap="square" rtlCol="0">
            <a:spAutoFit/>
          </a:bodyPr>
          <a:lstStyle/>
          <a:p>
            <a:r>
              <a:rPr lang="en-US" dirty="0"/>
              <a:t>F</a:t>
            </a:r>
            <a:r>
              <a:rPr lang="en-US" baseline="-25000" dirty="0"/>
              <a:t>T</a:t>
            </a:r>
            <a:endParaRPr lang="en-US" dirty="0"/>
          </a:p>
        </p:txBody>
      </p:sp>
      <p:sp>
        <p:nvSpPr>
          <p:cNvPr id="13" name="Rectangle 12"/>
          <p:cNvSpPr/>
          <p:nvPr/>
        </p:nvSpPr>
        <p:spPr>
          <a:xfrm>
            <a:off x="2473165" y="2430931"/>
            <a:ext cx="326571" cy="67455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2418931" y="2629711"/>
            <a:ext cx="899410" cy="300082"/>
          </a:xfrm>
          <a:prstGeom prst="rect">
            <a:avLst/>
          </a:prstGeom>
          <a:noFill/>
        </p:spPr>
        <p:txBody>
          <a:bodyPr wrap="square" rtlCol="0">
            <a:spAutoFit/>
          </a:bodyPr>
          <a:lstStyle/>
          <a:p>
            <a:r>
              <a:rPr lang="en-US" sz="1350" dirty="0"/>
              <a:t>m</a:t>
            </a:r>
            <a:r>
              <a:rPr lang="en-US" sz="1350" baseline="-25000" dirty="0"/>
              <a:t>2</a:t>
            </a:r>
            <a:endParaRPr lang="en-US" sz="1350" dirty="0"/>
          </a:p>
        </p:txBody>
      </p:sp>
      <p:cxnSp>
        <p:nvCxnSpPr>
          <p:cNvPr id="15" name="Straight Arrow Connector 14"/>
          <p:cNvCxnSpPr/>
          <p:nvPr/>
        </p:nvCxnSpPr>
        <p:spPr>
          <a:xfrm>
            <a:off x="2606996" y="2906710"/>
            <a:ext cx="0" cy="670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606996" y="2054143"/>
            <a:ext cx="0" cy="670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06995" y="1777144"/>
            <a:ext cx="670970" cy="369332"/>
          </a:xfrm>
          <a:prstGeom prst="rect">
            <a:avLst/>
          </a:prstGeom>
          <a:noFill/>
        </p:spPr>
        <p:txBody>
          <a:bodyPr wrap="square" rtlCol="0">
            <a:spAutoFit/>
          </a:bodyPr>
          <a:lstStyle/>
          <a:p>
            <a:r>
              <a:rPr lang="en-US" dirty="0"/>
              <a:t>F</a:t>
            </a:r>
            <a:r>
              <a:rPr lang="en-US" baseline="-25000" dirty="0"/>
              <a:t>T</a:t>
            </a:r>
            <a:endParaRPr lang="en-US" dirty="0"/>
          </a:p>
        </p:txBody>
      </p:sp>
      <p:sp>
        <p:nvSpPr>
          <p:cNvPr id="18" name="TextBox 17"/>
          <p:cNvSpPr txBox="1"/>
          <p:nvPr/>
        </p:nvSpPr>
        <p:spPr>
          <a:xfrm>
            <a:off x="2647371" y="3436984"/>
            <a:ext cx="1677423" cy="369332"/>
          </a:xfrm>
          <a:prstGeom prst="rect">
            <a:avLst/>
          </a:prstGeom>
          <a:noFill/>
        </p:spPr>
        <p:txBody>
          <a:bodyPr wrap="square" rtlCol="0">
            <a:spAutoFit/>
          </a:bodyPr>
          <a:lstStyle/>
          <a:p>
            <a:r>
              <a:rPr lang="en-US" dirty="0" err="1"/>
              <a:t>F</a:t>
            </a:r>
            <a:r>
              <a:rPr lang="en-US" baseline="-25000" dirty="0" err="1"/>
              <a:t>g</a:t>
            </a:r>
            <a:r>
              <a:rPr lang="en-US" baseline="-25000" dirty="0"/>
              <a:t> </a:t>
            </a:r>
            <a:r>
              <a:rPr lang="en-US" dirty="0"/>
              <a:t>= m</a:t>
            </a:r>
            <a:r>
              <a:rPr lang="en-US" baseline="-25000" dirty="0"/>
              <a:t>2</a:t>
            </a:r>
            <a:r>
              <a:rPr lang="en-US" dirty="0"/>
              <a:t>g</a:t>
            </a:r>
          </a:p>
        </p:txBody>
      </p:sp>
      <p:sp>
        <p:nvSpPr>
          <p:cNvPr id="19" name="TextBox 18"/>
          <p:cNvSpPr txBox="1"/>
          <p:nvPr/>
        </p:nvSpPr>
        <p:spPr>
          <a:xfrm>
            <a:off x="66557" y="3542202"/>
            <a:ext cx="2057400" cy="584775"/>
          </a:xfrm>
          <a:prstGeom prst="rect">
            <a:avLst/>
          </a:prstGeom>
          <a:noFill/>
        </p:spPr>
        <p:txBody>
          <a:bodyPr wrap="square" rtlCol="0">
            <a:spAutoFit/>
          </a:bodyPr>
          <a:lstStyle/>
          <a:p>
            <a:r>
              <a:rPr lang="en-US" sz="1600" dirty="0">
                <a:solidFill>
                  <a:srgbClr val="FF0000"/>
                </a:solidFill>
              </a:rPr>
              <a:t>In the horizontal direction:</a:t>
            </a:r>
          </a:p>
        </p:txBody>
      </p:sp>
      <mc:AlternateContent xmlns:mc="http://schemas.openxmlformats.org/markup-compatibility/2006" xmlns:a14="http://schemas.microsoft.com/office/drawing/2010/main">
        <mc:Choice Requires="a14">
          <p:sp>
            <p:nvSpPr>
              <p:cNvPr id="20" name="TextBox 19"/>
              <p:cNvSpPr txBox="1"/>
              <p:nvPr/>
            </p:nvSpPr>
            <p:spPr>
              <a:xfrm>
                <a:off x="367111" y="4152226"/>
                <a:ext cx="1449692"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l-GR" i="1" smtClean="0">
                          <a:solidFill>
                            <a:srgbClr val="FF0000"/>
                          </a:solidFill>
                          <a:latin typeface="Cambria Math" charset="0"/>
                          <a:ea typeface="Cambria Math" charset="0"/>
                          <a:cs typeface="Cambria Math" charset="0"/>
                        </a:rPr>
                        <m:t>Σ</m:t>
                      </m:r>
                      <m:r>
                        <a:rPr lang="en-US" i="1">
                          <a:solidFill>
                            <a:srgbClr val="FF0000"/>
                          </a:solidFill>
                          <a:latin typeface="Cambria Math" charset="0"/>
                          <a:ea typeface="Cambria Math" charset="0"/>
                          <a:cs typeface="Cambria Math" charset="0"/>
                        </a:rPr>
                        <m:t>𝐹</m:t>
                      </m:r>
                      <m:r>
                        <a:rPr lang="en-US" b="0" i="1" smtClean="0">
                          <a:solidFill>
                            <a:srgbClr val="FF0000"/>
                          </a:solidFill>
                          <a:latin typeface="Cambria Math" panose="02040503050406030204" pitchFamily="18" charset="0"/>
                          <a:ea typeface="Cambria Math" charset="0"/>
                          <a:cs typeface="Cambria Math" charset="0"/>
                        </a:rPr>
                        <m:t>:</m:t>
                      </m:r>
                    </m:oMath>
                  </m:oMathPara>
                </a14:m>
                <a:endParaRPr lang="en-US" dirty="0">
                  <a:solidFill>
                    <a:srgbClr val="FF0000"/>
                  </a:solidFill>
                  <a:ea typeface="Cambria Math" charset="0"/>
                  <a:cs typeface="Cambria Math" charset="0"/>
                </a:endParaRPr>
              </a:p>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      </m:t>
                          </m:r>
                          <m:r>
                            <a:rPr lang="en-US" i="1">
                              <a:solidFill>
                                <a:srgbClr val="FF0000"/>
                              </a:solidFill>
                              <a:latin typeface="Cambria Math" charset="0"/>
                            </a:rPr>
                            <m:t>𝐹</m:t>
                          </m:r>
                        </m:e>
                        <m:sub>
                          <m:r>
                            <a:rPr lang="en-US" i="1">
                              <a:solidFill>
                                <a:srgbClr val="FF0000"/>
                              </a:solidFill>
                              <a:latin typeface="Cambria Math" charset="0"/>
                            </a:rPr>
                            <m:t>𝑇</m:t>
                          </m:r>
                        </m:sub>
                      </m:sSub>
                      <m:r>
                        <a:rPr lang="en-US" i="1">
                          <a:solidFill>
                            <a:srgbClr val="FF0000"/>
                          </a:solidFill>
                          <a:latin typeface="Cambria Math"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charset="0"/>
                            </a:rPr>
                            <m:t>𝑚</m:t>
                          </m:r>
                        </m:e>
                        <m:sub>
                          <m:r>
                            <a:rPr lang="en-US" i="1">
                              <a:solidFill>
                                <a:srgbClr val="FF0000"/>
                              </a:solidFill>
                              <a:latin typeface="Cambria Math" charset="0"/>
                            </a:rPr>
                            <m:t>1</m:t>
                          </m:r>
                        </m:sub>
                      </m:sSub>
                      <m:r>
                        <a:rPr lang="en-US" i="1">
                          <a:solidFill>
                            <a:srgbClr val="FF0000"/>
                          </a:solidFill>
                          <a:latin typeface="Cambria Math" charset="0"/>
                        </a:rPr>
                        <m:t>𝑎</m:t>
                      </m:r>
                    </m:oMath>
                  </m:oMathPara>
                </a14:m>
                <a:endParaRPr lang="en-US"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67111" y="4152226"/>
                <a:ext cx="1449692" cy="553998"/>
              </a:xfrm>
              <a:prstGeom prst="rect">
                <a:avLst/>
              </a:prstGeom>
              <a:blipFill>
                <a:blip r:embed="rId3"/>
                <a:stretch>
                  <a:fillRect l="-5217" b="-17778"/>
                </a:stretch>
              </a:blipFill>
            </p:spPr>
            <p:txBody>
              <a:bodyPr/>
              <a:lstStyle/>
              <a:p>
                <a:r>
                  <a:rPr lang="en-US">
                    <a:noFill/>
                  </a:rPr>
                  <a:t> </a:t>
                </a:r>
              </a:p>
            </p:txBody>
          </p:sp>
        </mc:Fallback>
      </mc:AlternateContent>
      <p:sp>
        <p:nvSpPr>
          <p:cNvPr id="21" name="TextBox 20"/>
          <p:cNvSpPr txBox="1"/>
          <p:nvPr/>
        </p:nvSpPr>
        <p:spPr>
          <a:xfrm>
            <a:off x="1948033" y="4645001"/>
            <a:ext cx="2570991" cy="338554"/>
          </a:xfrm>
          <a:prstGeom prst="rect">
            <a:avLst/>
          </a:prstGeom>
          <a:noFill/>
        </p:spPr>
        <p:txBody>
          <a:bodyPr wrap="square" rtlCol="0">
            <a:spAutoFit/>
          </a:bodyPr>
          <a:lstStyle/>
          <a:p>
            <a:r>
              <a:rPr lang="en-US" sz="1600" dirty="0">
                <a:solidFill>
                  <a:srgbClr val="0070C0"/>
                </a:solidFill>
              </a:rPr>
              <a:t>In the vertical direction:</a:t>
            </a:r>
          </a:p>
        </p:txBody>
      </p:sp>
      <mc:AlternateContent xmlns:mc="http://schemas.openxmlformats.org/markup-compatibility/2006" xmlns:a14="http://schemas.microsoft.com/office/drawing/2010/main">
        <mc:Choice Requires="a14">
          <p:sp>
            <p:nvSpPr>
              <p:cNvPr id="22" name="TextBox 21"/>
              <p:cNvSpPr txBox="1"/>
              <p:nvPr/>
            </p:nvSpPr>
            <p:spPr>
              <a:xfrm>
                <a:off x="2283518" y="5170500"/>
                <a:ext cx="2288482"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l-GR" i="1">
                          <a:solidFill>
                            <a:srgbClr val="0070C0"/>
                          </a:solidFill>
                          <a:latin typeface="Cambria Math" charset="0"/>
                          <a:ea typeface="Cambria Math" charset="0"/>
                          <a:cs typeface="Cambria Math" charset="0"/>
                        </a:rPr>
                        <m:t>Σ</m:t>
                      </m:r>
                      <m:r>
                        <a:rPr lang="en-US" i="1">
                          <a:solidFill>
                            <a:srgbClr val="0070C0"/>
                          </a:solidFill>
                          <a:latin typeface="Cambria Math" charset="0"/>
                          <a:ea typeface="Cambria Math" charset="0"/>
                          <a:cs typeface="Cambria Math" charset="0"/>
                        </a:rPr>
                        <m:t>𝐹</m:t>
                      </m:r>
                    </m:oMath>
                  </m:oMathPara>
                </a14:m>
                <a:endParaRPr lang="en-US" dirty="0">
                  <a:solidFill>
                    <a:srgbClr val="0070C0"/>
                  </a:solidFill>
                  <a:ea typeface="Cambria Math" charset="0"/>
                  <a:cs typeface="Cambria Math" charset="0"/>
                </a:endParaRPr>
              </a:p>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charset="0"/>
                            </a:rPr>
                            <m:t>𝐹</m:t>
                          </m:r>
                        </m:e>
                        <m:sub>
                          <m:r>
                            <a:rPr lang="en-US" i="1">
                              <a:solidFill>
                                <a:srgbClr val="0070C0"/>
                              </a:solidFill>
                              <a:latin typeface="Cambria Math" charset="0"/>
                            </a:rPr>
                            <m:t>𝑇</m:t>
                          </m:r>
                        </m:sub>
                      </m:sSub>
                      <m:r>
                        <a:rPr lang="en-US" i="1">
                          <a:solidFill>
                            <a:srgbClr val="0070C0"/>
                          </a:solidFill>
                          <a:latin typeface="Cambria Math"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charset="0"/>
                            </a:rPr>
                            <m:t>𝑚</m:t>
                          </m:r>
                        </m:e>
                        <m:sub>
                          <m:r>
                            <a:rPr lang="en-US" i="1">
                              <a:solidFill>
                                <a:srgbClr val="0070C0"/>
                              </a:solidFill>
                              <a:latin typeface="Cambria Math" charset="0"/>
                            </a:rPr>
                            <m:t>2</m:t>
                          </m:r>
                        </m:sub>
                      </m:sSub>
                      <m:r>
                        <a:rPr lang="en-US" i="1">
                          <a:solidFill>
                            <a:srgbClr val="0070C0"/>
                          </a:solidFill>
                          <a:latin typeface="Cambria Math" charset="0"/>
                        </a:rPr>
                        <m:t>𝑔</m:t>
                      </m:r>
                      <m:r>
                        <a:rPr lang="en-US" i="1">
                          <a:solidFill>
                            <a:srgbClr val="0070C0"/>
                          </a:solidFill>
                          <a:latin typeface="Cambria Math"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charset="0"/>
                            </a:rPr>
                            <m:t>−</m:t>
                          </m:r>
                          <m:r>
                            <a:rPr lang="en-US" i="1">
                              <a:solidFill>
                                <a:srgbClr val="0070C0"/>
                              </a:solidFill>
                              <a:latin typeface="Cambria Math" charset="0"/>
                            </a:rPr>
                            <m:t>𝑚</m:t>
                          </m:r>
                        </m:e>
                        <m:sub>
                          <m:r>
                            <a:rPr lang="en-US" i="1">
                              <a:solidFill>
                                <a:srgbClr val="0070C0"/>
                              </a:solidFill>
                              <a:latin typeface="Cambria Math" charset="0"/>
                            </a:rPr>
                            <m:t>2</m:t>
                          </m:r>
                        </m:sub>
                      </m:sSub>
                      <m:r>
                        <a:rPr lang="en-US" i="1">
                          <a:solidFill>
                            <a:srgbClr val="0070C0"/>
                          </a:solidFill>
                          <a:latin typeface="Cambria Math" charset="0"/>
                        </a:rPr>
                        <m:t>𝑎</m:t>
                      </m:r>
                    </m:oMath>
                  </m:oMathPara>
                </a14:m>
                <a:endParaRPr lang="en-US" dirty="0">
                  <a:solidFill>
                    <a:srgbClr val="0070C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283518" y="5170500"/>
                <a:ext cx="2288482" cy="553998"/>
              </a:xfrm>
              <a:prstGeom prst="rect">
                <a:avLst/>
              </a:prstGeom>
              <a:blipFill>
                <a:blip r:embed="rId4"/>
                <a:stretch>
                  <a:fillRect l="-3889" b="-11111"/>
                </a:stretch>
              </a:blipFill>
            </p:spPr>
            <p:txBody>
              <a:bodyPr/>
              <a:lstStyle/>
              <a:p>
                <a:r>
                  <a:rPr lang="en-US">
                    <a:noFill/>
                  </a:rPr>
                  <a:t> </a:t>
                </a:r>
              </a:p>
            </p:txBody>
          </p:sp>
        </mc:Fallback>
      </mc:AlternateContent>
      <p:sp>
        <p:nvSpPr>
          <p:cNvPr id="23" name="TextBox 22"/>
          <p:cNvSpPr txBox="1"/>
          <p:nvPr/>
        </p:nvSpPr>
        <p:spPr>
          <a:xfrm>
            <a:off x="4519024" y="3885113"/>
            <a:ext cx="4354510" cy="830997"/>
          </a:xfrm>
          <a:prstGeom prst="rect">
            <a:avLst/>
          </a:prstGeom>
          <a:noFill/>
        </p:spPr>
        <p:txBody>
          <a:bodyPr wrap="square" rtlCol="0">
            <a:spAutoFit/>
          </a:bodyPr>
          <a:lstStyle/>
          <a:p>
            <a:r>
              <a:rPr lang="en-US" sz="1600" dirty="0">
                <a:solidFill>
                  <a:srgbClr val="7030A0"/>
                </a:solidFill>
              </a:rPr>
              <a:t>Common parameters: </a:t>
            </a:r>
            <a:r>
              <a:rPr lang="en-US" sz="1600" i="1" dirty="0">
                <a:solidFill>
                  <a:srgbClr val="7030A0"/>
                </a:solidFill>
              </a:rPr>
              <a:t>magnitude of the tension </a:t>
            </a:r>
            <a:r>
              <a:rPr lang="en-US" sz="1600" dirty="0">
                <a:solidFill>
                  <a:srgbClr val="7030A0"/>
                </a:solidFill>
              </a:rPr>
              <a:t>force F</a:t>
            </a:r>
            <a:r>
              <a:rPr lang="en-US" sz="1600" baseline="-25000" dirty="0">
                <a:solidFill>
                  <a:srgbClr val="7030A0"/>
                </a:solidFill>
              </a:rPr>
              <a:t>T</a:t>
            </a:r>
            <a:r>
              <a:rPr lang="en-US" sz="1600" dirty="0">
                <a:solidFill>
                  <a:srgbClr val="7030A0"/>
                </a:solidFill>
              </a:rPr>
              <a:t> and </a:t>
            </a:r>
            <a:r>
              <a:rPr lang="en-US" sz="1600" i="1" dirty="0">
                <a:solidFill>
                  <a:srgbClr val="7030A0"/>
                </a:solidFill>
              </a:rPr>
              <a:t>magnitude of the acceleration</a:t>
            </a:r>
            <a:r>
              <a:rPr lang="en-US" sz="1600" dirty="0">
                <a:solidFill>
                  <a:srgbClr val="7030A0"/>
                </a:solidFill>
              </a:rPr>
              <a:t> (they move together). Substituting in yields:</a:t>
            </a:r>
          </a:p>
        </p:txBody>
      </p:sp>
      <mc:AlternateContent xmlns:mc="http://schemas.openxmlformats.org/markup-compatibility/2006" xmlns:a14="http://schemas.microsoft.com/office/drawing/2010/main">
        <mc:Choice Requires="a14">
          <p:sp>
            <p:nvSpPr>
              <p:cNvPr id="24" name="TextBox 23"/>
              <p:cNvSpPr txBox="1"/>
              <p:nvPr/>
            </p:nvSpPr>
            <p:spPr>
              <a:xfrm>
                <a:off x="5662411" y="4958104"/>
                <a:ext cx="2396142" cy="13506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7030A0"/>
                              </a:solidFill>
                              <a:latin typeface="Cambria Math" panose="02040503050406030204" pitchFamily="18" charset="0"/>
                            </a:rPr>
                          </m:ctrlPr>
                        </m:sSubPr>
                        <m:e>
                          <m:r>
                            <a:rPr lang="en-US" i="1">
                              <a:solidFill>
                                <a:srgbClr val="7030A0"/>
                              </a:solidFill>
                              <a:latin typeface="Cambria Math" charset="0"/>
                            </a:rPr>
                            <m:t>𝑚</m:t>
                          </m:r>
                        </m:e>
                        <m:sub>
                          <m:r>
                            <a:rPr lang="en-US" i="1">
                              <a:solidFill>
                                <a:srgbClr val="7030A0"/>
                              </a:solidFill>
                              <a:latin typeface="Cambria Math" charset="0"/>
                            </a:rPr>
                            <m:t>1</m:t>
                          </m:r>
                        </m:sub>
                      </m:sSub>
                      <m:r>
                        <a:rPr lang="en-US" i="1">
                          <a:solidFill>
                            <a:srgbClr val="7030A0"/>
                          </a:solidFill>
                          <a:latin typeface="Cambria Math" charset="0"/>
                        </a:rPr>
                        <m:t>𝑎</m:t>
                      </m:r>
                      <m:r>
                        <a:rPr lang="en-US" i="1">
                          <a:solidFill>
                            <a:srgbClr val="7030A0"/>
                          </a:solidFill>
                          <a:latin typeface="Cambria Math"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charset="0"/>
                            </a:rPr>
                            <m:t>𝑚</m:t>
                          </m:r>
                        </m:e>
                        <m:sub>
                          <m:r>
                            <a:rPr lang="en-US" i="1">
                              <a:solidFill>
                                <a:srgbClr val="7030A0"/>
                              </a:solidFill>
                              <a:latin typeface="Cambria Math" charset="0"/>
                            </a:rPr>
                            <m:t>2</m:t>
                          </m:r>
                        </m:sub>
                      </m:sSub>
                      <m:r>
                        <a:rPr lang="en-US" i="1">
                          <a:solidFill>
                            <a:srgbClr val="7030A0"/>
                          </a:solidFill>
                          <a:latin typeface="Cambria Math" charset="0"/>
                        </a:rPr>
                        <m:t>𝑔</m:t>
                      </m:r>
                      <m:r>
                        <a:rPr lang="en-US" i="1">
                          <a:solidFill>
                            <a:srgbClr val="7030A0"/>
                          </a:solidFill>
                          <a:latin typeface="Cambria Math"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charset="0"/>
                            </a:rPr>
                            <m:t>−</m:t>
                          </m:r>
                          <m:r>
                            <a:rPr lang="en-US" i="1">
                              <a:solidFill>
                                <a:srgbClr val="7030A0"/>
                              </a:solidFill>
                              <a:latin typeface="Cambria Math" charset="0"/>
                            </a:rPr>
                            <m:t>𝑚</m:t>
                          </m:r>
                        </m:e>
                        <m:sub>
                          <m:r>
                            <a:rPr lang="en-US" i="1">
                              <a:solidFill>
                                <a:srgbClr val="7030A0"/>
                              </a:solidFill>
                              <a:latin typeface="Cambria Math" charset="0"/>
                            </a:rPr>
                            <m:t>2</m:t>
                          </m:r>
                        </m:sub>
                      </m:sSub>
                      <m:r>
                        <a:rPr lang="en-US" i="1">
                          <a:solidFill>
                            <a:srgbClr val="7030A0"/>
                          </a:solidFill>
                          <a:latin typeface="Cambria Math" charset="0"/>
                        </a:rPr>
                        <m:t>𝑎</m:t>
                      </m:r>
                    </m:oMath>
                  </m:oMathPara>
                </a14:m>
                <a:endParaRPr lang="en-US" dirty="0">
                  <a:solidFill>
                    <a:srgbClr val="7030A0"/>
                  </a:solidFill>
                </a:endParaRPr>
              </a:p>
              <a:p>
                <a:pPr/>
                <a14:m>
                  <m:oMathPara xmlns:m="http://schemas.openxmlformats.org/officeDocument/2006/math">
                    <m:oMathParaPr>
                      <m:jc m:val="centerGroup"/>
                    </m:oMathParaPr>
                    <m:oMath xmlns:m="http://schemas.openxmlformats.org/officeDocument/2006/math">
                      <m:r>
                        <a:rPr lang="en-US" i="1">
                          <a:solidFill>
                            <a:srgbClr val="7030A0"/>
                          </a:solidFill>
                          <a:latin typeface="Cambria Math" charset="0"/>
                        </a:rPr>
                        <m:t>𝑎</m:t>
                      </m:r>
                      <m:d>
                        <m:dPr>
                          <m:ctrlPr>
                            <a:rPr lang="en-US" i="1">
                              <a:solidFill>
                                <a:srgbClr val="7030A0"/>
                              </a:solidFill>
                              <a:latin typeface="Cambria Math" panose="02040503050406030204" pitchFamily="18" charset="0"/>
                            </a:rPr>
                          </m:ctrlPr>
                        </m:dPr>
                        <m:e>
                          <m:sSub>
                            <m:sSubPr>
                              <m:ctrlPr>
                                <a:rPr lang="en-US" i="1">
                                  <a:solidFill>
                                    <a:srgbClr val="7030A0"/>
                                  </a:solidFill>
                                  <a:latin typeface="Cambria Math" panose="02040503050406030204" pitchFamily="18" charset="0"/>
                                </a:rPr>
                              </m:ctrlPr>
                            </m:sSubPr>
                            <m:e>
                              <m:r>
                                <a:rPr lang="en-US" i="1">
                                  <a:solidFill>
                                    <a:srgbClr val="7030A0"/>
                                  </a:solidFill>
                                  <a:latin typeface="Cambria Math" charset="0"/>
                                </a:rPr>
                                <m:t>𝑚</m:t>
                              </m:r>
                            </m:e>
                            <m:sub>
                              <m:r>
                                <a:rPr lang="en-US" i="1">
                                  <a:solidFill>
                                    <a:srgbClr val="7030A0"/>
                                  </a:solidFill>
                                  <a:latin typeface="Cambria Math" charset="0"/>
                                </a:rPr>
                                <m:t>1</m:t>
                              </m:r>
                            </m:sub>
                          </m:sSub>
                          <m:r>
                            <a:rPr lang="en-US" i="1">
                              <a:solidFill>
                                <a:srgbClr val="7030A0"/>
                              </a:solidFill>
                              <a:latin typeface="Cambria Math"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charset="0"/>
                                </a:rPr>
                                <m:t>𝑚</m:t>
                              </m:r>
                            </m:e>
                            <m:sub>
                              <m:r>
                                <a:rPr lang="en-US" i="1">
                                  <a:solidFill>
                                    <a:srgbClr val="7030A0"/>
                                  </a:solidFill>
                                  <a:latin typeface="Cambria Math" charset="0"/>
                                </a:rPr>
                                <m:t>2</m:t>
                              </m:r>
                            </m:sub>
                          </m:sSub>
                        </m:e>
                      </m:d>
                      <m:r>
                        <a:rPr lang="en-US" i="1">
                          <a:solidFill>
                            <a:srgbClr val="7030A0"/>
                          </a:solidFill>
                          <a:latin typeface="Cambria Math" charset="0"/>
                        </a:rPr>
                        <m:t>= </m:t>
                      </m:r>
                      <m:sSub>
                        <m:sSubPr>
                          <m:ctrlPr>
                            <a:rPr lang="en-US" i="1">
                              <a:solidFill>
                                <a:srgbClr val="7030A0"/>
                              </a:solidFill>
                              <a:latin typeface="Cambria Math" panose="02040503050406030204" pitchFamily="18" charset="0"/>
                            </a:rPr>
                          </m:ctrlPr>
                        </m:sSubPr>
                        <m:e>
                          <m:r>
                            <a:rPr lang="en-US" i="1">
                              <a:solidFill>
                                <a:srgbClr val="7030A0"/>
                              </a:solidFill>
                              <a:latin typeface="Cambria Math" charset="0"/>
                            </a:rPr>
                            <m:t>𝑚</m:t>
                          </m:r>
                        </m:e>
                        <m:sub>
                          <m:r>
                            <a:rPr lang="en-US" i="1">
                              <a:solidFill>
                                <a:srgbClr val="7030A0"/>
                              </a:solidFill>
                              <a:latin typeface="Cambria Math" charset="0"/>
                            </a:rPr>
                            <m:t>2</m:t>
                          </m:r>
                        </m:sub>
                      </m:sSub>
                      <m:r>
                        <a:rPr lang="en-US" i="1">
                          <a:solidFill>
                            <a:srgbClr val="7030A0"/>
                          </a:solidFill>
                          <a:latin typeface="Cambria Math" charset="0"/>
                        </a:rPr>
                        <m:t>𝑔</m:t>
                      </m:r>
                    </m:oMath>
                  </m:oMathPara>
                </a14:m>
                <a:endParaRPr lang="en-US" dirty="0">
                  <a:solidFill>
                    <a:srgbClr val="7030A0"/>
                  </a:solidFill>
                </a:endParaRPr>
              </a:p>
              <a:p>
                <a:endParaRPr lang="en-US" dirty="0">
                  <a:solidFill>
                    <a:srgbClr val="7030A0"/>
                  </a:solidFill>
                </a:endParaRPr>
              </a:p>
              <a:p>
                <a:pPr/>
                <a14:m>
                  <m:oMathPara xmlns:m="http://schemas.openxmlformats.org/officeDocument/2006/math">
                    <m:oMathParaPr>
                      <m:jc m:val="centerGroup"/>
                    </m:oMathParaPr>
                    <m:oMath xmlns:m="http://schemas.openxmlformats.org/officeDocument/2006/math">
                      <m:r>
                        <a:rPr lang="en-US" i="1">
                          <a:solidFill>
                            <a:srgbClr val="7030A0"/>
                          </a:solidFill>
                          <a:latin typeface="Cambria Math" charset="0"/>
                        </a:rPr>
                        <m:t>𝑎</m:t>
                      </m:r>
                      <m:r>
                        <a:rPr lang="en-US" i="1">
                          <a:solidFill>
                            <a:srgbClr val="7030A0"/>
                          </a:solidFill>
                          <a:latin typeface="Cambria Math" charset="0"/>
                        </a:rPr>
                        <m:t>= </m:t>
                      </m:r>
                      <m:f>
                        <m:fPr>
                          <m:ctrlPr>
                            <a:rPr lang="mr-IN" i="1">
                              <a:solidFill>
                                <a:srgbClr val="7030A0"/>
                              </a:solidFill>
                              <a:latin typeface="Cambria Math" panose="02040503050406030204" pitchFamily="18" charset="0"/>
                            </a:rPr>
                          </m:ctrlPr>
                        </m:fPr>
                        <m:num>
                          <m:sSub>
                            <m:sSubPr>
                              <m:ctrlPr>
                                <a:rPr lang="en-US" i="1">
                                  <a:solidFill>
                                    <a:srgbClr val="7030A0"/>
                                  </a:solidFill>
                                  <a:latin typeface="Cambria Math" panose="02040503050406030204" pitchFamily="18" charset="0"/>
                                </a:rPr>
                              </m:ctrlPr>
                            </m:sSubPr>
                            <m:e>
                              <m:r>
                                <a:rPr lang="en-US" i="1">
                                  <a:solidFill>
                                    <a:srgbClr val="7030A0"/>
                                  </a:solidFill>
                                  <a:latin typeface="Cambria Math" charset="0"/>
                                </a:rPr>
                                <m:t>𝑚</m:t>
                              </m:r>
                            </m:e>
                            <m:sub>
                              <m:r>
                                <a:rPr lang="en-US" i="1">
                                  <a:solidFill>
                                    <a:srgbClr val="7030A0"/>
                                  </a:solidFill>
                                  <a:latin typeface="Cambria Math" charset="0"/>
                                </a:rPr>
                                <m:t>2</m:t>
                              </m:r>
                            </m:sub>
                          </m:sSub>
                          <m:r>
                            <a:rPr lang="en-US" i="1">
                              <a:solidFill>
                                <a:srgbClr val="7030A0"/>
                              </a:solidFill>
                              <a:latin typeface="Cambria Math" charset="0"/>
                            </a:rPr>
                            <m:t>𝑔</m:t>
                          </m:r>
                        </m:num>
                        <m:den>
                          <m:sSub>
                            <m:sSubPr>
                              <m:ctrlPr>
                                <a:rPr lang="en-US" i="1">
                                  <a:solidFill>
                                    <a:srgbClr val="7030A0"/>
                                  </a:solidFill>
                                  <a:latin typeface="Cambria Math" panose="02040503050406030204" pitchFamily="18" charset="0"/>
                                </a:rPr>
                              </m:ctrlPr>
                            </m:sSubPr>
                            <m:e>
                              <m:r>
                                <a:rPr lang="en-US" i="1">
                                  <a:solidFill>
                                    <a:srgbClr val="7030A0"/>
                                  </a:solidFill>
                                  <a:latin typeface="Cambria Math" charset="0"/>
                                </a:rPr>
                                <m:t>𝑚</m:t>
                              </m:r>
                            </m:e>
                            <m:sub>
                              <m:r>
                                <a:rPr lang="en-US" i="1">
                                  <a:solidFill>
                                    <a:srgbClr val="7030A0"/>
                                  </a:solidFill>
                                  <a:latin typeface="Cambria Math" charset="0"/>
                                </a:rPr>
                                <m:t>1</m:t>
                              </m:r>
                            </m:sub>
                          </m:sSub>
                          <m:r>
                            <a:rPr lang="en-US" i="1">
                              <a:solidFill>
                                <a:srgbClr val="7030A0"/>
                              </a:solidFill>
                              <a:latin typeface="Cambria Math"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charset="0"/>
                                </a:rPr>
                                <m:t>𝑚</m:t>
                              </m:r>
                            </m:e>
                            <m:sub>
                              <m:r>
                                <a:rPr lang="en-US" i="1">
                                  <a:solidFill>
                                    <a:srgbClr val="7030A0"/>
                                  </a:solidFill>
                                  <a:latin typeface="Cambria Math" charset="0"/>
                                </a:rPr>
                                <m:t>2</m:t>
                              </m:r>
                            </m:sub>
                          </m:sSub>
                        </m:den>
                      </m:f>
                    </m:oMath>
                  </m:oMathPara>
                </a14:m>
                <a:endParaRPr lang="en-US" sz="1350" dirty="0">
                  <a:solidFill>
                    <a:srgbClr val="7030A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662411" y="4958104"/>
                <a:ext cx="2396142" cy="1350691"/>
              </a:xfrm>
              <a:prstGeom prst="rect">
                <a:avLst/>
              </a:prstGeom>
              <a:blipFill>
                <a:blip r:embed="rId5"/>
                <a:stretch>
                  <a:fillRect b="-2778"/>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A25AA913-F348-FF45-8193-881DEA72BBE7}"/>
              </a:ext>
            </a:extLst>
          </p:cNvPr>
          <p:cNvGrpSpPr/>
          <p:nvPr/>
        </p:nvGrpSpPr>
        <p:grpSpPr>
          <a:xfrm>
            <a:off x="5105400" y="834955"/>
            <a:ext cx="3869021" cy="2769530"/>
            <a:chOff x="5105400" y="1407832"/>
            <a:chExt cx="3869021" cy="2769530"/>
          </a:xfrm>
        </p:grpSpPr>
        <p:sp>
          <p:nvSpPr>
            <p:cNvPr id="37" name="Rectangle 36">
              <a:extLst>
                <a:ext uri="{FF2B5EF4-FFF2-40B4-BE49-F238E27FC236}">
                  <a16:creationId xmlns:a16="http://schemas.microsoft.com/office/drawing/2014/main" id="{C17839C5-2405-D541-BEE8-283B1865CB4F}"/>
                </a:ext>
              </a:extLst>
            </p:cNvPr>
            <p:cNvSpPr/>
            <p:nvPr/>
          </p:nvSpPr>
          <p:spPr>
            <a:xfrm>
              <a:off x="5624052" y="1671484"/>
              <a:ext cx="924472" cy="769784"/>
            </a:xfrm>
            <a:prstGeom prst="rect">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6AA1CB1-7698-D847-A180-E8DDD41CA2D6}"/>
                </a:ext>
              </a:extLst>
            </p:cNvPr>
            <p:cNvSpPr/>
            <p:nvPr/>
          </p:nvSpPr>
          <p:spPr>
            <a:xfrm>
              <a:off x="8129034" y="2772709"/>
              <a:ext cx="418111" cy="489565"/>
            </a:xfrm>
            <a:prstGeom prst="rect">
              <a:avLst/>
            </a:prstGeom>
            <a:solidFill>
              <a:srgbClr val="00C20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7F304795-9A1C-894C-96A8-6A068F646797}"/>
                </a:ext>
              </a:extLst>
            </p:cNvPr>
            <p:cNvCxnSpPr>
              <a:cxnSpLocks/>
            </p:cNvCxnSpPr>
            <p:nvPr/>
          </p:nvCxnSpPr>
          <p:spPr>
            <a:xfrm>
              <a:off x="6548524" y="2056376"/>
              <a:ext cx="1628651" cy="1477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F58A7DF-BDC9-7047-8289-61B04B9A6D8A}"/>
                </a:ext>
              </a:extLst>
            </p:cNvPr>
            <p:cNvCxnSpPr>
              <a:cxnSpLocks/>
            </p:cNvCxnSpPr>
            <p:nvPr/>
          </p:nvCxnSpPr>
          <p:spPr>
            <a:xfrm flipV="1">
              <a:off x="8338090" y="2228453"/>
              <a:ext cx="0" cy="54425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96AAA947-6E32-F543-829F-0A4D2B9FD224}"/>
                </a:ext>
              </a:extLst>
            </p:cNvPr>
            <p:cNvSpPr/>
            <p:nvPr/>
          </p:nvSpPr>
          <p:spPr>
            <a:xfrm>
              <a:off x="8015061" y="2063764"/>
              <a:ext cx="329379" cy="329379"/>
            </a:xfrm>
            <a:prstGeom prst="ellipse">
              <a:avLst/>
            </a:prstGeom>
            <a:solidFill>
              <a:srgbClr val="0D13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00792BDC-B7E5-FD40-A32D-02B891546A9B}"/>
                </a:ext>
              </a:extLst>
            </p:cNvPr>
            <p:cNvCxnSpPr>
              <a:cxnSpLocks/>
            </p:cNvCxnSpPr>
            <p:nvPr/>
          </p:nvCxnSpPr>
          <p:spPr>
            <a:xfrm>
              <a:off x="5105400" y="2456045"/>
              <a:ext cx="27876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0305787-2B30-824F-9316-D5C3972F31C1}"/>
                </a:ext>
              </a:extLst>
            </p:cNvPr>
            <p:cNvCxnSpPr>
              <a:cxnSpLocks/>
            </p:cNvCxnSpPr>
            <p:nvPr/>
          </p:nvCxnSpPr>
          <p:spPr>
            <a:xfrm flipV="1">
              <a:off x="7883525" y="2456045"/>
              <a:ext cx="0" cy="17213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Freeform 43">
              <a:extLst>
                <a:ext uri="{FF2B5EF4-FFF2-40B4-BE49-F238E27FC236}">
                  <a16:creationId xmlns:a16="http://schemas.microsoft.com/office/drawing/2014/main" id="{37EA1F22-3444-E24F-BF56-9BD976F974A8}"/>
                </a:ext>
              </a:extLst>
            </p:cNvPr>
            <p:cNvSpPr/>
            <p:nvPr/>
          </p:nvSpPr>
          <p:spPr>
            <a:xfrm>
              <a:off x="7667624" y="2197124"/>
              <a:ext cx="548431" cy="561952"/>
            </a:xfrm>
            <a:custGeom>
              <a:avLst/>
              <a:gdLst>
                <a:gd name="connsiteX0" fmla="*/ 0 w 539750"/>
                <a:gd name="connsiteY0" fmla="*/ 238125 h 542925"/>
                <a:gd name="connsiteX1" fmla="*/ 492125 w 539750"/>
                <a:gd name="connsiteY1" fmla="*/ 0 h 542925"/>
                <a:gd name="connsiteX2" fmla="*/ 539750 w 539750"/>
                <a:gd name="connsiteY2" fmla="*/ 38100 h 542925"/>
                <a:gd name="connsiteX3" fmla="*/ 212725 w 539750"/>
                <a:gd name="connsiteY3" fmla="*/ 542925 h 542925"/>
                <a:gd name="connsiteX4" fmla="*/ 212725 w 539750"/>
                <a:gd name="connsiteY4" fmla="*/ 244475 h 542925"/>
                <a:gd name="connsiteX5" fmla="*/ 0 w 539750"/>
                <a:gd name="connsiteY5" fmla="*/ 2381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50" h="542925">
                  <a:moveTo>
                    <a:pt x="0" y="238125"/>
                  </a:moveTo>
                  <a:lnTo>
                    <a:pt x="492125" y="0"/>
                  </a:lnTo>
                  <a:lnTo>
                    <a:pt x="539750" y="38100"/>
                  </a:lnTo>
                  <a:lnTo>
                    <a:pt x="212725" y="542925"/>
                  </a:lnTo>
                  <a:lnTo>
                    <a:pt x="212725" y="244475"/>
                  </a:lnTo>
                  <a:lnTo>
                    <a:pt x="0" y="238125"/>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5" name="Object 44">
              <a:extLst>
                <a:ext uri="{FF2B5EF4-FFF2-40B4-BE49-F238E27FC236}">
                  <a16:creationId xmlns:a16="http://schemas.microsoft.com/office/drawing/2014/main" id="{E090756F-6976-214B-899F-956947FBE5C1}"/>
                </a:ext>
              </a:extLst>
            </p:cNvPr>
            <p:cNvGraphicFramePr>
              <a:graphicFrameLocks noChangeAspect="1"/>
            </p:cNvGraphicFramePr>
            <p:nvPr>
              <p:extLst>
                <p:ext uri="{D42A27DB-BD31-4B8C-83A1-F6EECF244321}">
                  <p14:modId xmlns:p14="http://schemas.microsoft.com/office/powerpoint/2010/main" val="460250365"/>
                </p:ext>
              </p:extLst>
            </p:nvPr>
          </p:nvGraphicFramePr>
          <p:xfrm>
            <a:off x="5237651" y="1407832"/>
            <a:ext cx="343052" cy="407373"/>
          </p:xfrm>
          <a:graphic>
            <a:graphicData uri="http://schemas.openxmlformats.org/presentationml/2006/ole">
              <mc:AlternateContent xmlns:mc="http://schemas.openxmlformats.org/markup-compatibility/2006">
                <mc:Choice xmlns:v="urn:schemas-microsoft-com:vml" Requires="v">
                  <p:oleObj spid="_x0000_s25653" r:id="rId6" imgW="203200" imgH="241300" progId="Equation.DSMT4">
                    <p:embed/>
                  </p:oleObj>
                </mc:Choice>
                <mc:Fallback>
                  <p:oleObj r:id="rId6" imgW="203200" imgH="241300" progId="Equation.DSMT4">
                    <p:embed/>
                    <p:pic>
                      <p:nvPicPr>
                        <p:cNvPr id="34" name="Object 33">
                          <a:extLst>
                            <a:ext uri="{FF2B5EF4-FFF2-40B4-BE49-F238E27FC236}">
                              <a16:creationId xmlns:a16="http://schemas.microsoft.com/office/drawing/2014/main" id="{B0769AC2-DB81-B84E-956E-F2F498044C81}"/>
                            </a:ext>
                          </a:extLst>
                        </p:cNvPr>
                        <p:cNvPicPr/>
                        <p:nvPr/>
                      </p:nvPicPr>
                      <p:blipFill>
                        <a:blip r:embed="rId7"/>
                        <a:stretch>
                          <a:fillRect/>
                        </a:stretch>
                      </p:blipFill>
                      <p:spPr>
                        <a:xfrm>
                          <a:off x="5237651" y="1407832"/>
                          <a:ext cx="343052" cy="407373"/>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9E590A94-5AC2-6C4D-8822-2280EF2D84F6}"/>
                </a:ext>
              </a:extLst>
            </p:cNvPr>
            <p:cNvGraphicFramePr>
              <a:graphicFrameLocks noChangeAspect="1"/>
            </p:cNvGraphicFramePr>
            <p:nvPr>
              <p:extLst>
                <p:ext uri="{D42A27DB-BD31-4B8C-83A1-F6EECF244321}">
                  <p14:modId xmlns:p14="http://schemas.microsoft.com/office/powerpoint/2010/main" val="3328953614"/>
                </p:ext>
              </p:extLst>
            </p:nvPr>
          </p:nvGraphicFramePr>
          <p:xfrm>
            <a:off x="8610884" y="2910303"/>
            <a:ext cx="363537" cy="406400"/>
          </p:xfrm>
          <a:graphic>
            <a:graphicData uri="http://schemas.openxmlformats.org/presentationml/2006/ole">
              <mc:AlternateContent xmlns:mc="http://schemas.openxmlformats.org/markup-compatibility/2006">
                <mc:Choice xmlns:v="urn:schemas-microsoft-com:vml" Requires="v">
                  <p:oleObj spid="_x0000_s25654" r:id="rId8" imgW="215900" imgH="241300" progId="Equation.DSMT4">
                    <p:embed/>
                  </p:oleObj>
                </mc:Choice>
                <mc:Fallback>
                  <p:oleObj r:id="rId8" imgW="215900" imgH="241300" progId="Equation.DSMT4">
                    <p:embed/>
                    <p:pic>
                      <p:nvPicPr>
                        <p:cNvPr id="35" name="Object 34">
                          <a:extLst>
                            <a:ext uri="{FF2B5EF4-FFF2-40B4-BE49-F238E27FC236}">
                              <a16:creationId xmlns:a16="http://schemas.microsoft.com/office/drawing/2014/main" id="{E5607AB8-D4CD-C849-BC93-1B96D03A633E}"/>
                            </a:ext>
                          </a:extLst>
                        </p:cNvPr>
                        <p:cNvPicPr/>
                        <p:nvPr/>
                      </p:nvPicPr>
                      <p:blipFill>
                        <a:blip r:embed="rId9"/>
                        <a:stretch>
                          <a:fillRect/>
                        </a:stretch>
                      </p:blipFill>
                      <p:spPr>
                        <a:xfrm>
                          <a:off x="8610884" y="2910303"/>
                          <a:ext cx="363537" cy="406400"/>
                        </a:xfrm>
                        <a:prstGeom prst="rect">
                          <a:avLst/>
                        </a:prstGeom>
                      </p:spPr>
                    </p:pic>
                  </p:oleObj>
                </mc:Fallback>
              </mc:AlternateContent>
            </a:graphicData>
          </a:graphic>
        </p:graphicFrame>
      </p:grpSp>
      <p:sp>
        <p:nvSpPr>
          <p:cNvPr id="3" name="TextBox 2">
            <a:extLst>
              <a:ext uri="{FF2B5EF4-FFF2-40B4-BE49-F238E27FC236}">
                <a16:creationId xmlns:a16="http://schemas.microsoft.com/office/drawing/2014/main" id="{6CD04671-E8D4-C14A-99EA-AA251E0EF0BC}"/>
              </a:ext>
            </a:extLst>
          </p:cNvPr>
          <p:cNvSpPr txBox="1"/>
          <p:nvPr/>
        </p:nvSpPr>
        <p:spPr>
          <a:xfrm>
            <a:off x="123734" y="1328738"/>
            <a:ext cx="1351652"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fbd</a:t>
            </a:r>
            <a:r>
              <a:rPr lang="en-US" dirty="0">
                <a:latin typeface="Times New Roman" panose="02020603050405020304" pitchFamily="18" charset="0"/>
                <a:cs typeface="Times New Roman" panose="02020603050405020304" pitchFamily="18" charset="0"/>
              </a:rPr>
              <a:t> on block</a:t>
            </a:r>
          </a:p>
        </p:txBody>
      </p:sp>
      <p:sp>
        <p:nvSpPr>
          <p:cNvPr id="35" name="TextBox 34">
            <a:extLst>
              <a:ext uri="{FF2B5EF4-FFF2-40B4-BE49-F238E27FC236}">
                <a16:creationId xmlns:a16="http://schemas.microsoft.com/office/drawing/2014/main" id="{FD436BAF-F8AD-1342-ADD1-12924EE0D9E3}"/>
              </a:ext>
            </a:extLst>
          </p:cNvPr>
          <p:cNvSpPr txBox="1"/>
          <p:nvPr/>
        </p:nvSpPr>
        <p:spPr>
          <a:xfrm>
            <a:off x="1683514" y="1438935"/>
            <a:ext cx="2101857"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fbd</a:t>
            </a:r>
            <a:r>
              <a:rPr lang="en-US" dirty="0">
                <a:latin typeface="Times New Roman" panose="02020603050405020304" pitchFamily="18" charset="0"/>
                <a:cs typeface="Times New Roman" panose="02020603050405020304" pitchFamily="18" charset="0"/>
              </a:rPr>
              <a:t> on hanging mass</a:t>
            </a:r>
          </a:p>
        </p:txBody>
      </p:sp>
    </p:spTree>
    <p:extLst>
      <p:ext uri="{BB962C8B-B14F-4D97-AF65-F5344CB8AC3E}">
        <p14:creationId xmlns:p14="http://schemas.microsoft.com/office/powerpoint/2010/main" val="39377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ssolv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dissolve">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dissolv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1"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dissolve">
                                      <p:cBhvr>
                                        <p:cTn id="63" dur="500"/>
                                        <p:tgtEl>
                                          <p:spTgt spid="13"/>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dissolve">
                                      <p:cBhvr>
                                        <p:cTn id="66" dur="500"/>
                                        <p:tgtEl>
                                          <p:spTgt spid="14"/>
                                        </p:tgtEl>
                                      </p:cBhvr>
                                    </p:animEffect>
                                  </p:childTnLst>
                                </p:cTn>
                              </p:par>
                              <p:par>
                                <p:cTn id="67" presetID="9"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dissolve">
                                      <p:cBhvr>
                                        <p:cTn id="69" dur="500"/>
                                        <p:tgtEl>
                                          <p:spTgt spid="15"/>
                                        </p:tgtEl>
                                      </p:cBhvr>
                                    </p:animEffect>
                                  </p:childTnLst>
                                </p:cTn>
                              </p:par>
                              <p:par>
                                <p:cTn id="70" presetID="9" presetClass="entr" presetSubtype="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dissolve">
                                      <p:cBhvr>
                                        <p:cTn id="72" dur="500"/>
                                        <p:tgtEl>
                                          <p:spTgt spid="16"/>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dissolve">
                                      <p:cBhvr>
                                        <p:cTn id="75" dur="500"/>
                                        <p:tgtEl>
                                          <p:spTgt spid="17"/>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dissolv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dissolve">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dissolve">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dissolve">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dissolve">
                                      <p:cBhvr>
                                        <p:cTn id="9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10" grpId="0"/>
      <p:bldP spid="11" grpId="0"/>
      <p:bldP spid="12" grpId="0"/>
      <p:bldP spid="13" grpId="0" animBg="1"/>
      <p:bldP spid="13" grpId="1" animBg="1"/>
      <p:bldP spid="14" grpId="0"/>
      <p:bldP spid="17" grpId="0"/>
      <p:bldP spid="18" grpId="0"/>
      <p:bldP spid="19" grpId="0"/>
      <p:bldP spid="20" grpId="0"/>
      <p:bldP spid="21" grpId="0"/>
      <p:bldP spid="22" grpId="0"/>
      <p:bldP spid="23" grpId="0"/>
      <p:bldP spid="24" grpId="0"/>
      <p:bldP spid="3"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4238" y="286605"/>
            <a:ext cx="6389226" cy="812991"/>
          </a:xfrm>
        </p:spPr>
        <p:txBody>
          <a:bodyPr/>
          <a:lstStyle/>
          <a:p>
            <a:r>
              <a:rPr lang="en-US" sz="4000" dirty="0">
                <a:solidFill>
                  <a:srgbClr val="FF0000"/>
                </a:solidFill>
                <a:latin typeface="Apple Chancery" panose="03020702040506060504" pitchFamily="66" charset="-79"/>
                <a:cs typeface="Apple Chancery" panose="03020702040506060504" pitchFamily="66" charset="-79"/>
              </a:rPr>
              <a:t>Intro N2L problem</a:t>
            </a:r>
          </a:p>
        </p:txBody>
      </p:sp>
      <p:sp>
        <p:nvSpPr>
          <p:cNvPr id="3" name="TextBox 2"/>
          <p:cNvSpPr txBox="1"/>
          <p:nvPr/>
        </p:nvSpPr>
        <p:spPr>
          <a:xfrm>
            <a:off x="96134" y="1411050"/>
            <a:ext cx="4818920" cy="523220"/>
          </a:xfrm>
          <a:prstGeom prst="rect">
            <a:avLst/>
          </a:prstGeom>
          <a:noFill/>
        </p:spPr>
        <p:txBody>
          <a:bodyPr wrap="square" rtlCol="0">
            <a:spAutoFit/>
          </a:bodyPr>
          <a:lstStyle/>
          <a:p>
            <a:r>
              <a:rPr lang="en-US" sz="2800" dirty="0">
                <a:solidFill>
                  <a:srgbClr val="FF0000"/>
                </a:solidFill>
                <a:latin typeface="Apple Chancery" panose="03020702040506060504" pitchFamily="66" charset="-79"/>
                <a:cs typeface="Apple Chancery" panose="03020702040506060504" pitchFamily="66" charset="-79"/>
              </a:rPr>
              <a:t>Using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1A2AFF"/>
                </a:solidFill>
                <a:latin typeface="Times New Roman" panose="02020603050405020304" pitchFamily="18" charset="0"/>
                <a:cs typeface="Times New Roman" panose="02020603050405020304" pitchFamily="18" charset="0"/>
              </a:rPr>
              <a:t>quick and dirty </a:t>
            </a:r>
            <a:r>
              <a:rPr lang="en-US" sz="2000" dirty="0">
                <a:latin typeface="Times New Roman" panose="02020603050405020304" pitchFamily="18" charset="0"/>
                <a:cs typeface="Times New Roman" panose="02020603050405020304" pitchFamily="18" charset="0"/>
              </a:rPr>
              <a:t>approach:</a:t>
            </a:r>
          </a:p>
        </p:txBody>
      </p:sp>
      <p:sp>
        <p:nvSpPr>
          <p:cNvPr id="4" name="TextBox 3">
            <a:extLst>
              <a:ext uri="{FF2B5EF4-FFF2-40B4-BE49-F238E27FC236}">
                <a16:creationId xmlns:a16="http://schemas.microsoft.com/office/drawing/2014/main" id="{57E9696E-7EF1-4345-956B-EB74C0276FDA}"/>
              </a:ext>
            </a:extLst>
          </p:cNvPr>
          <p:cNvSpPr txBox="1"/>
          <p:nvPr/>
        </p:nvSpPr>
        <p:spPr>
          <a:xfrm>
            <a:off x="462708" y="2521139"/>
            <a:ext cx="4392549"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Force driving acceleration to right/down:</a:t>
            </a:r>
          </a:p>
        </p:txBody>
      </p:sp>
      <p:sp>
        <p:nvSpPr>
          <p:cNvPr id="23" name="TextBox 22">
            <a:extLst>
              <a:ext uri="{FF2B5EF4-FFF2-40B4-BE49-F238E27FC236}">
                <a16:creationId xmlns:a16="http://schemas.microsoft.com/office/drawing/2014/main" id="{A2D63EF6-2EEE-CB47-A405-1F353E31D080}"/>
              </a:ext>
            </a:extLst>
          </p:cNvPr>
          <p:cNvSpPr txBox="1"/>
          <p:nvPr/>
        </p:nvSpPr>
        <p:spPr>
          <a:xfrm>
            <a:off x="462708" y="2900635"/>
            <a:ext cx="4592924"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Force opposing acceleration to right/down:</a:t>
            </a:r>
          </a:p>
        </p:txBody>
      </p:sp>
      <p:sp>
        <p:nvSpPr>
          <p:cNvPr id="24" name="TextBox 23">
            <a:extLst>
              <a:ext uri="{FF2B5EF4-FFF2-40B4-BE49-F238E27FC236}">
                <a16:creationId xmlns:a16="http://schemas.microsoft.com/office/drawing/2014/main" id="{E002FD9B-4576-4C45-BF8D-5247781C5284}"/>
              </a:ext>
            </a:extLst>
          </p:cNvPr>
          <p:cNvSpPr txBox="1"/>
          <p:nvPr/>
        </p:nvSpPr>
        <p:spPr>
          <a:xfrm>
            <a:off x="4965122" y="2900635"/>
            <a:ext cx="683200"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none</a:t>
            </a:r>
          </a:p>
        </p:txBody>
      </p:sp>
      <p:graphicFrame>
        <p:nvGraphicFramePr>
          <p:cNvPr id="25" name="Object 24">
            <a:extLst>
              <a:ext uri="{FF2B5EF4-FFF2-40B4-BE49-F238E27FC236}">
                <a16:creationId xmlns:a16="http://schemas.microsoft.com/office/drawing/2014/main" id="{130A66A9-2567-D847-AA10-29EA7DCBB369}"/>
              </a:ext>
            </a:extLst>
          </p:cNvPr>
          <p:cNvGraphicFramePr>
            <a:graphicFrameLocks noChangeAspect="1"/>
          </p:cNvGraphicFramePr>
          <p:nvPr>
            <p:extLst>
              <p:ext uri="{D42A27DB-BD31-4B8C-83A1-F6EECF244321}">
                <p14:modId xmlns:p14="http://schemas.microsoft.com/office/powerpoint/2010/main" val="3696314573"/>
              </p:ext>
            </p:extLst>
          </p:nvPr>
        </p:nvGraphicFramePr>
        <p:xfrm>
          <a:off x="4748213" y="2520950"/>
          <a:ext cx="514350" cy="406400"/>
        </p:xfrm>
        <a:graphic>
          <a:graphicData uri="http://schemas.openxmlformats.org/presentationml/2006/ole">
            <mc:AlternateContent xmlns:mc="http://schemas.openxmlformats.org/markup-compatibility/2006">
              <mc:Choice xmlns:v="urn:schemas-microsoft-com:vml" Requires="v">
                <p:oleObj spid="_x0000_s26733" r:id="rId3" imgW="304800" imgH="241300" progId="Equation.DSMT4">
                  <p:embed/>
                </p:oleObj>
              </mc:Choice>
              <mc:Fallback>
                <p:oleObj r:id="rId3" imgW="304800" imgH="241300" progId="Equation.DSMT4">
                  <p:embed/>
                  <p:pic>
                    <p:nvPicPr>
                      <p:cNvPr id="22" name="Object 21">
                        <a:extLst>
                          <a:ext uri="{FF2B5EF4-FFF2-40B4-BE49-F238E27FC236}">
                            <a16:creationId xmlns:a16="http://schemas.microsoft.com/office/drawing/2014/main" id="{D909BF47-6B60-E741-85E4-0E049D136CDE}"/>
                          </a:ext>
                        </a:extLst>
                      </p:cNvPr>
                      <p:cNvPicPr/>
                      <p:nvPr/>
                    </p:nvPicPr>
                    <p:blipFill>
                      <a:blip r:embed="rId4"/>
                      <a:stretch>
                        <a:fillRect/>
                      </a:stretch>
                    </p:blipFill>
                    <p:spPr>
                      <a:xfrm>
                        <a:off x="4748213" y="2520950"/>
                        <a:ext cx="514350" cy="4064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0A61074A-118B-714D-B4AB-364D9D12B16F}"/>
              </a:ext>
            </a:extLst>
          </p:cNvPr>
          <p:cNvGraphicFramePr>
            <a:graphicFrameLocks noChangeAspect="1"/>
          </p:cNvGraphicFramePr>
          <p:nvPr>
            <p:extLst>
              <p:ext uri="{D42A27DB-BD31-4B8C-83A1-F6EECF244321}">
                <p14:modId xmlns:p14="http://schemas.microsoft.com/office/powerpoint/2010/main" val="3139254462"/>
              </p:ext>
            </p:extLst>
          </p:nvPr>
        </p:nvGraphicFramePr>
        <p:xfrm>
          <a:off x="2658982" y="3567654"/>
          <a:ext cx="2674937" cy="1562100"/>
        </p:xfrm>
        <a:graphic>
          <a:graphicData uri="http://schemas.openxmlformats.org/presentationml/2006/ole">
            <mc:AlternateContent xmlns:mc="http://schemas.openxmlformats.org/markup-compatibility/2006">
              <mc:Choice xmlns:v="urn:schemas-microsoft-com:vml" Requires="v">
                <p:oleObj spid="_x0000_s26734" r:id="rId5" imgW="1587500" imgH="927100" progId="Equation.DSMT4">
                  <p:embed/>
                </p:oleObj>
              </mc:Choice>
              <mc:Fallback>
                <p:oleObj r:id="rId5" imgW="1587500" imgH="927100" progId="Equation.DSMT4">
                  <p:embed/>
                  <p:pic>
                    <p:nvPicPr>
                      <p:cNvPr id="25" name="Object 24">
                        <a:extLst>
                          <a:ext uri="{FF2B5EF4-FFF2-40B4-BE49-F238E27FC236}">
                            <a16:creationId xmlns:a16="http://schemas.microsoft.com/office/drawing/2014/main" id="{130A66A9-2567-D847-AA10-29EA7DCBB369}"/>
                          </a:ext>
                        </a:extLst>
                      </p:cNvPr>
                      <p:cNvPicPr/>
                      <p:nvPr/>
                    </p:nvPicPr>
                    <p:blipFill>
                      <a:blip r:embed="rId6"/>
                      <a:stretch>
                        <a:fillRect/>
                      </a:stretch>
                    </p:blipFill>
                    <p:spPr>
                      <a:xfrm>
                        <a:off x="2658982" y="3567654"/>
                        <a:ext cx="2674937" cy="1562100"/>
                      </a:xfrm>
                      <a:prstGeom prst="rect">
                        <a:avLst/>
                      </a:prstGeom>
                    </p:spPr>
                  </p:pic>
                </p:oleObj>
              </mc:Fallback>
            </mc:AlternateContent>
          </a:graphicData>
        </a:graphic>
      </p:graphicFrame>
      <p:grpSp>
        <p:nvGrpSpPr>
          <p:cNvPr id="27" name="Group 26">
            <a:extLst>
              <a:ext uri="{FF2B5EF4-FFF2-40B4-BE49-F238E27FC236}">
                <a16:creationId xmlns:a16="http://schemas.microsoft.com/office/drawing/2014/main" id="{3C724852-9591-4E44-8012-1E62C2147D2B}"/>
              </a:ext>
            </a:extLst>
          </p:cNvPr>
          <p:cNvGrpSpPr/>
          <p:nvPr/>
        </p:nvGrpSpPr>
        <p:grpSpPr>
          <a:xfrm>
            <a:off x="5105400" y="989189"/>
            <a:ext cx="3869021" cy="2769530"/>
            <a:chOff x="5105400" y="1407832"/>
            <a:chExt cx="3869021" cy="2769530"/>
          </a:xfrm>
        </p:grpSpPr>
        <p:sp>
          <p:nvSpPr>
            <p:cNvPr id="28" name="Rectangle 27">
              <a:extLst>
                <a:ext uri="{FF2B5EF4-FFF2-40B4-BE49-F238E27FC236}">
                  <a16:creationId xmlns:a16="http://schemas.microsoft.com/office/drawing/2014/main" id="{371EC479-F668-2041-939B-D7D99937496E}"/>
                </a:ext>
              </a:extLst>
            </p:cNvPr>
            <p:cNvSpPr/>
            <p:nvPr/>
          </p:nvSpPr>
          <p:spPr>
            <a:xfrm>
              <a:off x="5624052" y="1671484"/>
              <a:ext cx="924472" cy="769784"/>
            </a:xfrm>
            <a:prstGeom prst="rect">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C90940-23A3-3C41-BF43-52F501FF60F9}"/>
                </a:ext>
              </a:extLst>
            </p:cNvPr>
            <p:cNvSpPr/>
            <p:nvPr/>
          </p:nvSpPr>
          <p:spPr>
            <a:xfrm>
              <a:off x="8129034" y="2772709"/>
              <a:ext cx="418111" cy="489565"/>
            </a:xfrm>
            <a:prstGeom prst="rect">
              <a:avLst/>
            </a:prstGeom>
            <a:solidFill>
              <a:srgbClr val="00C20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6EC5CF8B-BFE8-7F4A-B9A1-D5E9DCF4D0C3}"/>
                </a:ext>
              </a:extLst>
            </p:cNvPr>
            <p:cNvCxnSpPr>
              <a:cxnSpLocks/>
            </p:cNvCxnSpPr>
            <p:nvPr/>
          </p:nvCxnSpPr>
          <p:spPr>
            <a:xfrm>
              <a:off x="6548524" y="2056376"/>
              <a:ext cx="1628651" cy="1477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2589E7E-5F6D-CE4E-A042-E5061AA3EA5C}"/>
                </a:ext>
              </a:extLst>
            </p:cNvPr>
            <p:cNvCxnSpPr>
              <a:cxnSpLocks/>
            </p:cNvCxnSpPr>
            <p:nvPr/>
          </p:nvCxnSpPr>
          <p:spPr>
            <a:xfrm flipV="1">
              <a:off x="8338090" y="2228453"/>
              <a:ext cx="0" cy="54425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AD3572D0-8AA2-CF47-817D-8C7AD20EA897}"/>
                </a:ext>
              </a:extLst>
            </p:cNvPr>
            <p:cNvSpPr/>
            <p:nvPr/>
          </p:nvSpPr>
          <p:spPr>
            <a:xfrm>
              <a:off x="8015061" y="2063764"/>
              <a:ext cx="329379" cy="329379"/>
            </a:xfrm>
            <a:prstGeom prst="ellipse">
              <a:avLst/>
            </a:prstGeom>
            <a:solidFill>
              <a:srgbClr val="0D13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F2851F18-C693-B242-8B59-FC71525C85FF}"/>
                </a:ext>
              </a:extLst>
            </p:cNvPr>
            <p:cNvCxnSpPr>
              <a:cxnSpLocks/>
            </p:cNvCxnSpPr>
            <p:nvPr/>
          </p:nvCxnSpPr>
          <p:spPr>
            <a:xfrm>
              <a:off x="5105400" y="2456045"/>
              <a:ext cx="27876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67298FD-AD91-E846-A9A8-BEE70A45D5BB}"/>
                </a:ext>
              </a:extLst>
            </p:cNvPr>
            <p:cNvCxnSpPr>
              <a:cxnSpLocks/>
            </p:cNvCxnSpPr>
            <p:nvPr/>
          </p:nvCxnSpPr>
          <p:spPr>
            <a:xfrm flipV="1">
              <a:off x="7883525" y="2456045"/>
              <a:ext cx="0" cy="17213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Freeform 34">
              <a:extLst>
                <a:ext uri="{FF2B5EF4-FFF2-40B4-BE49-F238E27FC236}">
                  <a16:creationId xmlns:a16="http://schemas.microsoft.com/office/drawing/2014/main" id="{A6EC674C-1439-C947-8ED0-485E2BD003B2}"/>
                </a:ext>
              </a:extLst>
            </p:cNvPr>
            <p:cNvSpPr/>
            <p:nvPr/>
          </p:nvSpPr>
          <p:spPr>
            <a:xfrm>
              <a:off x="7667624" y="2197124"/>
              <a:ext cx="548431" cy="561952"/>
            </a:xfrm>
            <a:custGeom>
              <a:avLst/>
              <a:gdLst>
                <a:gd name="connsiteX0" fmla="*/ 0 w 539750"/>
                <a:gd name="connsiteY0" fmla="*/ 238125 h 542925"/>
                <a:gd name="connsiteX1" fmla="*/ 492125 w 539750"/>
                <a:gd name="connsiteY1" fmla="*/ 0 h 542925"/>
                <a:gd name="connsiteX2" fmla="*/ 539750 w 539750"/>
                <a:gd name="connsiteY2" fmla="*/ 38100 h 542925"/>
                <a:gd name="connsiteX3" fmla="*/ 212725 w 539750"/>
                <a:gd name="connsiteY3" fmla="*/ 542925 h 542925"/>
                <a:gd name="connsiteX4" fmla="*/ 212725 w 539750"/>
                <a:gd name="connsiteY4" fmla="*/ 244475 h 542925"/>
                <a:gd name="connsiteX5" fmla="*/ 0 w 539750"/>
                <a:gd name="connsiteY5" fmla="*/ 2381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50" h="542925">
                  <a:moveTo>
                    <a:pt x="0" y="238125"/>
                  </a:moveTo>
                  <a:lnTo>
                    <a:pt x="492125" y="0"/>
                  </a:lnTo>
                  <a:lnTo>
                    <a:pt x="539750" y="38100"/>
                  </a:lnTo>
                  <a:lnTo>
                    <a:pt x="212725" y="542925"/>
                  </a:lnTo>
                  <a:lnTo>
                    <a:pt x="212725" y="244475"/>
                  </a:lnTo>
                  <a:lnTo>
                    <a:pt x="0" y="238125"/>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6" name="Object 35">
              <a:extLst>
                <a:ext uri="{FF2B5EF4-FFF2-40B4-BE49-F238E27FC236}">
                  <a16:creationId xmlns:a16="http://schemas.microsoft.com/office/drawing/2014/main" id="{E30B7762-35BD-1A44-9D5C-568ED2ABABC5}"/>
                </a:ext>
              </a:extLst>
            </p:cNvPr>
            <p:cNvGraphicFramePr>
              <a:graphicFrameLocks noChangeAspect="1"/>
            </p:cNvGraphicFramePr>
            <p:nvPr>
              <p:extLst>
                <p:ext uri="{D42A27DB-BD31-4B8C-83A1-F6EECF244321}">
                  <p14:modId xmlns:p14="http://schemas.microsoft.com/office/powerpoint/2010/main" val="460250365"/>
                </p:ext>
              </p:extLst>
            </p:nvPr>
          </p:nvGraphicFramePr>
          <p:xfrm>
            <a:off x="5237651" y="1407832"/>
            <a:ext cx="343052" cy="407373"/>
          </p:xfrm>
          <a:graphic>
            <a:graphicData uri="http://schemas.openxmlformats.org/presentationml/2006/ole">
              <mc:AlternateContent xmlns:mc="http://schemas.openxmlformats.org/markup-compatibility/2006">
                <mc:Choice xmlns:v="urn:schemas-microsoft-com:vml" Requires="v">
                  <p:oleObj spid="_x0000_s26735" r:id="rId7" imgW="203200" imgH="241300" progId="Equation.DSMT4">
                    <p:embed/>
                  </p:oleObj>
                </mc:Choice>
                <mc:Fallback>
                  <p:oleObj r:id="rId7" imgW="203200" imgH="241300" progId="Equation.DSMT4">
                    <p:embed/>
                    <p:pic>
                      <p:nvPicPr>
                        <p:cNvPr id="34" name="Object 33">
                          <a:extLst>
                            <a:ext uri="{FF2B5EF4-FFF2-40B4-BE49-F238E27FC236}">
                              <a16:creationId xmlns:a16="http://schemas.microsoft.com/office/drawing/2014/main" id="{B0769AC2-DB81-B84E-956E-F2F498044C81}"/>
                            </a:ext>
                          </a:extLst>
                        </p:cNvPr>
                        <p:cNvPicPr/>
                        <p:nvPr/>
                      </p:nvPicPr>
                      <p:blipFill>
                        <a:blip r:embed="rId8"/>
                        <a:stretch>
                          <a:fillRect/>
                        </a:stretch>
                      </p:blipFill>
                      <p:spPr>
                        <a:xfrm>
                          <a:off x="5237651" y="1407832"/>
                          <a:ext cx="343052" cy="407373"/>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A0EE538D-A9AA-4A4C-8B22-6ECEE0D9F01B}"/>
                </a:ext>
              </a:extLst>
            </p:cNvPr>
            <p:cNvGraphicFramePr>
              <a:graphicFrameLocks noChangeAspect="1"/>
            </p:cNvGraphicFramePr>
            <p:nvPr>
              <p:extLst>
                <p:ext uri="{D42A27DB-BD31-4B8C-83A1-F6EECF244321}">
                  <p14:modId xmlns:p14="http://schemas.microsoft.com/office/powerpoint/2010/main" val="3328953614"/>
                </p:ext>
              </p:extLst>
            </p:nvPr>
          </p:nvGraphicFramePr>
          <p:xfrm>
            <a:off x="8610884" y="2910303"/>
            <a:ext cx="363537" cy="406400"/>
          </p:xfrm>
          <a:graphic>
            <a:graphicData uri="http://schemas.openxmlformats.org/presentationml/2006/ole">
              <mc:AlternateContent xmlns:mc="http://schemas.openxmlformats.org/markup-compatibility/2006">
                <mc:Choice xmlns:v="urn:schemas-microsoft-com:vml" Requires="v">
                  <p:oleObj spid="_x0000_s26736" r:id="rId9" imgW="215900" imgH="241300" progId="Equation.DSMT4">
                    <p:embed/>
                  </p:oleObj>
                </mc:Choice>
                <mc:Fallback>
                  <p:oleObj r:id="rId9" imgW="215900" imgH="241300" progId="Equation.DSMT4">
                    <p:embed/>
                    <p:pic>
                      <p:nvPicPr>
                        <p:cNvPr id="35" name="Object 34">
                          <a:extLst>
                            <a:ext uri="{FF2B5EF4-FFF2-40B4-BE49-F238E27FC236}">
                              <a16:creationId xmlns:a16="http://schemas.microsoft.com/office/drawing/2014/main" id="{E5607AB8-D4CD-C849-BC93-1B96D03A633E}"/>
                            </a:ext>
                          </a:extLst>
                        </p:cNvPr>
                        <p:cNvPicPr/>
                        <p:nvPr/>
                      </p:nvPicPr>
                      <p:blipFill>
                        <a:blip r:embed="rId10"/>
                        <a:stretch>
                          <a:fillRect/>
                        </a:stretch>
                      </p:blipFill>
                      <p:spPr>
                        <a:xfrm>
                          <a:off x="8610884" y="2910303"/>
                          <a:ext cx="363537" cy="406400"/>
                        </a:xfrm>
                        <a:prstGeom prst="rect">
                          <a:avLst/>
                        </a:prstGeom>
                      </p:spPr>
                    </p:pic>
                  </p:oleObj>
                </mc:Fallback>
              </mc:AlternateContent>
            </a:graphicData>
          </a:graphic>
        </p:graphicFrame>
      </p:grpSp>
    </p:spTree>
    <p:extLst>
      <p:ext uri="{BB962C8B-B14F-4D97-AF65-F5344CB8AC3E}">
        <p14:creationId xmlns:p14="http://schemas.microsoft.com/office/powerpoint/2010/main" val="74511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4238" y="286605"/>
            <a:ext cx="6389226" cy="812991"/>
          </a:xfrm>
        </p:spPr>
        <p:txBody>
          <a:bodyPr/>
          <a:lstStyle/>
          <a:p>
            <a:r>
              <a:rPr lang="en-US" sz="4000" dirty="0">
                <a:solidFill>
                  <a:srgbClr val="FF0000"/>
                </a:solidFill>
                <a:latin typeface="Apple Chancery" panose="03020702040506060504" pitchFamily="66" charset="-79"/>
                <a:cs typeface="Apple Chancery" panose="03020702040506060504" pitchFamily="66" charset="-79"/>
              </a:rPr>
              <a:t>Now with inclines!</a:t>
            </a:r>
          </a:p>
        </p:txBody>
      </p:sp>
      <p:sp>
        <p:nvSpPr>
          <p:cNvPr id="3" name="Content Placeholder 2"/>
          <p:cNvSpPr>
            <a:spLocks noGrp="1"/>
          </p:cNvSpPr>
          <p:nvPr>
            <p:ph idx="4294967295"/>
          </p:nvPr>
        </p:nvSpPr>
        <p:spPr>
          <a:xfrm>
            <a:off x="192487" y="1086168"/>
            <a:ext cx="8563231" cy="1543096"/>
          </a:xfrm>
        </p:spPr>
        <p:txBody>
          <a:bodyPr/>
          <a:lstStyle/>
          <a:p>
            <a:r>
              <a:rPr lang="en-US" sz="2800" dirty="0">
                <a:latin typeface="Apple Chancery" panose="03020702040506060504" pitchFamily="66" charset="-79"/>
                <a:cs typeface="Apple Chancery" panose="03020702040506060504" pitchFamily="66" charset="-79"/>
              </a:rPr>
              <a:t>A </a:t>
            </a:r>
            <a:r>
              <a:rPr lang="en-US" sz="2800" dirty="0">
                <a:solidFill>
                  <a:srgbClr val="FF0000"/>
                </a:solidFill>
                <a:latin typeface="Apple Chancery" panose="03020702040506060504" pitchFamily="66" charset="-79"/>
                <a:cs typeface="Apple Chancery" panose="03020702040506060504" pitchFamily="66" charset="-79"/>
              </a:rPr>
              <a:t>5-kg block </a:t>
            </a:r>
            <a:r>
              <a:rPr lang="en-US" sz="2000" dirty="0"/>
              <a:t>(</a:t>
            </a:r>
            <a:r>
              <a:rPr lang="en-US" sz="2000" dirty="0">
                <a:solidFill>
                  <a:srgbClr val="FF0000"/>
                </a:solidFill>
              </a:rPr>
              <a:t>m</a:t>
            </a:r>
            <a:r>
              <a:rPr lang="en-US" sz="2000" baseline="-25000" dirty="0">
                <a:solidFill>
                  <a:srgbClr val="FF0000"/>
                </a:solidFill>
              </a:rPr>
              <a:t>b</a:t>
            </a:r>
            <a:r>
              <a:rPr lang="en-US" sz="2000" dirty="0"/>
              <a:t>) sits on an </a:t>
            </a:r>
            <a:r>
              <a:rPr lang="en-US" sz="2000" dirty="0">
                <a:solidFill>
                  <a:srgbClr val="1A2AFF"/>
                </a:solidFill>
              </a:rPr>
              <a:t>inclined plane </a:t>
            </a:r>
            <a:r>
              <a:rPr lang="en-US" sz="2000" dirty="0"/>
              <a:t>that makes a       angle with the horizontal. It is attached to a </a:t>
            </a:r>
            <a:r>
              <a:rPr lang="en-US" sz="2000" dirty="0">
                <a:solidFill>
                  <a:srgbClr val="1A2AFF"/>
                </a:solidFill>
              </a:rPr>
              <a:t>massless rope </a:t>
            </a:r>
            <a:r>
              <a:rPr lang="en-US" sz="2000" dirty="0"/>
              <a:t>passing over a </a:t>
            </a:r>
            <a:r>
              <a:rPr lang="en-US" sz="2000" dirty="0">
                <a:solidFill>
                  <a:srgbClr val="1A2AFF"/>
                </a:solidFill>
              </a:rPr>
              <a:t>massless, frictionless pulley</a:t>
            </a:r>
            <a:r>
              <a:rPr lang="en-US" sz="2000" dirty="0"/>
              <a:t> on which hangs a </a:t>
            </a:r>
            <a:r>
              <a:rPr lang="en-US" sz="2000" dirty="0">
                <a:solidFill>
                  <a:srgbClr val="FF0000"/>
                </a:solidFill>
              </a:rPr>
              <a:t>10-kg mass </a:t>
            </a:r>
            <a:r>
              <a:rPr lang="en-US" sz="2000" dirty="0"/>
              <a:t>(</a:t>
            </a:r>
            <a:r>
              <a:rPr lang="en-US" sz="2000" dirty="0" err="1">
                <a:solidFill>
                  <a:srgbClr val="FF0000"/>
                </a:solidFill>
              </a:rPr>
              <a:t>m</a:t>
            </a:r>
            <a:r>
              <a:rPr lang="en-US" sz="2000" baseline="-25000" dirty="0" err="1">
                <a:solidFill>
                  <a:srgbClr val="FF0000"/>
                </a:solidFill>
              </a:rPr>
              <a:t>h</a:t>
            </a:r>
            <a:r>
              <a:rPr lang="en-US" sz="2000" dirty="0"/>
              <a:t>). Assuming the </a:t>
            </a:r>
            <a:r>
              <a:rPr lang="en-US" sz="2000" dirty="0">
                <a:solidFill>
                  <a:srgbClr val="1A2AFF"/>
                </a:solidFill>
              </a:rPr>
              <a:t>ramp is frictionless</a:t>
            </a:r>
            <a:r>
              <a:rPr lang="en-US" sz="2000" dirty="0"/>
              <a:t>, what is the </a:t>
            </a:r>
            <a:r>
              <a:rPr lang="en-US" sz="2000" dirty="0">
                <a:solidFill>
                  <a:srgbClr val="FF0000"/>
                </a:solidFill>
              </a:rPr>
              <a:t>acceleration</a:t>
            </a:r>
            <a:r>
              <a:rPr lang="en-US" sz="2000" dirty="0"/>
              <a:t> </a:t>
            </a:r>
            <a:r>
              <a:rPr lang="en-US" sz="2000" dirty="0">
                <a:solidFill>
                  <a:srgbClr val="FF0000"/>
                </a:solidFill>
              </a:rPr>
              <a:t>of</a:t>
            </a:r>
            <a:r>
              <a:rPr lang="en-US" sz="2000" dirty="0"/>
              <a:t> the </a:t>
            </a:r>
            <a:r>
              <a:rPr lang="en-US" sz="2000" dirty="0">
                <a:solidFill>
                  <a:srgbClr val="FF0000"/>
                </a:solidFill>
              </a:rPr>
              <a:t>block</a:t>
            </a:r>
            <a:r>
              <a:rPr lang="en-US" sz="2000" dirty="0"/>
              <a:t> when the system is released?</a:t>
            </a:r>
          </a:p>
        </p:txBody>
      </p:sp>
      <p:grpSp>
        <p:nvGrpSpPr>
          <p:cNvPr id="18" name="Group 17">
            <a:extLst>
              <a:ext uri="{FF2B5EF4-FFF2-40B4-BE49-F238E27FC236}">
                <a16:creationId xmlns:a16="http://schemas.microsoft.com/office/drawing/2014/main" id="{6501830E-180A-944D-A126-BDF958619D39}"/>
              </a:ext>
            </a:extLst>
          </p:cNvPr>
          <p:cNvGrpSpPr/>
          <p:nvPr/>
        </p:nvGrpSpPr>
        <p:grpSpPr>
          <a:xfrm>
            <a:off x="1787368" y="3104005"/>
            <a:ext cx="5770138" cy="2511707"/>
            <a:chOff x="1521150" y="3348701"/>
            <a:chExt cx="4857750" cy="2114550"/>
          </a:xfrm>
        </p:grpSpPr>
        <p:sp>
          <p:nvSpPr>
            <p:cNvPr id="5" name="Rectangle 26"/>
            <p:cNvSpPr>
              <a:spLocks noChangeArrowheads="1"/>
            </p:cNvSpPr>
            <p:nvPr/>
          </p:nvSpPr>
          <p:spPr bwMode="auto">
            <a:xfrm>
              <a:off x="4664400" y="4548851"/>
              <a:ext cx="114300" cy="914400"/>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6" name="Line 14"/>
            <p:cNvSpPr>
              <a:spLocks noChangeShapeType="1"/>
            </p:cNvSpPr>
            <p:nvPr/>
          </p:nvSpPr>
          <p:spPr bwMode="auto">
            <a:xfrm rot="1271952" flipV="1">
              <a:off x="1928344" y="3813046"/>
              <a:ext cx="2476500" cy="23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7" name="Rectangle 10"/>
            <p:cNvSpPr>
              <a:spLocks noChangeArrowheads="1"/>
            </p:cNvSpPr>
            <p:nvPr/>
          </p:nvSpPr>
          <p:spPr bwMode="auto">
            <a:xfrm>
              <a:off x="2492700" y="3863051"/>
              <a:ext cx="114300" cy="1600200"/>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8" name="Oval 12"/>
            <p:cNvSpPr>
              <a:spLocks noChangeArrowheads="1"/>
            </p:cNvSpPr>
            <p:nvPr/>
          </p:nvSpPr>
          <p:spPr bwMode="auto">
            <a:xfrm>
              <a:off x="1692600" y="3348701"/>
              <a:ext cx="457200" cy="457200"/>
            </a:xfrm>
            <a:prstGeom prst="ellipse">
              <a:avLst/>
            </a:prstGeom>
            <a:solidFill>
              <a:srgbClr val="E3B81E"/>
            </a:solidFill>
            <a:ln w="1905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9" name="Rectangle 13"/>
            <p:cNvSpPr>
              <a:spLocks noChangeArrowheads="1"/>
            </p:cNvSpPr>
            <p:nvPr/>
          </p:nvSpPr>
          <p:spPr bwMode="auto">
            <a:xfrm>
              <a:off x="1521150" y="4034501"/>
              <a:ext cx="342900" cy="285750"/>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10" name="Rectangle 9"/>
            <p:cNvSpPr>
              <a:spLocks noChangeArrowheads="1"/>
            </p:cNvSpPr>
            <p:nvPr/>
          </p:nvSpPr>
          <p:spPr bwMode="auto">
            <a:xfrm rot="1271952" flipH="1">
              <a:off x="2006925" y="4165470"/>
              <a:ext cx="3543300" cy="228600"/>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11" name="Rectangle 11"/>
            <p:cNvSpPr>
              <a:spLocks noChangeArrowheads="1"/>
            </p:cNvSpPr>
            <p:nvPr/>
          </p:nvSpPr>
          <p:spPr bwMode="auto">
            <a:xfrm rot="1271952" flipH="1">
              <a:off x="4295306" y="4183330"/>
              <a:ext cx="395288" cy="242888"/>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12" name="Line 15"/>
            <p:cNvSpPr>
              <a:spLocks noChangeShapeType="1"/>
            </p:cNvSpPr>
            <p:nvPr/>
          </p:nvSpPr>
          <p:spPr bwMode="auto">
            <a:xfrm>
              <a:off x="1692600" y="3577301"/>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3" name="Line 18"/>
            <p:cNvSpPr>
              <a:spLocks noChangeShapeType="1"/>
            </p:cNvSpPr>
            <p:nvPr/>
          </p:nvSpPr>
          <p:spPr bwMode="auto">
            <a:xfrm>
              <a:off x="1635450" y="5463251"/>
              <a:ext cx="4743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14" name="Object 4"/>
            <p:cNvGraphicFramePr>
              <a:graphicFrameLocks noChangeAspect="1"/>
            </p:cNvGraphicFramePr>
            <p:nvPr>
              <p:extLst>
                <p:ext uri="{D42A27DB-BD31-4B8C-83A1-F6EECF244321}">
                  <p14:modId xmlns:p14="http://schemas.microsoft.com/office/powerpoint/2010/main" val="3581182114"/>
                </p:ext>
              </p:extLst>
            </p:nvPr>
          </p:nvGraphicFramePr>
          <p:xfrm>
            <a:off x="1864051" y="3863051"/>
            <a:ext cx="288131" cy="257175"/>
          </p:xfrm>
          <a:graphic>
            <a:graphicData uri="http://schemas.openxmlformats.org/presentationml/2006/ole">
              <mc:AlternateContent xmlns:mc="http://schemas.openxmlformats.org/markup-compatibility/2006">
                <mc:Choice xmlns:v="urn:schemas-microsoft-com:vml" Requires="v">
                  <p:oleObj spid="_x0000_s1229" name="Equation" r:id="rId3" imgW="228600" imgH="203200" progId="Equation.DSMT4">
                    <p:embed/>
                  </p:oleObj>
                </mc:Choice>
                <mc:Fallback>
                  <p:oleObj name="Equation" r:id="rId3" imgW="228600" imgH="203200" progId="Equation.DSMT4">
                    <p:embed/>
                    <p:pic>
                      <p:nvPicPr>
                        <p:cNvPr id="1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4051" y="3863051"/>
                          <a:ext cx="288131"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3289926691"/>
                </p:ext>
              </p:extLst>
            </p:nvPr>
          </p:nvGraphicFramePr>
          <p:xfrm>
            <a:off x="4150051" y="3863051"/>
            <a:ext cx="288131" cy="257175"/>
          </p:xfrm>
          <a:graphic>
            <a:graphicData uri="http://schemas.openxmlformats.org/presentationml/2006/ole">
              <mc:AlternateContent xmlns:mc="http://schemas.openxmlformats.org/markup-compatibility/2006">
                <mc:Choice xmlns:v="urn:schemas-microsoft-com:vml" Requires="v">
                  <p:oleObj spid="_x0000_s1230" name="Equation" r:id="rId5" imgW="228600" imgH="203200" progId="Equation.DSMT4">
                    <p:embed/>
                  </p:oleObj>
                </mc:Choice>
                <mc:Fallback>
                  <p:oleObj name="Equation" r:id="rId5" imgW="228600" imgH="203200" progId="Equation.DSMT4">
                    <p:embed/>
                    <p:pic>
                      <p:nvPicPr>
                        <p:cNvPr id="1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0051" y="3863051"/>
                          <a:ext cx="288131"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20" name="Straight Connector 28"/>
            <p:cNvCxnSpPr>
              <a:cxnSpLocks noChangeShapeType="1"/>
            </p:cNvCxnSpPr>
            <p:nvPr/>
          </p:nvCxnSpPr>
          <p:spPr bwMode="auto">
            <a:xfrm>
              <a:off x="2949900" y="4777451"/>
              <a:ext cx="1714500" cy="119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cxnSp>
        <p:sp>
          <p:nvSpPr>
            <p:cNvPr id="21" name="Freeform 29"/>
            <p:cNvSpPr>
              <a:spLocks noChangeArrowheads="1"/>
            </p:cNvSpPr>
            <p:nvPr/>
          </p:nvSpPr>
          <p:spPr bwMode="auto">
            <a:xfrm flipH="1">
              <a:off x="3807150" y="4472651"/>
              <a:ext cx="123825" cy="304800"/>
            </a:xfrm>
            <a:custGeom>
              <a:avLst/>
              <a:gdLst>
                <a:gd name="T0" fmla="*/ 0 w 165100"/>
                <a:gd name="T1" fmla="*/ 0 h 406400"/>
                <a:gd name="T2" fmla="*/ 139700 w 165100"/>
                <a:gd name="T3" fmla="*/ 203200 h 406400"/>
                <a:gd name="T4" fmla="*/ 152400 w 165100"/>
                <a:gd name="T5" fmla="*/ 406400 h 406400"/>
                <a:gd name="T6" fmla="*/ 0 60000 65536"/>
                <a:gd name="T7" fmla="*/ 0 60000 65536"/>
                <a:gd name="T8" fmla="*/ 0 60000 65536"/>
                <a:gd name="T9" fmla="*/ 0 w 165100"/>
                <a:gd name="T10" fmla="*/ 0 h 406400"/>
                <a:gd name="T11" fmla="*/ 165100 w 165100"/>
                <a:gd name="T12" fmla="*/ 406400 h 406400"/>
              </a:gdLst>
              <a:ahLst/>
              <a:cxnLst>
                <a:cxn ang="T6">
                  <a:pos x="T0" y="T1"/>
                </a:cxn>
                <a:cxn ang="T7">
                  <a:pos x="T2" y="T3"/>
                </a:cxn>
                <a:cxn ang="T8">
                  <a:pos x="T4" y="T5"/>
                </a:cxn>
              </a:cxnLst>
              <a:rect l="T9" t="T10" r="T11" b="T12"/>
              <a:pathLst>
                <a:path w="165100" h="406400">
                  <a:moveTo>
                    <a:pt x="0" y="0"/>
                  </a:moveTo>
                  <a:cubicBezTo>
                    <a:pt x="57150" y="67733"/>
                    <a:pt x="114300" y="135467"/>
                    <a:pt x="139700" y="203200"/>
                  </a:cubicBezTo>
                  <a:cubicBezTo>
                    <a:pt x="165100" y="270933"/>
                    <a:pt x="152400" y="406400"/>
                    <a:pt x="152400" y="4064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aphicFrame>
          <p:nvGraphicFramePr>
            <p:cNvPr id="22" name="Object 9"/>
            <p:cNvGraphicFramePr>
              <a:graphicFrameLocks noChangeAspect="1"/>
            </p:cNvGraphicFramePr>
            <p:nvPr>
              <p:extLst>
                <p:ext uri="{D42A27DB-BD31-4B8C-83A1-F6EECF244321}">
                  <p14:modId xmlns:p14="http://schemas.microsoft.com/office/powerpoint/2010/main" val="3824124699"/>
                </p:ext>
              </p:extLst>
            </p:nvPr>
          </p:nvGraphicFramePr>
          <p:xfrm>
            <a:off x="3635700" y="4434551"/>
            <a:ext cx="159544" cy="225029"/>
          </p:xfrm>
          <a:graphic>
            <a:graphicData uri="http://schemas.openxmlformats.org/presentationml/2006/ole">
              <mc:AlternateContent xmlns:mc="http://schemas.openxmlformats.org/markup-compatibility/2006">
                <mc:Choice xmlns:v="urn:schemas-microsoft-com:vml" Requires="v">
                  <p:oleObj spid="_x0000_s1231" name="Equation" r:id="rId7" imgW="127000" imgH="177800" progId="Equation.DSMT4">
                    <p:embed/>
                  </p:oleObj>
                </mc:Choice>
                <mc:Fallback>
                  <p:oleObj name="Equation" r:id="rId7" imgW="127000" imgH="177800" progId="Equation.DSMT4">
                    <p:embed/>
                    <p:pic>
                      <p:nvPicPr>
                        <p:cNvPr id="22"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700" y="4434551"/>
                          <a:ext cx="159544" cy="225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 name="Freeform 20"/>
            <p:cNvSpPr>
              <a:spLocks/>
            </p:cNvSpPr>
            <p:nvPr/>
          </p:nvSpPr>
          <p:spPr bwMode="auto">
            <a:xfrm flipH="1">
              <a:off x="1749750" y="3463001"/>
              <a:ext cx="457200" cy="285750"/>
            </a:xfrm>
            <a:custGeom>
              <a:avLst/>
              <a:gdLst>
                <a:gd name="T0" fmla="*/ 0 w 384"/>
                <a:gd name="T1" fmla="*/ 241935000 h 240"/>
                <a:gd name="T2" fmla="*/ 120967500 w 384"/>
                <a:gd name="T3" fmla="*/ 0 h 240"/>
                <a:gd name="T4" fmla="*/ 846772500 w 384"/>
                <a:gd name="T5" fmla="*/ 0 h 240"/>
                <a:gd name="T6" fmla="*/ 967740000 w 384"/>
                <a:gd name="T7" fmla="*/ 362902500 h 240"/>
                <a:gd name="T8" fmla="*/ 241935000 w 384"/>
                <a:gd name="T9" fmla="*/ 604837500 h 240"/>
                <a:gd name="T10" fmla="*/ 0 w 384"/>
                <a:gd name="T11" fmla="*/ 241935000 h 240"/>
                <a:gd name="T12" fmla="*/ 0 60000 65536"/>
                <a:gd name="T13" fmla="*/ 0 60000 65536"/>
                <a:gd name="T14" fmla="*/ 0 60000 65536"/>
                <a:gd name="T15" fmla="*/ 0 60000 65536"/>
                <a:gd name="T16" fmla="*/ 0 60000 65536"/>
                <a:gd name="T17" fmla="*/ 0 60000 65536"/>
                <a:gd name="T18" fmla="*/ 0 w 384"/>
                <a:gd name="T19" fmla="*/ 0 h 240"/>
                <a:gd name="T20" fmla="*/ 384 w 384"/>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84" h="240">
                  <a:moveTo>
                    <a:pt x="0" y="96"/>
                  </a:moveTo>
                  <a:lnTo>
                    <a:pt x="48" y="0"/>
                  </a:lnTo>
                  <a:lnTo>
                    <a:pt x="336" y="0"/>
                  </a:lnTo>
                  <a:lnTo>
                    <a:pt x="384" y="144"/>
                  </a:lnTo>
                  <a:lnTo>
                    <a:pt x="96" y="240"/>
                  </a:lnTo>
                  <a:lnTo>
                    <a:pt x="0" y="96"/>
                  </a:lnTo>
                  <a:close/>
                </a:path>
              </a:pathLst>
            </a:custGeom>
            <a:solidFill>
              <a:srgbClr val="DEE310"/>
            </a:solidFill>
            <a:ln w="9525">
              <a:solidFill>
                <a:schemeClr val="tx1"/>
              </a:solidFill>
              <a:round/>
              <a:headEnd/>
              <a:tailEnd/>
            </a:ln>
          </p:spPr>
          <p:txBody>
            <a:bodyPr wrap="none" anchor="ctr"/>
            <a:lstStyle/>
            <a:p>
              <a:endParaRPr lang="en-US" sz="1350"/>
            </a:p>
          </p:txBody>
        </p:sp>
        <p:graphicFrame>
          <p:nvGraphicFramePr>
            <p:cNvPr id="24" name="Object 3"/>
            <p:cNvGraphicFramePr>
              <a:graphicFrameLocks noChangeAspect="1"/>
            </p:cNvGraphicFramePr>
            <p:nvPr>
              <p:extLst>
                <p:ext uri="{D42A27DB-BD31-4B8C-83A1-F6EECF244321}">
                  <p14:modId xmlns:p14="http://schemas.microsoft.com/office/powerpoint/2010/main" val="1750766462"/>
                </p:ext>
              </p:extLst>
            </p:nvPr>
          </p:nvGraphicFramePr>
          <p:xfrm>
            <a:off x="1864050" y="3520152"/>
            <a:ext cx="94060" cy="94060"/>
          </p:xfrm>
          <a:graphic>
            <a:graphicData uri="http://schemas.openxmlformats.org/presentationml/2006/ole">
              <mc:AlternateContent xmlns:mc="http://schemas.openxmlformats.org/markup-compatibility/2006">
                <mc:Choice xmlns:v="urn:schemas-microsoft-com:vml" Requires="v">
                  <p:oleObj spid="_x0000_s1232" name="Equation" r:id="rId9" imgW="63500" imgH="63500" progId="Equation.DSMT4">
                    <p:embed/>
                  </p:oleObj>
                </mc:Choice>
                <mc:Fallback>
                  <p:oleObj name="Equation" r:id="rId9" imgW="63500" imgH="63500" progId="Equation.DSMT4">
                    <p:embed/>
                    <p:pic>
                      <p:nvPicPr>
                        <p:cNvPr id="24"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4050" y="3520152"/>
                          <a:ext cx="94060" cy="94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4" name="TextBox 3">
            <a:extLst>
              <a:ext uri="{FF2B5EF4-FFF2-40B4-BE49-F238E27FC236}">
                <a16:creationId xmlns:a16="http://schemas.microsoft.com/office/drawing/2014/main" id="{505E0E07-ED28-E24B-8552-BC2FAD2291F9}"/>
              </a:ext>
            </a:extLst>
          </p:cNvPr>
          <p:cNvSpPr txBox="1"/>
          <p:nvPr/>
        </p:nvSpPr>
        <p:spPr>
          <a:xfrm>
            <a:off x="438477" y="5889527"/>
            <a:ext cx="8317241" cy="523220"/>
          </a:xfrm>
          <a:prstGeom prst="rect">
            <a:avLst/>
          </a:prstGeom>
          <a:noFill/>
        </p:spPr>
        <p:txBody>
          <a:bodyPr wrap="square" rtlCol="0">
            <a:spAutoFit/>
          </a:bodyPr>
          <a:lstStyle/>
          <a:p>
            <a:r>
              <a:rPr lang="en-US" sz="2800" dirty="0">
                <a:solidFill>
                  <a:srgbClr val="FF0000"/>
                </a:solidFill>
                <a:latin typeface="Apple Chancery" panose="03020702040506060504" pitchFamily="66" charset="-79"/>
                <a:cs typeface="Apple Chancery" panose="03020702040506060504" pitchFamily="66" charset="-79"/>
              </a:rPr>
              <a:t>Give it </a:t>
            </a:r>
            <a:r>
              <a:rPr lang="en-US" sz="2000" dirty="0"/>
              <a:t>at try </a:t>
            </a:r>
            <a:r>
              <a:rPr lang="en-US" sz="2000" dirty="0">
                <a:solidFill>
                  <a:srgbClr val="1A2AFF"/>
                </a:solidFill>
              </a:rPr>
              <a:t>in algebra form, </a:t>
            </a:r>
            <a:r>
              <a:rPr lang="en-US" sz="2000" dirty="0"/>
              <a:t>but </a:t>
            </a:r>
            <a:r>
              <a:rPr lang="en-US" sz="2000" dirty="0">
                <a:solidFill>
                  <a:srgbClr val="FF0000"/>
                </a:solidFill>
              </a:rPr>
              <a:t>FIRST A NOTE</a:t>
            </a:r>
            <a:r>
              <a:rPr lang="en-US" dirty="0"/>
              <a:t>!</a:t>
            </a:r>
          </a:p>
        </p:txBody>
      </p:sp>
      <p:graphicFrame>
        <p:nvGraphicFramePr>
          <p:cNvPr id="27" name="Object 26">
            <a:extLst>
              <a:ext uri="{FF2B5EF4-FFF2-40B4-BE49-F238E27FC236}">
                <a16:creationId xmlns:a16="http://schemas.microsoft.com/office/drawing/2014/main" id="{53080272-614D-6B41-B9D5-C094EB474305}"/>
              </a:ext>
            </a:extLst>
          </p:cNvPr>
          <p:cNvGraphicFramePr>
            <a:graphicFrameLocks noChangeAspect="1"/>
          </p:cNvGraphicFramePr>
          <p:nvPr>
            <p:extLst>
              <p:ext uri="{D42A27DB-BD31-4B8C-83A1-F6EECF244321}">
                <p14:modId xmlns:p14="http://schemas.microsoft.com/office/powerpoint/2010/main" val="4003810837"/>
              </p:ext>
            </p:extLst>
          </p:nvPr>
        </p:nvGraphicFramePr>
        <p:xfrm>
          <a:off x="6862433" y="1129748"/>
          <a:ext cx="396646" cy="335046"/>
        </p:xfrm>
        <a:graphic>
          <a:graphicData uri="http://schemas.openxmlformats.org/presentationml/2006/ole">
            <mc:AlternateContent xmlns:mc="http://schemas.openxmlformats.org/markup-compatibility/2006">
              <mc:Choice xmlns:v="urn:schemas-microsoft-com:vml" Requires="v">
                <p:oleObj spid="_x0000_s1233" r:id="rId11" imgW="241300" imgH="203200" progId="Equation.DSMT4">
                  <p:embed/>
                </p:oleObj>
              </mc:Choice>
              <mc:Fallback>
                <p:oleObj r:id="rId11" imgW="241300" imgH="203200" progId="Equation.DSMT4">
                  <p:embed/>
                  <p:pic>
                    <p:nvPicPr>
                      <p:cNvPr id="80" name="Object 79">
                        <a:extLst>
                          <a:ext uri="{FF2B5EF4-FFF2-40B4-BE49-F238E27FC236}">
                            <a16:creationId xmlns:a16="http://schemas.microsoft.com/office/drawing/2014/main" id="{CA6E89EA-104D-D44B-8240-2572CB211C0B}"/>
                          </a:ext>
                        </a:extLst>
                      </p:cNvPr>
                      <p:cNvPicPr/>
                      <p:nvPr/>
                    </p:nvPicPr>
                    <p:blipFill>
                      <a:blip r:embed="rId12"/>
                      <a:stretch>
                        <a:fillRect/>
                      </a:stretch>
                    </p:blipFill>
                    <p:spPr>
                      <a:xfrm>
                        <a:off x="6862433" y="1129748"/>
                        <a:ext cx="396646" cy="335046"/>
                      </a:xfrm>
                      <a:prstGeom prst="rect">
                        <a:avLst/>
                      </a:prstGeom>
                    </p:spPr>
                  </p:pic>
                </p:oleObj>
              </mc:Fallback>
            </mc:AlternateContent>
          </a:graphicData>
        </a:graphic>
      </p:graphicFrame>
    </p:spTree>
    <p:extLst>
      <p:ext uri="{BB962C8B-B14F-4D97-AF65-F5344CB8AC3E}">
        <p14:creationId xmlns:p14="http://schemas.microsoft.com/office/powerpoint/2010/main" val="199848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08C7D06-E389-C648-A636-0E506B2EF0A7}"/>
              </a:ext>
            </a:extLst>
          </p:cNvPr>
          <p:cNvGrpSpPr/>
          <p:nvPr/>
        </p:nvGrpSpPr>
        <p:grpSpPr>
          <a:xfrm>
            <a:off x="2185639" y="2937269"/>
            <a:ext cx="2336370" cy="2025787"/>
            <a:chOff x="2185639" y="2937269"/>
            <a:chExt cx="2336370" cy="2025787"/>
          </a:xfrm>
        </p:grpSpPr>
        <p:sp>
          <p:nvSpPr>
            <p:cNvPr id="60" name="Rectangle 11">
              <a:extLst>
                <a:ext uri="{FF2B5EF4-FFF2-40B4-BE49-F238E27FC236}">
                  <a16:creationId xmlns:a16="http://schemas.microsoft.com/office/drawing/2014/main" id="{39CEF547-CD24-CE4D-AAA6-D0D865065287}"/>
                </a:ext>
              </a:extLst>
            </p:cNvPr>
            <p:cNvSpPr>
              <a:spLocks noChangeArrowheads="1"/>
            </p:cNvSpPr>
            <p:nvPr/>
          </p:nvSpPr>
          <p:spPr bwMode="auto">
            <a:xfrm rot="1271952" flipH="1">
              <a:off x="2673839" y="3355718"/>
              <a:ext cx="498532" cy="306327"/>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61" name="TextBox 60">
              <a:extLst>
                <a:ext uri="{FF2B5EF4-FFF2-40B4-BE49-F238E27FC236}">
                  <a16:creationId xmlns:a16="http://schemas.microsoft.com/office/drawing/2014/main" id="{591202F0-A07E-BE4E-8632-9C56A314F65C}"/>
                </a:ext>
              </a:extLst>
            </p:cNvPr>
            <p:cNvSpPr txBox="1"/>
            <p:nvPr/>
          </p:nvSpPr>
          <p:spPr>
            <a:xfrm>
              <a:off x="2185639" y="3292787"/>
              <a:ext cx="396738" cy="252410"/>
            </a:xfrm>
            <a:prstGeom prst="rect">
              <a:avLst/>
            </a:prstGeom>
            <a:noFill/>
          </p:spPr>
          <p:txBody>
            <a:bodyPr wrap="square" rtlCol="0">
              <a:spAutoFit/>
            </a:bodyPr>
            <a:lstStyle/>
            <a:p>
              <a:r>
                <a:rPr lang="en-US" sz="1400" dirty="0"/>
                <a:t>+x</a:t>
              </a:r>
            </a:p>
          </p:txBody>
        </p:sp>
        <p:cxnSp>
          <p:nvCxnSpPr>
            <p:cNvPr id="63" name="Straight Arrow Connector 62">
              <a:extLst>
                <a:ext uri="{FF2B5EF4-FFF2-40B4-BE49-F238E27FC236}">
                  <a16:creationId xmlns:a16="http://schemas.microsoft.com/office/drawing/2014/main" id="{464CB04A-64D7-A149-9B07-48C8F8692966}"/>
                </a:ext>
              </a:extLst>
            </p:cNvPr>
            <p:cNvCxnSpPr>
              <a:cxnSpLocks/>
            </p:cNvCxnSpPr>
            <p:nvPr/>
          </p:nvCxnSpPr>
          <p:spPr>
            <a:xfrm flipH="1" flipV="1">
              <a:off x="2447518" y="3346071"/>
              <a:ext cx="2074491" cy="845660"/>
            </a:xfrm>
            <a:prstGeom prst="straightConnector1">
              <a:avLst/>
            </a:prstGeom>
            <a:ln w="952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DBD086A-AFB8-9041-94DF-F75D05E8A15E}"/>
                </a:ext>
              </a:extLst>
            </p:cNvPr>
            <p:cNvCxnSpPr>
              <a:cxnSpLocks/>
            </p:cNvCxnSpPr>
            <p:nvPr/>
          </p:nvCxnSpPr>
          <p:spPr>
            <a:xfrm flipV="1">
              <a:off x="2354764" y="2937269"/>
              <a:ext cx="771633" cy="2025787"/>
            </a:xfrm>
            <a:prstGeom prst="straightConnector1">
              <a:avLst/>
            </a:prstGeom>
            <a:ln w="952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2F08DC3-8EB1-9F4A-B5D7-261104E687CD}"/>
                </a:ext>
              </a:extLst>
            </p:cNvPr>
            <p:cNvCxnSpPr>
              <a:cxnSpLocks/>
            </p:cNvCxnSpPr>
            <p:nvPr/>
          </p:nvCxnSpPr>
          <p:spPr>
            <a:xfrm>
              <a:off x="2914523" y="3526492"/>
              <a:ext cx="8582" cy="1416724"/>
            </a:xfrm>
            <a:prstGeom prst="straightConnector1">
              <a:avLst/>
            </a:prstGeom>
            <a:ln w="12700">
              <a:solidFill>
                <a:srgbClr val="1A2AFF"/>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D1382B9-4EBE-8A4C-A97B-D6CEF23D91FF}"/>
                </a:ext>
              </a:extLst>
            </p:cNvPr>
            <p:cNvCxnSpPr>
              <a:cxnSpLocks/>
            </p:cNvCxnSpPr>
            <p:nvPr/>
          </p:nvCxnSpPr>
          <p:spPr>
            <a:xfrm flipH="1">
              <a:off x="2435893" y="3547800"/>
              <a:ext cx="460243" cy="11465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B144F8D-6FF8-7247-9CBF-9D1FC1588270}"/>
                </a:ext>
              </a:extLst>
            </p:cNvPr>
            <p:cNvCxnSpPr>
              <a:cxnSpLocks/>
            </p:cNvCxnSpPr>
            <p:nvPr/>
          </p:nvCxnSpPr>
          <p:spPr>
            <a:xfrm flipH="1">
              <a:off x="3024335" y="4191730"/>
              <a:ext cx="1497674" cy="0"/>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71" name="Freeform 70">
              <a:extLst>
                <a:ext uri="{FF2B5EF4-FFF2-40B4-BE49-F238E27FC236}">
                  <a16:creationId xmlns:a16="http://schemas.microsoft.com/office/drawing/2014/main" id="{AB26C842-76A7-EA43-B25F-440EEA9D6F98}"/>
                </a:ext>
              </a:extLst>
            </p:cNvPr>
            <p:cNvSpPr/>
            <p:nvPr/>
          </p:nvSpPr>
          <p:spPr>
            <a:xfrm>
              <a:off x="3884088" y="3993938"/>
              <a:ext cx="54047" cy="155385"/>
            </a:xfrm>
            <a:custGeom>
              <a:avLst/>
              <a:gdLst>
                <a:gd name="connsiteX0" fmla="*/ 65902 w 65902"/>
                <a:gd name="connsiteY0" fmla="*/ 0 h 189470"/>
                <a:gd name="connsiteX1" fmla="*/ 12356 w 65902"/>
                <a:gd name="connsiteY1" fmla="*/ 94735 h 189470"/>
                <a:gd name="connsiteX2" fmla="*/ 0 w 65902"/>
                <a:gd name="connsiteY2" fmla="*/ 189470 h 189470"/>
              </a:gdLst>
              <a:ahLst/>
              <a:cxnLst>
                <a:cxn ang="0">
                  <a:pos x="connsiteX0" y="connsiteY0"/>
                </a:cxn>
                <a:cxn ang="0">
                  <a:pos x="connsiteX1" y="connsiteY1"/>
                </a:cxn>
                <a:cxn ang="0">
                  <a:pos x="connsiteX2" y="connsiteY2"/>
                </a:cxn>
              </a:cxnLst>
              <a:rect l="l" t="t" r="r" b="b"/>
              <a:pathLst>
                <a:path w="65902" h="189470">
                  <a:moveTo>
                    <a:pt x="65902" y="0"/>
                  </a:moveTo>
                  <a:cubicBezTo>
                    <a:pt x="44621" y="31578"/>
                    <a:pt x="23340" y="63157"/>
                    <a:pt x="12356" y="94735"/>
                  </a:cubicBezTo>
                  <a:cubicBezTo>
                    <a:pt x="1372" y="126313"/>
                    <a:pt x="686" y="157891"/>
                    <a:pt x="0" y="189470"/>
                  </a:cubicBez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8" name="Object 97">
              <a:extLst>
                <a:ext uri="{FF2B5EF4-FFF2-40B4-BE49-F238E27FC236}">
                  <a16:creationId xmlns:a16="http://schemas.microsoft.com/office/drawing/2014/main" id="{DAA0949B-0EEA-A748-A632-84FE2F23E9A7}"/>
                </a:ext>
              </a:extLst>
            </p:cNvPr>
            <p:cNvGraphicFramePr>
              <a:graphicFrameLocks noChangeAspect="1"/>
            </p:cNvGraphicFramePr>
            <p:nvPr>
              <p:extLst>
                <p:ext uri="{D42A27DB-BD31-4B8C-83A1-F6EECF244321}">
                  <p14:modId xmlns:p14="http://schemas.microsoft.com/office/powerpoint/2010/main" val="1398275772"/>
                </p:ext>
              </p:extLst>
            </p:nvPr>
          </p:nvGraphicFramePr>
          <p:xfrm>
            <a:off x="3694653" y="3930974"/>
            <a:ext cx="170551" cy="239553"/>
          </p:xfrm>
          <a:graphic>
            <a:graphicData uri="http://schemas.openxmlformats.org/presentationml/2006/ole">
              <mc:AlternateContent xmlns:mc="http://schemas.openxmlformats.org/markup-compatibility/2006">
                <mc:Choice xmlns:v="urn:schemas-microsoft-com:vml" Requires="v">
                  <p:oleObj spid="_x0000_s44355" r:id="rId3" imgW="127000" imgH="177800" progId="Equation.DSMT4">
                    <p:embed/>
                  </p:oleObj>
                </mc:Choice>
                <mc:Fallback>
                  <p:oleObj r:id="rId3" imgW="127000" imgH="177800" progId="Equation.DSMT4">
                    <p:embed/>
                    <p:pic>
                      <p:nvPicPr>
                        <p:cNvPr id="90" name="Object 89">
                          <a:extLst>
                            <a:ext uri="{FF2B5EF4-FFF2-40B4-BE49-F238E27FC236}">
                              <a16:creationId xmlns:a16="http://schemas.microsoft.com/office/drawing/2014/main" id="{F1498E11-E3DD-7146-BF59-55070AEF8230}"/>
                            </a:ext>
                          </a:extLst>
                        </p:cNvPr>
                        <p:cNvPicPr/>
                        <p:nvPr/>
                      </p:nvPicPr>
                      <p:blipFill>
                        <a:blip r:embed="rId4"/>
                        <a:stretch>
                          <a:fillRect/>
                        </a:stretch>
                      </p:blipFill>
                      <p:spPr>
                        <a:xfrm>
                          <a:off x="3694653" y="3930974"/>
                          <a:ext cx="170551" cy="239553"/>
                        </a:xfrm>
                        <a:prstGeom prst="rect">
                          <a:avLst/>
                        </a:prstGeom>
                      </p:spPr>
                    </p:pic>
                  </p:oleObj>
                </mc:Fallback>
              </mc:AlternateContent>
            </a:graphicData>
          </a:graphic>
        </p:graphicFrame>
        <p:cxnSp>
          <p:nvCxnSpPr>
            <p:cNvPr id="66" name="Straight Connector 65">
              <a:extLst>
                <a:ext uri="{FF2B5EF4-FFF2-40B4-BE49-F238E27FC236}">
                  <a16:creationId xmlns:a16="http://schemas.microsoft.com/office/drawing/2014/main" id="{B04D9D10-0BD2-3C4C-9035-A95A3F39F74C}"/>
                </a:ext>
              </a:extLst>
            </p:cNvPr>
            <p:cNvCxnSpPr>
              <a:cxnSpLocks/>
            </p:cNvCxnSpPr>
            <p:nvPr/>
          </p:nvCxnSpPr>
          <p:spPr>
            <a:xfrm flipH="1" flipV="1">
              <a:off x="2896136" y="3526492"/>
              <a:ext cx="1106301" cy="45488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B68BC7B8-282F-FC46-999E-FF76105687E1}"/>
              </a:ext>
            </a:extLst>
          </p:cNvPr>
          <p:cNvSpPr txBox="1"/>
          <p:nvPr/>
        </p:nvSpPr>
        <p:spPr>
          <a:xfrm>
            <a:off x="212568" y="245456"/>
            <a:ext cx="5859867" cy="2000548"/>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Consider</a:t>
            </a:r>
            <a:r>
              <a:rPr lang="en-US" sz="2000" dirty="0">
                <a:latin typeface="Times New Roman" panose="02020603050405020304" pitchFamily="18" charset="0"/>
                <a:cs typeface="Times New Roman" panose="02020603050405020304" pitchFamily="18" charset="0"/>
              </a:rPr>
              <a:t> a block of mass </a:t>
            </a:r>
            <a:r>
              <a:rPr lang="en-US" sz="2000" dirty="0">
                <a:solidFill>
                  <a:srgbClr val="FF0000"/>
                </a:solidFill>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 </a:t>
            </a:r>
            <a:r>
              <a:rPr lang="en-US" sz="2000" dirty="0">
                <a:solidFill>
                  <a:srgbClr val="1A2AFF"/>
                </a:solidFill>
                <a:latin typeface="Times New Roman" panose="02020603050405020304" pitchFamily="18" charset="0"/>
                <a:cs typeface="Times New Roman" panose="02020603050405020304" pitchFamily="18" charset="0"/>
              </a:rPr>
              <a:t>sitting stationary </a:t>
            </a:r>
            <a:r>
              <a:rPr lang="en-US" sz="2000" dirty="0">
                <a:latin typeface="Times New Roman" panose="02020603050405020304" pitchFamily="18" charset="0"/>
                <a:cs typeface="Times New Roman" panose="02020603050405020304" pitchFamily="18" charset="0"/>
              </a:rPr>
              <a:t>on a </a:t>
            </a:r>
            <a:r>
              <a:rPr lang="en-US" sz="2000" dirty="0">
                <a:solidFill>
                  <a:srgbClr val="1A2AFF"/>
                </a:solidFill>
                <a:latin typeface="Times New Roman" panose="02020603050405020304" pitchFamily="18" charset="0"/>
                <a:cs typeface="Times New Roman" panose="02020603050405020304" pitchFamily="18" charset="0"/>
              </a:rPr>
              <a:t>slanted table </a:t>
            </a:r>
            <a:r>
              <a:rPr lang="en-US" sz="2000" dirty="0">
                <a:latin typeface="Times New Roman" panose="02020603050405020304" pitchFamily="18" charset="0"/>
                <a:cs typeface="Times New Roman" panose="02020603050405020304" pitchFamily="18" charset="0"/>
              </a:rPr>
              <a:t>of </a:t>
            </a:r>
            <a:r>
              <a:rPr lang="en-US" sz="2000" dirty="0">
                <a:solidFill>
                  <a:srgbClr val="1A2AFF"/>
                </a:solidFill>
                <a:latin typeface="Times New Roman" panose="02020603050405020304" pitchFamily="18" charset="0"/>
                <a:cs typeface="Times New Roman" panose="02020603050405020304" pitchFamily="18" charset="0"/>
              </a:rPr>
              <a:t>known angle    </a:t>
            </a:r>
            <a:r>
              <a:rPr lang="en-US" sz="2000" dirty="0">
                <a:latin typeface="Times New Roman" panose="02020603050405020304" pitchFamily="18" charset="0"/>
                <a:cs typeface="Times New Roman" panose="02020603050405020304" pitchFamily="18" charset="0"/>
              </a:rPr>
              <a:t>.  For whatever reason, you decide you want to know the </a:t>
            </a:r>
            <a:r>
              <a:rPr lang="en-US" sz="2000" dirty="0">
                <a:solidFill>
                  <a:srgbClr val="1A2AFF"/>
                </a:solidFill>
                <a:latin typeface="Times New Roman" panose="02020603050405020304" pitchFamily="18" charset="0"/>
                <a:cs typeface="Times New Roman" panose="02020603050405020304" pitchFamily="18" charset="0"/>
              </a:rPr>
              <a:t>component of gravity </a:t>
            </a:r>
            <a:r>
              <a:rPr lang="en-US" sz="2000" dirty="0">
                <a:latin typeface="Times New Roman" panose="02020603050405020304" pitchFamily="18" charset="0"/>
                <a:cs typeface="Times New Roman" panose="02020603050405020304" pitchFamily="18" charset="0"/>
              </a:rPr>
              <a:t>acting on the block </a:t>
            </a:r>
            <a:r>
              <a:rPr lang="en-US" sz="2000" i="1" dirty="0">
                <a:solidFill>
                  <a:srgbClr val="FF0000"/>
                </a:solidFill>
                <a:latin typeface="Times New Roman" panose="02020603050405020304" pitchFamily="18" charset="0"/>
                <a:cs typeface="Times New Roman" panose="02020603050405020304" pitchFamily="18" charset="0"/>
              </a:rPr>
              <a:t>along the line of the table</a:t>
            </a:r>
            <a:r>
              <a:rPr lang="en-US" sz="2000" i="1" dirty="0">
                <a:latin typeface="Times New Roman" panose="02020603050405020304" pitchFamily="18" charset="0"/>
                <a:cs typeface="Times New Roman" panose="02020603050405020304" pitchFamily="18" charset="0"/>
              </a:rPr>
              <a:t>, </a:t>
            </a:r>
            <a:r>
              <a:rPr lang="en-US" sz="2000" dirty="0">
                <a:solidFill>
                  <a:srgbClr val="1A2AFF"/>
                </a:solidFill>
                <a:latin typeface="Times New Roman" panose="02020603050405020304" pitchFamily="18" charset="0"/>
                <a:cs typeface="Times New Roman" panose="02020603050405020304" pitchFamily="18" charset="0"/>
              </a:rPr>
              <a:t>and</a:t>
            </a:r>
            <a:r>
              <a:rPr lang="en-US" sz="2000" dirty="0">
                <a:latin typeface="Times New Roman" panose="02020603050405020304" pitchFamily="18" charset="0"/>
                <a:cs typeface="Times New Roman" panose="02020603050405020304" pitchFamily="18" charset="0"/>
              </a:rPr>
              <a:t> the </a:t>
            </a:r>
            <a:r>
              <a:rPr lang="en-US" sz="2000" dirty="0">
                <a:solidFill>
                  <a:srgbClr val="1A2AFF"/>
                </a:solidFill>
                <a:latin typeface="Times New Roman" panose="02020603050405020304" pitchFamily="18" charset="0"/>
                <a:cs typeface="Times New Roman" panose="02020603050405020304" pitchFamily="18" charset="0"/>
              </a:rPr>
              <a:t>component of gravity </a:t>
            </a:r>
            <a:r>
              <a:rPr lang="en-US" sz="2000" i="1" dirty="0">
                <a:solidFill>
                  <a:srgbClr val="FF0000"/>
                </a:solidFill>
                <a:latin typeface="Times New Roman" panose="02020603050405020304" pitchFamily="18" charset="0"/>
                <a:cs typeface="Times New Roman" panose="02020603050405020304" pitchFamily="18" charset="0"/>
              </a:rPr>
              <a:t>perpendicular to the table</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How would the </a:t>
            </a:r>
            <a:r>
              <a:rPr lang="en-US" sz="2000" dirty="0">
                <a:solidFill>
                  <a:srgbClr val="00C201"/>
                </a:solidFill>
                <a:latin typeface="Times New Roman" panose="02020603050405020304" pitchFamily="18" charset="0"/>
                <a:cs typeface="Times New Roman" panose="02020603050405020304" pitchFamily="18" charset="0"/>
              </a:rPr>
              <a:t>incline’s angle </a:t>
            </a:r>
            <a:r>
              <a:rPr lang="en-US" sz="2000" dirty="0">
                <a:latin typeface="Times New Roman" panose="02020603050405020304" pitchFamily="18" charset="0"/>
                <a:cs typeface="Times New Roman" panose="02020603050405020304" pitchFamily="18" charset="0"/>
              </a:rPr>
              <a:t>fit into that calculation? </a:t>
            </a:r>
          </a:p>
        </p:txBody>
      </p:sp>
      <p:grpSp>
        <p:nvGrpSpPr>
          <p:cNvPr id="111" name="Group 110">
            <a:extLst>
              <a:ext uri="{FF2B5EF4-FFF2-40B4-BE49-F238E27FC236}">
                <a16:creationId xmlns:a16="http://schemas.microsoft.com/office/drawing/2014/main" id="{B4BF417D-13FF-E54A-BFEC-AFB5768B35E8}"/>
              </a:ext>
            </a:extLst>
          </p:cNvPr>
          <p:cNvGrpSpPr/>
          <p:nvPr/>
        </p:nvGrpSpPr>
        <p:grpSpPr>
          <a:xfrm>
            <a:off x="6408620" y="390675"/>
            <a:ext cx="2440413" cy="1264814"/>
            <a:chOff x="5181600" y="390675"/>
            <a:chExt cx="3667433" cy="1900752"/>
          </a:xfrm>
        </p:grpSpPr>
        <p:sp>
          <p:nvSpPr>
            <p:cNvPr id="5" name="Rectangle 26"/>
            <p:cNvSpPr>
              <a:spLocks noChangeArrowheads="1"/>
            </p:cNvSpPr>
            <p:nvPr/>
          </p:nvSpPr>
          <p:spPr bwMode="auto">
            <a:xfrm>
              <a:off x="7625091" y="1205282"/>
              <a:ext cx="135768" cy="1086144"/>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7" name="Rectangle 10"/>
            <p:cNvSpPr>
              <a:spLocks noChangeArrowheads="1"/>
            </p:cNvSpPr>
            <p:nvPr/>
          </p:nvSpPr>
          <p:spPr bwMode="auto">
            <a:xfrm>
              <a:off x="6066045" y="795435"/>
              <a:ext cx="135768" cy="1495992"/>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10" name="Rectangle 9"/>
            <p:cNvSpPr>
              <a:spLocks noChangeArrowheads="1"/>
            </p:cNvSpPr>
            <p:nvPr/>
          </p:nvSpPr>
          <p:spPr bwMode="auto">
            <a:xfrm rot="1271952" flipH="1">
              <a:off x="5445543" y="932738"/>
              <a:ext cx="3197532" cy="271536"/>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11" name="Rectangle 11"/>
            <p:cNvSpPr>
              <a:spLocks noChangeArrowheads="1"/>
            </p:cNvSpPr>
            <p:nvPr/>
          </p:nvSpPr>
          <p:spPr bwMode="auto">
            <a:xfrm rot="1271952" flipH="1">
              <a:off x="7186673" y="771109"/>
              <a:ext cx="469531" cy="288507"/>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13" name="Line 18"/>
            <p:cNvSpPr>
              <a:spLocks noChangeShapeType="1"/>
            </p:cNvSpPr>
            <p:nvPr/>
          </p:nvSpPr>
          <p:spPr bwMode="auto">
            <a:xfrm>
              <a:off x="5181600" y="2291426"/>
              <a:ext cx="366743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15" name="Object 5"/>
            <p:cNvGraphicFramePr>
              <a:graphicFrameLocks noChangeAspect="1"/>
            </p:cNvGraphicFramePr>
            <p:nvPr>
              <p:extLst>
                <p:ext uri="{D42A27DB-BD31-4B8C-83A1-F6EECF244321}">
                  <p14:modId xmlns:p14="http://schemas.microsoft.com/office/powerpoint/2010/main" val="1883650318"/>
                </p:ext>
              </p:extLst>
            </p:nvPr>
          </p:nvGraphicFramePr>
          <p:xfrm>
            <a:off x="7014136" y="390675"/>
            <a:ext cx="342248" cy="305478"/>
          </p:xfrm>
          <a:graphic>
            <a:graphicData uri="http://schemas.openxmlformats.org/presentationml/2006/ole">
              <mc:AlternateContent xmlns:mc="http://schemas.openxmlformats.org/markup-compatibility/2006">
                <mc:Choice xmlns:v="urn:schemas-microsoft-com:vml" Requires="v">
                  <p:oleObj spid="_x0000_s44356" name="Equation" r:id="rId5" imgW="228600" imgH="203200" progId="Equation.DSMT4">
                    <p:embed/>
                  </p:oleObj>
                </mc:Choice>
                <mc:Fallback>
                  <p:oleObj name="Equation" r:id="rId5" imgW="228600" imgH="203200" progId="Equation.DSMT4">
                    <p:embed/>
                    <p:pic>
                      <p:nvPicPr>
                        <p:cNvPr id="1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4136" y="390675"/>
                          <a:ext cx="342248" cy="305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20" name="Straight Connector 28"/>
            <p:cNvCxnSpPr>
              <a:cxnSpLocks noChangeShapeType="1"/>
            </p:cNvCxnSpPr>
            <p:nvPr/>
          </p:nvCxnSpPr>
          <p:spPr bwMode="auto">
            <a:xfrm>
              <a:off x="6243473" y="1478233"/>
              <a:ext cx="138161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cxnSp>
        <p:sp>
          <p:nvSpPr>
            <p:cNvPr id="21" name="Freeform 29"/>
            <p:cNvSpPr>
              <a:spLocks noChangeArrowheads="1"/>
            </p:cNvSpPr>
            <p:nvPr/>
          </p:nvSpPr>
          <p:spPr bwMode="auto">
            <a:xfrm flipH="1">
              <a:off x="6606831" y="1114770"/>
              <a:ext cx="147082" cy="362048"/>
            </a:xfrm>
            <a:custGeom>
              <a:avLst/>
              <a:gdLst>
                <a:gd name="T0" fmla="*/ 0 w 165100"/>
                <a:gd name="T1" fmla="*/ 0 h 406400"/>
                <a:gd name="T2" fmla="*/ 139700 w 165100"/>
                <a:gd name="T3" fmla="*/ 203200 h 406400"/>
                <a:gd name="T4" fmla="*/ 152400 w 165100"/>
                <a:gd name="T5" fmla="*/ 406400 h 406400"/>
                <a:gd name="T6" fmla="*/ 0 60000 65536"/>
                <a:gd name="T7" fmla="*/ 0 60000 65536"/>
                <a:gd name="T8" fmla="*/ 0 60000 65536"/>
                <a:gd name="T9" fmla="*/ 0 w 165100"/>
                <a:gd name="T10" fmla="*/ 0 h 406400"/>
                <a:gd name="T11" fmla="*/ 165100 w 165100"/>
                <a:gd name="T12" fmla="*/ 406400 h 406400"/>
              </a:gdLst>
              <a:ahLst/>
              <a:cxnLst>
                <a:cxn ang="T6">
                  <a:pos x="T0" y="T1"/>
                </a:cxn>
                <a:cxn ang="T7">
                  <a:pos x="T2" y="T3"/>
                </a:cxn>
                <a:cxn ang="T8">
                  <a:pos x="T4" y="T5"/>
                </a:cxn>
              </a:cxnLst>
              <a:rect l="T9" t="T10" r="T11" b="T12"/>
              <a:pathLst>
                <a:path w="165100" h="406400">
                  <a:moveTo>
                    <a:pt x="0" y="0"/>
                  </a:moveTo>
                  <a:cubicBezTo>
                    <a:pt x="57150" y="67733"/>
                    <a:pt x="114300" y="135467"/>
                    <a:pt x="139700" y="203200"/>
                  </a:cubicBezTo>
                  <a:cubicBezTo>
                    <a:pt x="165100" y="270933"/>
                    <a:pt x="152400" y="406400"/>
                    <a:pt x="152400" y="4064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aphicFrame>
          <p:nvGraphicFramePr>
            <p:cNvPr id="22" name="Object 9"/>
            <p:cNvGraphicFramePr>
              <a:graphicFrameLocks noChangeAspect="1"/>
            </p:cNvGraphicFramePr>
            <p:nvPr>
              <p:extLst>
                <p:ext uri="{D42A27DB-BD31-4B8C-83A1-F6EECF244321}">
                  <p14:modId xmlns:p14="http://schemas.microsoft.com/office/powerpoint/2010/main" val="4261557930"/>
                </p:ext>
              </p:extLst>
            </p:nvPr>
          </p:nvGraphicFramePr>
          <p:xfrm>
            <a:off x="6403179" y="1069514"/>
            <a:ext cx="189510" cy="267294"/>
          </p:xfrm>
          <a:graphic>
            <a:graphicData uri="http://schemas.openxmlformats.org/presentationml/2006/ole">
              <mc:AlternateContent xmlns:mc="http://schemas.openxmlformats.org/markup-compatibility/2006">
                <mc:Choice xmlns:v="urn:schemas-microsoft-com:vml" Requires="v">
                  <p:oleObj spid="_x0000_s44357" name="Equation" r:id="rId7" imgW="127000" imgH="177800" progId="Equation.DSMT4">
                    <p:embed/>
                  </p:oleObj>
                </mc:Choice>
                <mc:Fallback>
                  <p:oleObj name="Equation" r:id="rId7" imgW="127000" imgH="177800" progId="Equation.DSMT4">
                    <p:embed/>
                    <p:pic>
                      <p:nvPicPr>
                        <p:cNvPr id="22"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3179" y="1069514"/>
                          <a:ext cx="189510" cy="267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aphicFrame>
        <p:nvGraphicFramePr>
          <p:cNvPr id="27" name="Object 26">
            <a:extLst>
              <a:ext uri="{FF2B5EF4-FFF2-40B4-BE49-F238E27FC236}">
                <a16:creationId xmlns:a16="http://schemas.microsoft.com/office/drawing/2014/main" id="{53080272-614D-6B41-B9D5-C094EB474305}"/>
              </a:ext>
            </a:extLst>
          </p:cNvPr>
          <p:cNvGraphicFramePr>
            <a:graphicFrameLocks noChangeAspect="1"/>
          </p:cNvGraphicFramePr>
          <p:nvPr>
            <p:extLst>
              <p:ext uri="{D42A27DB-BD31-4B8C-83A1-F6EECF244321}">
                <p14:modId xmlns:p14="http://schemas.microsoft.com/office/powerpoint/2010/main" val="4023676253"/>
              </p:ext>
            </p:extLst>
          </p:nvPr>
        </p:nvGraphicFramePr>
        <p:xfrm>
          <a:off x="3283226" y="666938"/>
          <a:ext cx="207962" cy="292100"/>
        </p:xfrm>
        <a:graphic>
          <a:graphicData uri="http://schemas.openxmlformats.org/presentationml/2006/ole">
            <mc:AlternateContent xmlns:mc="http://schemas.openxmlformats.org/markup-compatibility/2006">
              <mc:Choice xmlns:v="urn:schemas-microsoft-com:vml" Requires="v">
                <p:oleObj spid="_x0000_s44358" r:id="rId9" imgW="127000" imgH="177800" progId="Equation.DSMT4">
                  <p:embed/>
                </p:oleObj>
              </mc:Choice>
              <mc:Fallback>
                <p:oleObj r:id="rId9" imgW="127000" imgH="177800" progId="Equation.DSMT4">
                  <p:embed/>
                  <p:pic>
                    <p:nvPicPr>
                      <p:cNvPr id="27" name="Object 26">
                        <a:extLst>
                          <a:ext uri="{FF2B5EF4-FFF2-40B4-BE49-F238E27FC236}">
                            <a16:creationId xmlns:a16="http://schemas.microsoft.com/office/drawing/2014/main" id="{53080272-614D-6B41-B9D5-C094EB474305}"/>
                          </a:ext>
                        </a:extLst>
                      </p:cNvPr>
                      <p:cNvPicPr/>
                      <p:nvPr/>
                    </p:nvPicPr>
                    <p:blipFill>
                      <a:blip r:embed="rId10"/>
                      <a:stretch>
                        <a:fillRect/>
                      </a:stretch>
                    </p:blipFill>
                    <p:spPr>
                      <a:xfrm>
                        <a:off x="3283226" y="666938"/>
                        <a:ext cx="207962" cy="292100"/>
                      </a:xfrm>
                      <a:prstGeom prst="rect">
                        <a:avLst/>
                      </a:prstGeom>
                    </p:spPr>
                  </p:pic>
                </p:oleObj>
              </mc:Fallback>
            </mc:AlternateContent>
          </a:graphicData>
        </a:graphic>
      </p:graphicFrame>
      <p:grpSp>
        <p:nvGrpSpPr>
          <p:cNvPr id="97" name="Group 96">
            <a:extLst>
              <a:ext uri="{FF2B5EF4-FFF2-40B4-BE49-F238E27FC236}">
                <a16:creationId xmlns:a16="http://schemas.microsoft.com/office/drawing/2014/main" id="{C6A383D3-962F-2E4B-9322-E89C34266671}"/>
              </a:ext>
            </a:extLst>
          </p:cNvPr>
          <p:cNvGrpSpPr/>
          <p:nvPr/>
        </p:nvGrpSpPr>
        <p:grpSpPr>
          <a:xfrm>
            <a:off x="130816" y="4474599"/>
            <a:ext cx="2258522" cy="1951614"/>
            <a:chOff x="499190" y="3773550"/>
            <a:chExt cx="2858607" cy="2470155"/>
          </a:xfrm>
        </p:grpSpPr>
        <p:sp>
          <p:nvSpPr>
            <p:cNvPr id="26" name="Rectangle 11">
              <a:extLst>
                <a:ext uri="{FF2B5EF4-FFF2-40B4-BE49-F238E27FC236}">
                  <a16:creationId xmlns:a16="http://schemas.microsoft.com/office/drawing/2014/main" id="{82915FCB-66FF-A644-ADC4-C4120AE5E84C}"/>
                </a:ext>
              </a:extLst>
            </p:cNvPr>
            <p:cNvSpPr>
              <a:spLocks noChangeArrowheads="1"/>
            </p:cNvSpPr>
            <p:nvPr/>
          </p:nvSpPr>
          <p:spPr bwMode="auto">
            <a:xfrm rot="1271952" flipH="1">
              <a:off x="1104220" y="4283788"/>
              <a:ext cx="607888" cy="373522"/>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28" name="TextBox 27">
              <a:extLst>
                <a:ext uri="{FF2B5EF4-FFF2-40B4-BE49-F238E27FC236}">
                  <a16:creationId xmlns:a16="http://schemas.microsoft.com/office/drawing/2014/main" id="{E7487DB2-879E-B146-9020-170FD496A072}"/>
                </a:ext>
              </a:extLst>
            </p:cNvPr>
            <p:cNvSpPr txBox="1"/>
            <p:nvPr/>
          </p:nvSpPr>
          <p:spPr>
            <a:xfrm>
              <a:off x="499190" y="4184245"/>
              <a:ext cx="483765" cy="307777"/>
            </a:xfrm>
            <a:prstGeom prst="rect">
              <a:avLst/>
            </a:prstGeom>
            <a:noFill/>
          </p:spPr>
          <p:txBody>
            <a:bodyPr wrap="square" rtlCol="0">
              <a:spAutoFit/>
            </a:bodyPr>
            <a:lstStyle/>
            <a:p>
              <a:r>
                <a:rPr lang="en-US" sz="1400" dirty="0"/>
                <a:t>+x</a:t>
              </a:r>
            </a:p>
          </p:txBody>
        </p:sp>
        <p:cxnSp>
          <p:nvCxnSpPr>
            <p:cNvPr id="30" name="Straight Arrow Connector 29">
              <a:extLst>
                <a:ext uri="{FF2B5EF4-FFF2-40B4-BE49-F238E27FC236}">
                  <a16:creationId xmlns:a16="http://schemas.microsoft.com/office/drawing/2014/main" id="{E86D46D7-274C-CB44-BC3C-9895B02E8019}"/>
                </a:ext>
              </a:extLst>
            </p:cNvPr>
            <p:cNvCxnSpPr>
              <a:cxnSpLocks/>
              <a:endCxn id="28" idx="0"/>
            </p:cNvCxnSpPr>
            <p:nvPr/>
          </p:nvCxnSpPr>
          <p:spPr>
            <a:xfrm flipH="1" flipV="1">
              <a:off x="741073" y="4184245"/>
              <a:ext cx="2616724" cy="1118940"/>
            </a:xfrm>
            <a:prstGeom prst="straightConnector1">
              <a:avLst/>
            </a:prstGeom>
            <a:ln w="952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CD16335-E49C-1D4E-8610-0600AB248B22}"/>
                </a:ext>
              </a:extLst>
            </p:cNvPr>
            <p:cNvCxnSpPr>
              <a:cxnSpLocks/>
            </p:cNvCxnSpPr>
            <p:nvPr/>
          </p:nvCxnSpPr>
          <p:spPr>
            <a:xfrm flipV="1">
              <a:off x="715155" y="3773550"/>
              <a:ext cx="940895" cy="2470155"/>
            </a:xfrm>
            <a:prstGeom prst="straightConnector1">
              <a:avLst/>
            </a:prstGeom>
            <a:ln w="952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0685252-8CE2-414D-AB63-6D2331AB1839}"/>
                </a:ext>
              </a:extLst>
            </p:cNvPr>
            <p:cNvCxnSpPr>
              <a:cxnSpLocks/>
            </p:cNvCxnSpPr>
            <p:nvPr/>
          </p:nvCxnSpPr>
          <p:spPr>
            <a:xfrm>
              <a:off x="1397700" y="4492022"/>
              <a:ext cx="10464" cy="17274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E80E04-6493-F545-A2FB-238DD61DD941}"/>
                </a:ext>
              </a:extLst>
            </p:cNvPr>
            <p:cNvCxnSpPr>
              <a:cxnSpLocks/>
            </p:cNvCxnSpPr>
            <p:nvPr/>
          </p:nvCxnSpPr>
          <p:spPr>
            <a:xfrm flipH="1">
              <a:off x="1531600" y="5303184"/>
              <a:ext cx="1826197" cy="0"/>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48" name="Freeform 47">
              <a:extLst>
                <a:ext uri="{FF2B5EF4-FFF2-40B4-BE49-F238E27FC236}">
                  <a16:creationId xmlns:a16="http://schemas.microsoft.com/office/drawing/2014/main" id="{999D1396-03AD-A544-8B2A-A8D65CD1E755}"/>
                </a:ext>
              </a:extLst>
            </p:cNvPr>
            <p:cNvSpPr/>
            <p:nvPr/>
          </p:nvSpPr>
          <p:spPr>
            <a:xfrm>
              <a:off x="2579945" y="5062005"/>
              <a:ext cx="65902" cy="189470"/>
            </a:xfrm>
            <a:custGeom>
              <a:avLst/>
              <a:gdLst>
                <a:gd name="connsiteX0" fmla="*/ 65902 w 65902"/>
                <a:gd name="connsiteY0" fmla="*/ 0 h 189470"/>
                <a:gd name="connsiteX1" fmla="*/ 12356 w 65902"/>
                <a:gd name="connsiteY1" fmla="*/ 94735 h 189470"/>
                <a:gd name="connsiteX2" fmla="*/ 0 w 65902"/>
                <a:gd name="connsiteY2" fmla="*/ 189470 h 189470"/>
              </a:gdLst>
              <a:ahLst/>
              <a:cxnLst>
                <a:cxn ang="0">
                  <a:pos x="connsiteX0" y="connsiteY0"/>
                </a:cxn>
                <a:cxn ang="0">
                  <a:pos x="connsiteX1" y="connsiteY1"/>
                </a:cxn>
                <a:cxn ang="0">
                  <a:pos x="connsiteX2" y="connsiteY2"/>
                </a:cxn>
              </a:cxnLst>
              <a:rect l="l" t="t" r="r" b="b"/>
              <a:pathLst>
                <a:path w="65902" h="189470">
                  <a:moveTo>
                    <a:pt x="65902" y="0"/>
                  </a:moveTo>
                  <a:cubicBezTo>
                    <a:pt x="44621" y="31578"/>
                    <a:pt x="23340" y="63157"/>
                    <a:pt x="12356" y="94735"/>
                  </a:cubicBezTo>
                  <a:cubicBezTo>
                    <a:pt x="1372" y="126313"/>
                    <a:pt x="686" y="157891"/>
                    <a:pt x="0" y="189470"/>
                  </a:cubicBez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9" name="Object 48">
              <a:extLst>
                <a:ext uri="{FF2B5EF4-FFF2-40B4-BE49-F238E27FC236}">
                  <a16:creationId xmlns:a16="http://schemas.microsoft.com/office/drawing/2014/main" id="{54A6C28E-295B-3847-8A1E-AEEDEFA1BF31}"/>
                </a:ext>
              </a:extLst>
            </p:cNvPr>
            <p:cNvGraphicFramePr>
              <a:graphicFrameLocks noChangeAspect="1"/>
            </p:cNvGraphicFramePr>
            <p:nvPr>
              <p:extLst>
                <p:ext uri="{D42A27DB-BD31-4B8C-83A1-F6EECF244321}">
                  <p14:modId xmlns:p14="http://schemas.microsoft.com/office/powerpoint/2010/main" val="3997607409"/>
                </p:ext>
              </p:extLst>
            </p:nvPr>
          </p:nvGraphicFramePr>
          <p:xfrm>
            <a:off x="2349830" y="4982262"/>
            <a:ext cx="207962" cy="292100"/>
          </p:xfrm>
          <a:graphic>
            <a:graphicData uri="http://schemas.openxmlformats.org/presentationml/2006/ole">
              <mc:AlternateContent xmlns:mc="http://schemas.openxmlformats.org/markup-compatibility/2006">
                <mc:Choice xmlns:v="urn:schemas-microsoft-com:vml" Requires="v">
                  <p:oleObj spid="_x0000_s44359" r:id="rId11" imgW="127000" imgH="177800" progId="Equation.DSMT4">
                    <p:embed/>
                  </p:oleObj>
                </mc:Choice>
                <mc:Fallback>
                  <p:oleObj r:id="rId11" imgW="127000" imgH="177800" progId="Equation.DSMT4">
                    <p:embed/>
                    <p:pic>
                      <p:nvPicPr>
                        <p:cNvPr id="27" name="Object 26">
                          <a:extLst>
                            <a:ext uri="{FF2B5EF4-FFF2-40B4-BE49-F238E27FC236}">
                              <a16:creationId xmlns:a16="http://schemas.microsoft.com/office/drawing/2014/main" id="{53080272-614D-6B41-B9D5-C094EB474305}"/>
                            </a:ext>
                          </a:extLst>
                        </p:cNvPr>
                        <p:cNvPicPr/>
                        <p:nvPr/>
                      </p:nvPicPr>
                      <p:blipFill>
                        <a:blip r:embed="rId4"/>
                        <a:stretch>
                          <a:fillRect/>
                        </a:stretch>
                      </p:blipFill>
                      <p:spPr>
                        <a:xfrm>
                          <a:off x="2349830" y="4982262"/>
                          <a:ext cx="207962" cy="292100"/>
                        </a:xfrm>
                        <a:prstGeom prst="rect">
                          <a:avLst/>
                        </a:prstGeom>
                      </p:spPr>
                    </p:pic>
                  </p:oleObj>
                </mc:Fallback>
              </mc:AlternateContent>
            </a:graphicData>
          </a:graphic>
        </p:graphicFrame>
        <p:sp>
          <p:nvSpPr>
            <p:cNvPr id="54" name="Freeform 53">
              <a:extLst>
                <a:ext uri="{FF2B5EF4-FFF2-40B4-BE49-F238E27FC236}">
                  <a16:creationId xmlns:a16="http://schemas.microsoft.com/office/drawing/2014/main" id="{951E5AB4-A613-C74C-8A5A-AC2FC653F6D9}"/>
                </a:ext>
              </a:extLst>
            </p:cNvPr>
            <p:cNvSpPr/>
            <p:nvPr/>
          </p:nvSpPr>
          <p:spPr>
            <a:xfrm>
              <a:off x="1477116" y="4734437"/>
              <a:ext cx="343413" cy="224270"/>
            </a:xfrm>
            <a:custGeom>
              <a:avLst/>
              <a:gdLst>
                <a:gd name="connsiteX0" fmla="*/ 0 w 471638"/>
                <a:gd name="connsiteY0" fmla="*/ 308009 h 308009"/>
                <a:gd name="connsiteX1" fmla="*/ 269507 w 471638"/>
                <a:gd name="connsiteY1" fmla="*/ 211756 h 308009"/>
                <a:gd name="connsiteX2" fmla="*/ 471638 w 471638"/>
                <a:gd name="connsiteY2" fmla="*/ 0 h 308009"/>
              </a:gdLst>
              <a:ahLst/>
              <a:cxnLst>
                <a:cxn ang="0">
                  <a:pos x="connsiteX0" y="connsiteY0"/>
                </a:cxn>
                <a:cxn ang="0">
                  <a:pos x="connsiteX1" y="connsiteY1"/>
                </a:cxn>
                <a:cxn ang="0">
                  <a:pos x="connsiteX2" y="connsiteY2"/>
                </a:cxn>
              </a:cxnLst>
              <a:rect l="l" t="t" r="r" b="b"/>
              <a:pathLst>
                <a:path w="471638" h="308009">
                  <a:moveTo>
                    <a:pt x="0" y="308009"/>
                  </a:moveTo>
                  <a:cubicBezTo>
                    <a:pt x="95450" y="285550"/>
                    <a:pt x="190901" y="263091"/>
                    <a:pt x="269507" y="211756"/>
                  </a:cubicBezTo>
                  <a:cubicBezTo>
                    <a:pt x="348113" y="160421"/>
                    <a:pt x="409875" y="80210"/>
                    <a:pt x="471638" y="0"/>
                  </a:cubicBezTo>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6" name="Object 55">
              <a:extLst>
                <a:ext uri="{FF2B5EF4-FFF2-40B4-BE49-F238E27FC236}">
                  <a16:creationId xmlns:a16="http://schemas.microsoft.com/office/drawing/2014/main" id="{11B92861-B985-AC4F-A299-764A09E22304}"/>
                </a:ext>
              </a:extLst>
            </p:cNvPr>
            <p:cNvGraphicFramePr>
              <a:graphicFrameLocks noChangeAspect="1"/>
            </p:cNvGraphicFramePr>
            <p:nvPr>
              <p:extLst>
                <p:ext uri="{D42A27DB-BD31-4B8C-83A1-F6EECF244321}">
                  <p14:modId xmlns:p14="http://schemas.microsoft.com/office/powerpoint/2010/main" val="1074741473"/>
                </p:ext>
              </p:extLst>
            </p:nvPr>
          </p:nvGraphicFramePr>
          <p:xfrm>
            <a:off x="1545069" y="4877698"/>
            <a:ext cx="520700" cy="292100"/>
          </p:xfrm>
          <a:graphic>
            <a:graphicData uri="http://schemas.openxmlformats.org/presentationml/2006/ole">
              <mc:AlternateContent xmlns:mc="http://schemas.openxmlformats.org/markup-compatibility/2006">
                <mc:Choice xmlns:v="urn:schemas-microsoft-com:vml" Requires="v">
                  <p:oleObj spid="_x0000_s44360" r:id="rId12" imgW="317500" imgH="177800" progId="Equation.DSMT4">
                    <p:embed/>
                  </p:oleObj>
                </mc:Choice>
                <mc:Fallback>
                  <p:oleObj r:id="rId12" imgW="317500" imgH="177800" progId="Equation.DSMT4">
                    <p:embed/>
                    <p:pic>
                      <p:nvPicPr>
                        <p:cNvPr id="49" name="Object 48">
                          <a:extLst>
                            <a:ext uri="{FF2B5EF4-FFF2-40B4-BE49-F238E27FC236}">
                              <a16:creationId xmlns:a16="http://schemas.microsoft.com/office/drawing/2014/main" id="{54A6C28E-295B-3847-8A1E-AEEDEFA1BF31}"/>
                            </a:ext>
                          </a:extLst>
                        </p:cNvPr>
                        <p:cNvPicPr/>
                        <p:nvPr/>
                      </p:nvPicPr>
                      <p:blipFill>
                        <a:blip r:embed="rId13"/>
                        <a:stretch>
                          <a:fillRect/>
                        </a:stretch>
                      </p:blipFill>
                      <p:spPr>
                        <a:xfrm>
                          <a:off x="1545069" y="4877698"/>
                          <a:ext cx="520700" cy="292100"/>
                        </a:xfrm>
                        <a:prstGeom prst="rect">
                          <a:avLst/>
                        </a:prstGeom>
                      </p:spPr>
                    </p:pic>
                  </p:oleObj>
                </mc:Fallback>
              </mc:AlternateContent>
            </a:graphicData>
          </a:graphic>
        </p:graphicFrame>
        <p:sp>
          <p:nvSpPr>
            <p:cNvPr id="59" name="Freeform 58">
              <a:extLst>
                <a:ext uri="{FF2B5EF4-FFF2-40B4-BE49-F238E27FC236}">
                  <a16:creationId xmlns:a16="http://schemas.microsoft.com/office/drawing/2014/main" id="{67660D54-6597-0847-A78C-94684CE3E2FF}"/>
                </a:ext>
              </a:extLst>
            </p:cNvPr>
            <p:cNvSpPr/>
            <p:nvPr/>
          </p:nvSpPr>
          <p:spPr>
            <a:xfrm>
              <a:off x="1463268" y="4577707"/>
              <a:ext cx="1645920" cy="673768"/>
            </a:xfrm>
            <a:custGeom>
              <a:avLst/>
              <a:gdLst>
                <a:gd name="connsiteX0" fmla="*/ 1645920 w 1645920"/>
                <a:gd name="connsiteY0" fmla="*/ 673768 h 673768"/>
                <a:gd name="connsiteX1" fmla="*/ 0 w 1645920"/>
                <a:gd name="connsiteY1" fmla="*/ 0 h 673768"/>
                <a:gd name="connsiteX2" fmla="*/ 9625 w 1645920"/>
                <a:gd name="connsiteY2" fmla="*/ 664143 h 673768"/>
                <a:gd name="connsiteX3" fmla="*/ 1645920 w 1645920"/>
                <a:gd name="connsiteY3" fmla="*/ 673768 h 673768"/>
              </a:gdLst>
              <a:ahLst/>
              <a:cxnLst>
                <a:cxn ang="0">
                  <a:pos x="connsiteX0" y="connsiteY0"/>
                </a:cxn>
                <a:cxn ang="0">
                  <a:pos x="connsiteX1" y="connsiteY1"/>
                </a:cxn>
                <a:cxn ang="0">
                  <a:pos x="connsiteX2" y="connsiteY2"/>
                </a:cxn>
                <a:cxn ang="0">
                  <a:pos x="connsiteX3" y="connsiteY3"/>
                </a:cxn>
              </a:cxnLst>
              <a:rect l="l" t="t" r="r" b="b"/>
              <a:pathLst>
                <a:path w="1645920" h="673768">
                  <a:moveTo>
                    <a:pt x="1645920" y="673768"/>
                  </a:moveTo>
                  <a:lnTo>
                    <a:pt x="0" y="0"/>
                  </a:lnTo>
                  <a:lnTo>
                    <a:pt x="9625" y="664143"/>
                  </a:lnTo>
                  <a:lnTo>
                    <a:pt x="1645920" y="673768"/>
                  </a:lnTo>
                  <a:close/>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923E23D-74E5-8F42-A01E-48BCBAA89701}"/>
              </a:ext>
            </a:extLst>
          </p:cNvPr>
          <p:cNvGrpSpPr/>
          <p:nvPr/>
        </p:nvGrpSpPr>
        <p:grpSpPr>
          <a:xfrm>
            <a:off x="4906968" y="4056918"/>
            <a:ext cx="905817" cy="1169083"/>
            <a:chOff x="4906968" y="4056918"/>
            <a:chExt cx="905817" cy="1169083"/>
          </a:xfrm>
        </p:grpSpPr>
        <p:graphicFrame>
          <p:nvGraphicFramePr>
            <p:cNvPr id="37" name="Object 36">
              <a:extLst>
                <a:ext uri="{FF2B5EF4-FFF2-40B4-BE49-F238E27FC236}">
                  <a16:creationId xmlns:a16="http://schemas.microsoft.com/office/drawing/2014/main" id="{DA1A5233-C8F4-7744-A63A-FE8FA0E4B11D}"/>
                </a:ext>
              </a:extLst>
            </p:cNvPr>
            <p:cNvGraphicFramePr>
              <a:graphicFrameLocks noChangeAspect="1"/>
            </p:cNvGraphicFramePr>
            <p:nvPr>
              <p:extLst>
                <p:ext uri="{D42A27DB-BD31-4B8C-83A1-F6EECF244321}">
                  <p14:modId xmlns:p14="http://schemas.microsoft.com/office/powerpoint/2010/main" val="3864938380"/>
                </p:ext>
              </p:extLst>
            </p:nvPr>
          </p:nvGraphicFramePr>
          <p:xfrm>
            <a:off x="4906968" y="4056918"/>
            <a:ext cx="813139" cy="321931"/>
          </p:xfrm>
          <a:graphic>
            <a:graphicData uri="http://schemas.openxmlformats.org/presentationml/2006/ole">
              <mc:AlternateContent xmlns:mc="http://schemas.openxmlformats.org/markup-compatibility/2006">
                <mc:Choice xmlns:v="urn:schemas-microsoft-com:vml" Requires="v">
                  <p:oleObj spid="_x0000_s44361" r:id="rId14" imgW="609600" imgH="241300" progId="Equation.DSMT4">
                    <p:embed/>
                  </p:oleObj>
                </mc:Choice>
                <mc:Fallback>
                  <p:oleObj r:id="rId14" imgW="609600" imgH="241300" progId="Equation.DSMT4">
                    <p:embed/>
                    <p:pic>
                      <p:nvPicPr>
                        <p:cNvPr id="69" name="Object 68">
                          <a:extLst>
                            <a:ext uri="{FF2B5EF4-FFF2-40B4-BE49-F238E27FC236}">
                              <a16:creationId xmlns:a16="http://schemas.microsoft.com/office/drawing/2014/main" id="{5CC5C9FF-F404-A145-AD53-41E6A5146694}"/>
                            </a:ext>
                          </a:extLst>
                        </p:cNvPr>
                        <p:cNvPicPr/>
                        <p:nvPr/>
                      </p:nvPicPr>
                      <p:blipFill>
                        <a:blip r:embed="rId15"/>
                        <a:stretch>
                          <a:fillRect/>
                        </a:stretch>
                      </p:blipFill>
                      <p:spPr>
                        <a:xfrm>
                          <a:off x="4906968" y="4056918"/>
                          <a:ext cx="813139" cy="321931"/>
                        </a:xfrm>
                        <a:prstGeom prst="rect">
                          <a:avLst/>
                        </a:prstGeom>
                      </p:spPr>
                    </p:pic>
                  </p:oleObj>
                </mc:Fallback>
              </mc:AlternateContent>
            </a:graphicData>
          </a:graphic>
        </p:graphicFrame>
        <p:graphicFrame>
          <p:nvGraphicFramePr>
            <p:cNvPr id="87" name="Object 86">
              <a:extLst>
                <a:ext uri="{FF2B5EF4-FFF2-40B4-BE49-F238E27FC236}">
                  <a16:creationId xmlns:a16="http://schemas.microsoft.com/office/drawing/2014/main" id="{644E02F7-A54C-9F4F-B5BC-AC7421F64EFF}"/>
                </a:ext>
              </a:extLst>
            </p:cNvPr>
            <p:cNvGraphicFramePr>
              <a:graphicFrameLocks noChangeAspect="1"/>
            </p:cNvGraphicFramePr>
            <p:nvPr>
              <p:extLst>
                <p:ext uri="{D42A27DB-BD31-4B8C-83A1-F6EECF244321}">
                  <p14:modId xmlns:p14="http://schemas.microsoft.com/office/powerpoint/2010/main" val="3859344170"/>
                </p:ext>
              </p:extLst>
            </p:nvPr>
          </p:nvGraphicFramePr>
          <p:xfrm>
            <a:off x="5032897" y="4904070"/>
            <a:ext cx="779888" cy="321931"/>
          </p:xfrm>
          <a:graphic>
            <a:graphicData uri="http://schemas.openxmlformats.org/presentationml/2006/ole">
              <mc:AlternateContent xmlns:mc="http://schemas.openxmlformats.org/markup-compatibility/2006">
                <mc:Choice xmlns:v="urn:schemas-microsoft-com:vml" Requires="v">
                  <p:oleObj spid="_x0000_s44362" r:id="rId16" imgW="584200" imgH="241300" progId="Equation.DSMT4">
                    <p:embed/>
                  </p:oleObj>
                </mc:Choice>
                <mc:Fallback>
                  <p:oleObj r:id="rId16" imgW="584200" imgH="241300" progId="Equation.DSMT4">
                    <p:embed/>
                    <p:pic>
                      <p:nvPicPr>
                        <p:cNvPr id="69" name="Object 68">
                          <a:extLst>
                            <a:ext uri="{FF2B5EF4-FFF2-40B4-BE49-F238E27FC236}">
                              <a16:creationId xmlns:a16="http://schemas.microsoft.com/office/drawing/2014/main" id="{64B05D85-4EFE-424E-A45C-0F1CE886725A}"/>
                            </a:ext>
                          </a:extLst>
                        </p:cNvPr>
                        <p:cNvPicPr/>
                        <p:nvPr/>
                      </p:nvPicPr>
                      <p:blipFill>
                        <a:blip r:embed="rId17"/>
                        <a:stretch>
                          <a:fillRect/>
                        </a:stretch>
                      </p:blipFill>
                      <p:spPr>
                        <a:xfrm>
                          <a:off x="5032897" y="4904070"/>
                          <a:ext cx="779888" cy="321931"/>
                        </a:xfrm>
                        <a:prstGeom prst="rect">
                          <a:avLst/>
                        </a:prstGeom>
                      </p:spPr>
                    </p:pic>
                  </p:oleObj>
                </mc:Fallback>
              </mc:AlternateContent>
            </a:graphicData>
          </a:graphic>
        </p:graphicFrame>
      </p:grpSp>
      <p:grpSp>
        <p:nvGrpSpPr>
          <p:cNvPr id="9" name="Group 8">
            <a:extLst>
              <a:ext uri="{FF2B5EF4-FFF2-40B4-BE49-F238E27FC236}">
                <a16:creationId xmlns:a16="http://schemas.microsoft.com/office/drawing/2014/main" id="{2FD1A4B8-034E-CC46-91E9-258194026F5F}"/>
              </a:ext>
            </a:extLst>
          </p:cNvPr>
          <p:cNvGrpSpPr/>
          <p:nvPr/>
        </p:nvGrpSpPr>
        <p:grpSpPr>
          <a:xfrm>
            <a:off x="5173638" y="2804259"/>
            <a:ext cx="1713513" cy="2254305"/>
            <a:chOff x="5173638" y="2804259"/>
            <a:chExt cx="1713513" cy="2254305"/>
          </a:xfrm>
        </p:grpSpPr>
        <p:sp>
          <p:nvSpPr>
            <p:cNvPr id="78" name="Rectangle 11">
              <a:extLst>
                <a:ext uri="{FF2B5EF4-FFF2-40B4-BE49-F238E27FC236}">
                  <a16:creationId xmlns:a16="http://schemas.microsoft.com/office/drawing/2014/main" id="{4DAD4912-41D5-C14F-AAC1-134CF5EF44C8}"/>
                </a:ext>
              </a:extLst>
            </p:cNvPr>
            <p:cNvSpPr>
              <a:spLocks noChangeArrowheads="1"/>
            </p:cNvSpPr>
            <p:nvPr/>
          </p:nvSpPr>
          <p:spPr bwMode="auto">
            <a:xfrm rot="1271952" flipH="1">
              <a:off x="5783069" y="3438844"/>
              <a:ext cx="502373" cy="308687"/>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79" name="TextBox 78">
              <a:extLst>
                <a:ext uri="{FF2B5EF4-FFF2-40B4-BE49-F238E27FC236}">
                  <a16:creationId xmlns:a16="http://schemas.microsoft.com/office/drawing/2014/main" id="{EDC15DE0-47DB-3544-B1A0-2AB49EA1A39D}"/>
                </a:ext>
              </a:extLst>
            </p:cNvPr>
            <p:cNvSpPr txBox="1"/>
            <p:nvPr/>
          </p:nvSpPr>
          <p:spPr>
            <a:xfrm>
              <a:off x="5173638" y="3324221"/>
              <a:ext cx="399795" cy="254354"/>
            </a:xfrm>
            <a:prstGeom prst="rect">
              <a:avLst/>
            </a:prstGeom>
            <a:noFill/>
          </p:spPr>
          <p:txBody>
            <a:bodyPr wrap="square" rtlCol="0">
              <a:spAutoFit/>
            </a:bodyPr>
            <a:lstStyle/>
            <a:p>
              <a:r>
                <a:rPr lang="en-US" sz="1400" dirty="0"/>
                <a:t>+x</a:t>
              </a:r>
            </a:p>
          </p:txBody>
        </p:sp>
        <p:sp>
          <p:nvSpPr>
            <p:cNvPr id="80" name="TextBox 79">
              <a:extLst>
                <a:ext uri="{FF2B5EF4-FFF2-40B4-BE49-F238E27FC236}">
                  <a16:creationId xmlns:a16="http://schemas.microsoft.com/office/drawing/2014/main" id="{7E8958A2-92C2-3841-9826-6790DCD943EF}"/>
                </a:ext>
              </a:extLst>
            </p:cNvPr>
            <p:cNvSpPr txBox="1"/>
            <p:nvPr/>
          </p:nvSpPr>
          <p:spPr>
            <a:xfrm>
              <a:off x="5921887" y="2804259"/>
              <a:ext cx="428756" cy="254354"/>
            </a:xfrm>
            <a:prstGeom prst="rect">
              <a:avLst/>
            </a:prstGeom>
            <a:noFill/>
          </p:spPr>
          <p:txBody>
            <a:bodyPr wrap="square" rtlCol="0">
              <a:spAutoFit/>
            </a:bodyPr>
            <a:lstStyle/>
            <a:p>
              <a:r>
                <a:rPr lang="en-US" sz="1400" dirty="0"/>
                <a:t>+y</a:t>
              </a:r>
            </a:p>
          </p:txBody>
        </p:sp>
        <p:cxnSp>
          <p:nvCxnSpPr>
            <p:cNvPr id="81" name="Straight Arrow Connector 80">
              <a:extLst>
                <a:ext uri="{FF2B5EF4-FFF2-40B4-BE49-F238E27FC236}">
                  <a16:creationId xmlns:a16="http://schemas.microsoft.com/office/drawing/2014/main" id="{4E01E053-DC58-4B40-BBF6-EAFF8CC4540F}"/>
                </a:ext>
              </a:extLst>
            </p:cNvPr>
            <p:cNvCxnSpPr>
              <a:cxnSpLocks/>
            </p:cNvCxnSpPr>
            <p:nvPr/>
          </p:nvCxnSpPr>
          <p:spPr>
            <a:xfrm flipH="1" flipV="1">
              <a:off x="5461209" y="3372565"/>
              <a:ext cx="1285194" cy="513061"/>
            </a:xfrm>
            <a:prstGeom prst="straightConnector1">
              <a:avLst/>
            </a:prstGeom>
            <a:ln w="952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351C6BA2-7B69-B546-AC63-23904516134B}"/>
                </a:ext>
              </a:extLst>
            </p:cNvPr>
            <p:cNvCxnSpPr>
              <a:cxnSpLocks/>
            </p:cNvCxnSpPr>
            <p:nvPr/>
          </p:nvCxnSpPr>
          <p:spPr>
            <a:xfrm flipV="1">
              <a:off x="5461537" y="3017171"/>
              <a:ext cx="777577" cy="2041393"/>
            </a:xfrm>
            <a:prstGeom prst="straightConnector1">
              <a:avLst/>
            </a:prstGeom>
            <a:ln w="952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2370FC8-3562-D143-92C5-4E9C681B90CA}"/>
                </a:ext>
              </a:extLst>
            </p:cNvPr>
            <p:cNvCxnSpPr>
              <a:cxnSpLocks/>
            </p:cNvCxnSpPr>
            <p:nvPr/>
          </p:nvCxnSpPr>
          <p:spPr>
            <a:xfrm>
              <a:off x="6025608" y="3610933"/>
              <a:ext cx="8648" cy="14276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4" name="Object 83">
              <a:extLst>
                <a:ext uri="{FF2B5EF4-FFF2-40B4-BE49-F238E27FC236}">
                  <a16:creationId xmlns:a16="http://schemas.microsoft.com/office/drawing/2014/main" id="{9B014EA2-D871-B548-9A2F-B98303FD461E}"/>
                </a:ext>
              </a:extLst>
            </p:cNvPr>
            <p:cNvGraphicFramePr>
              <a:graphicFrameLocks noChangeAspect="1"/>
            </p:cNvGraphicFramePr>
            <p:nvPr>
              <p:extLst>
                <p:ext uri="{D42A27DB-BD31-4B8C-83A1-F6EECF244321}">
                  <p14:modId xmlns:p14="http://schemas.microsoft.com/office/powerpoint/2010/main" val="4221478098"/>
                </p:ext>
              </p:extLst>
            </p:nvPr>
          </p:nvGraphicFramePr>
          <p:xfrm>
            <a:off x="6089126" y="4680368"/>
            <a:ext cx="798025" cy="358204"/>
          </p:xfrm>
          <a:graphic>
            <a:graphicData uri="http://schemas.openxmlformats.org/presentationml/2006/ole">
              <mc:AlternateContent xmlns:mc="http://schemas.openxmlformats.org/markup-compatibility/2006">
                <mc:Choice xmlns:v="urn:schemas-microsoft-com:vml" Requires="v">
                  <p:oleObj spid="_x0000_s44363" r:id="rId18" imgW="596900" imgH="266700" progId="Equation.DSMT4">
                    <p:embed/>
                  </p:oleObj>
                </mc:Choice>
                <mc:Fallback>
                  <p:oleObj r:id="rId18" imgW="596900" imgH="266700" progId="Equation.DSMT4">
                    <p:embed/>
                    <p:pic>
                      <p:nvPicPr>
                        <p:cNvPr id="66" name="Object 65">
                          <a:extLst>
                            <a:ext uri="{FF2B5EF4-FFF2-40B4-BE49-F238E27FC236}">
                              <a16:creationId xmlns:a16="http://schemas.microsoft.com/office/drawing/2014/main" id="{80792396-1D85-4C44-9221-2F3F79365D1B}"/>
                            </a:ext>
                          </a:extLst>
                        </p:cNvPr>
                        <p:cNvPicPr/>
                        <p:nvPr/>
                      </p:nvPicPr>
                      <p:blipFill>
                        <a:blip r:embed="rId19"/>
                        <a:stretch>
                          <a:fillRect/>
                        </a:stretch>
                      </p:blipFill>
                      <p:spPr>
                        <a:xfrm>
                          <a:off x="6089126" y="4680368"/>
                          <a:ext cx="798025" cy="358204"/>
                        </a:xfrm>
                        <a:prstGeom prst="rect">
                          <a:avLst/>
                        </a:prstGeom>
                      </p:spPr>
                    </p:pic>
                  </p:oleObj>
                </mc:Fallback>
              </mc:AlternateContent>
            </a:graphicData>
          </a:graphic>
        </p:graphicFrame>
        <p:cxnSp>
          <p:nvCxnSpPr>
            <p:cNvPr id="85" name="Straight Arrow Connector 84">
              <a:extLst>
                <a:ext uri="{FF2B5EF4-FFF2-40B4-BE49-F238E27FC236}">
                  <a16:creationId xmlns:a16="http://schemas.microsoft.com/office/drawing/2014/main" id="{2EC66B7C-B1B4-ED48-B6D2-6C7B202FB4DE}"/>
                </a:ext>
              </a:extLst>
            </p:cNvPr>
            <p:cNvCxnSpPr>
              <a:cxnSpLocks/>
            </p:cNvCxnSpPr>
            <p:nvPr/>
          </p:nvCxnSpPr>
          <p:spPr>
            <a:xfrm>
              <a:off x="5556172" y="4805986"/>
              <a:ext cx="461454" cy="211225"/>
            </a:xfrm>
            <a:prstGeom prst="straightConnector1">
              <a:avLst/>
            </a:prstGeom>
            <a:ln w="38100">
              <a:solidFill>
                <a:srgbClr val="1A2AFF"/>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AB0B3C89-7C16-6B40-83F5-7EF9115B138A}"/>
                </a:ext>
              </a:extLst>
            </p:cNvPr>
            <p:cNvCxnSpPr>
              <a:cxnSpLocks/>
            </p:cNvCxnSpPr>
            <p:nvPr/>
          </p:nvCxnSpPr>
          <p:spPr>
            <a:xfrm flipH="1">
              <a:off x="5555005" y="3640215"/>
              <a:ext cx="463789" cy="1155338"/>
            </a:xfrm>
            <a:prstGeom prst="straightConnector1">
              <a:avLst/>
            </a:prstGeom>
            <a:ln w="38100">
              <a:solidFill>
                <a:srgbClr val="1A2AFF"/>
              </a:solidFill>
              <a:tailEnd type="triangle"/>
            </a:ln>
          </p:spPr>
          <p:style>
            <a:lnRef idx="1">
              <a:schemeClr val="accent1"/>
            </a:lnRef>
            <a:fillRef idx="0">
              <a:schemeClr val="accent1"/>
            </a:fillRef>
            <a:effectRef idx="0">
              <a:schemeClr val="accent1"/>
            </a:effectRef>
            <a:fontRef idx="minor">
              <a:schemeClr val="tx1"/>
            </a:fontRef>
          </p:style>
        </p:cxnSp>
        <p:sp>
          <p:nvSpPr>
            <p:cNvPr id="92" name="Freeform 91">
              <a:extLst>
                <a:ext uri="{FF2B5EF4-FFF2-40B4-BE49-F238E27FC236}">
                  <a16:creationId xmlns:a16="http://schemas.microsoft.com/office/drawing/2014/main" id="{2A6F8496-9572-E04C-8C4C-3E8EF4ABA8F3}"/>
                </a:ext>
              </a:extLst>
            </p:cNvPr>
            <p:cNvSpPr/>
            <p:nvPr/>
          </p:nvSpPr>
          <p:spPr>
            <a:xfrm>
              <a:off x="5825249" y="4103336"/>
              <a:ext cx="198864" cy="41699"/>
            </a:xfrm>
            <a:custGeom>
              <a:avLst/>
              <a:gdLst>
                <a:gd name="connsiteX0" fmla="*/ 0 w 240632"/>
                <a:gd name="connsiteY0" fmla="*/ 0 h 50457"/>
                <a:gd name="connsiteX1" fmla="*/ 125129 w 240632"/>
                <a:gd name="connsiteY1" fmla="*/ 48126 h 50457"/>
                <a:gd name="connsiteX2" fmla="*/ 240632 w 240632"/>
                <a:gd name="connsiteY2" fmla="*/ 38501 h 50457"/>
              </a:gdLst>
              <a:ahLst/>
              <a:cxnLst>
                <a:cxn ang="0">
                  <a:pos x="connsiteX0" y="connsiteY0"/>
                </a:cxn>
                <a:cxn ang="0">
                  <a:pos x="connsiteX1" y="connsiteY1"/>
                </a:cxn>
                <a:cxn ang="0">
                  <a:pos x="connsiteX2" y="connsiteY2"/>
                </a:cxn>
              </a:cxnLst>
              <a:rect l="l" t="t" r="r" b="b"/>
              <a:pathLst>
                <a:path w="240632" h="50457">
                  <a:moveTo>
                    <a:pt x="0" y="0"/>
                  </a:moveTo>
                  <a:cubicBezTo>
                    <a:pt x="42512" y="20854"/>
                    <a:pt x="85024" y="41709"/>
                    <a:pt x="125129" y="48126"/>
                  </a:cubicBezTo>
                  <a:cubicBezTo>
                    <a:pt x="165234" y="54543"/>
                    <a:pt x="202933" y="46522"/>
                    <a:pt x="240632" y="38501"/>
                  </a:cubicBez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4" name="Object 93">
              <a:extLst>
                <a:ext uri="{FF2B5EF4-FFF2-40B4-BE49-F238E27FC236}">
                  <a16:creationId xmlns:a16="http://schemas.microsoft.com/office/drawing/2014/main" id="{77A0340D-EB42-E248-806E-05613D14CBFE}"/>
                </a:ext>
              </a:extLst>
            </p:cNvPr>
            <p:cNvGraphicFramePr>
              <a:graphicFrameLocks noChangeAspect="1"/>
            </p:cNvGraphicFramePr>
            <p:nvPr>
              <p:extLst>
                <p:ext uri="{D42A27DB-BD31-4B8C-83A1-F6EECF244321}">
                  <p14:modId xmlns:p14="http://schemas.microsoft.com/office/powerpoint/2010/main" val="3372267689"/>
                </p:ext>
              </p:extLst>
            </p:nvPr>
          </p:nvGraphicFramePr>
          <p:xfrm>
            <a:off x="5822050" y="4155467"/>
            <a:ext cx="171865" cy="241398"/>
          </p:xfrm>
          <a:graphic>
            <a:graphicData uri="http://schemas.openxmlformats.org/presentationml/2006/ole">
              <mc:AlternateContent xmlns:mc="http://schemas.openxmlformats.org/markup-compatibility/2006">
                <mc:Choice xmlns:v="urn:schemas-microsoft-com:vml" Requires="v">
                  <p:oleObj spid="_x0000_s44364" r:id="rId20" imgW="127000" imgH="177800" progId="Equation.DSMT4">
                    <p:embed/>
                  </p:oleObj>
                </mc:Choice>
                <mc:Fallback>
                  <p:oleObj r:id="rId20" imgW="127000" imgH="177800" progId="Equation.DSMT4">
                    <p:embed/>
                    <p:pic>
                      <p:nvPicPr>
                        <p:cNvPr id="76" name="Object 75">
                          <a:extLst>
                            <a:ext uri="{FF2B5EF4-FFF2-40B4-BE49-F238E27FC236}">
                              <a16:creationId xmlns:a16="http://schemas.microsoft.com/office/drawing/2014/main" id="{A904800A-7D59-F049-BBD1-3B74A57EC332}"/>
                            </a:ext>
                          </a:extLst>
                        </p:cNvPr>
                        <p:cNvPicPr/>
                        <p:nvPr/>
                      </p:nvPicPr>
                      <p:blipFill>
                        <a:blip r:embed="rId4"/>
                        <a:stretch>
                          <a:fillRect/>
                        </a:stretch>
                      </p:blipFill>
                      <p:spPr>
                        <a:xfrm>
                          <a:off x="5822050" y="4155467"/>
                          <a:ext cx="171865" cy="241398"/>
                        </a:xfrm>
                        <a:prstGeom prst="rect">
                          <a:avLst/>
                        </a:prstGeom>
                      </p:spPr>
                    </p:pic>
                  </p:oleObj>
                </mc:Fallback>
              </mc:AlternateContent>
            </a:graphicData>
          </a:graphic>
        </p:graphicFrame>
      </p:grpSp>
      <p:grpSp>
        <p:nvGrpSpPr>
          <p:cNvPr id="8" name="Group 7">
            <a:extLst>
              <a:ext uri="{FF2B5EF4-FFF2-40B4-BE49-F238E27FC236}">
                <a16:creationId xmlns:a16="http://schemas.microsoft.com/office/drawing/2014/main" id="{35C91DAD-29F8-5941-8DCD-33079655DF88}"/>
              </a:ext>
            </a:extLst>
          </p:cNvPr>
          <p:cNvGrpSpPr/>
          <p:nvPr/>
        </p:nvGrpSpPr>
        <p:grpSpPr>
          <a:xfrm>
            <a:off x="2715696" y="3768152"/>
            <a:ext cx="742847" cy="544932"/>
            <a:chOff x="2715696" y="3768152"/>
            <a:chExt cx="742847" cy="544932"/>
          </a:xfrm>
        </p:grpSpPr>
        <p:sp>
          <p:nvSpPr>
            <p:cNvPr id="74" name="Freeform 73">
              <a:extLst>
                <a:ext uri="{FF2B5EF4-FFF2-40B4-BE49-F238E27FC236}">
                  <a16:creationId xmlns:a16="http://schemas.microsoft.com/office/drawing/2014/main" id="{CA46A9AC-5720-1549-AAC5-3F22E5130359}"/>
                </a:ext>
              </a:extLst>
            </p:cNvPr>
            <p:cNvSpPr/>
            <p:nvPr/>
          </p:nvSpPr>
          <p:spPr>
            <a:xfrm>
              <a:off x="2715696" y="4015130"/>
              <a:ext cx="197344" cy="41380"/>
            </a:xfrm>
            <a:custGeom>
              <a:avLst/>
              <a:gdLst>
                <a:gd name="connsiteX0" fmla="*/ 0 w 240632"/>
                <a:gd name="connsiteY0" fmla="*/ 0 h 50457"/>
                <a:gd name="connsiteX1" fmla="*/ 125129 w 240632"/>
                <a:gd name="connsiteY1" fmla="*/ 48126 h 50457"/>
                <a:gd name="connsiteX2" fmla="*/ 240632 w 240632"/>
                <a:gd name="connsiteY2" fmla="*/ 38501 h 50457"/>
              </a:gdLst>
              <a:ahLst/>
              <a:cxnLst>
                <a:cxn ang="0">
                  <a:pos x="connsiteX0" y="connsiteY0"/>
                </a:cxn>
                <a:cxn ang="0">
                  <a:pos x="connsiteX1" y="connsiteY1"/>
                </a:cxn>
                <a:cxn ang="0">
                  <a:pos x="connsiteX2" y="connsiteY2"/>
                </a:cxn>
              </a:cxnLst>
              <a:rect l="l" t="t" r="r" b="b"/>
              <a:pathLst>
                <a:path w="240632" h="50457">
                  <a:moveTo>
                    <a:pt x="0" y="0"/>
                  </a:moveTo>
                  <a:cubicBezTo>
                    <a:pt x="42512" y="20854"/>
                    <a:pt x="85024" y="41709"/>
                    <a:pt x="125129" y="48126"/>
                  </a:cubicBezTo>
                  <a:cubicBezTo>
                    <a:pt x="165234" y="54543"/>
                    <a:pt x="202933" y="46522"/>
                    <a:pt x="240632" y="38501"/>
                  </a:cubicBez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9" name="Object 98">
              <a:extLst>
                <a:ext uri="{FF2B5EF4-FFF2-40B4-BE49-F238E27FC236}">
                  <a16:creationId xmlns:a16="http://schemas.microsoft.com/office/drawing/2014/main" id="{0ABAB4AE-92C8-714E-9BE3-31CDC0971D3A}"/>
                </a:ext>
              </a:extLst>
            </p:cNvPr>
            <p:cNvGraphicFramePr>
              <a:graphicFrameLocks noChangeAspect="1"/>
            </p:cNvGraphicFramePr>
            <p:nvPr>
              <p:extLst>
                <p:ext uri="{D42A27DB-BD31-4B8C-83A1-F6EECF244321}">
                  <p14:modId xmlns:p14="http://schemas.microsoft.com/office/powerpoint/2010/main" val="4143808283"/>
                </p:ext>
              </p:extLst>
            </p:nvPr>
          </p:nvGraphicFramePr>
          <p:xfrm>
            <a:off x="3031514" y="3768152"/>
            <a:ext cx="427029" cy="239553"/>
          </p:xfrm>
          <a:graphic>
            <a:graphicData uri="http://schemas.openxmlformats.org/presentationml/2006/ole">
              <mc:AlternateContent xmlns:mc="http://schemas.openxmlformats.org/markup-compatibility/2006">
                <mc:Choice xmlns:v="urn:schemas-microsoft-com:vml" Requires="v">
                  <p:oleObj spid="_x0000_s44365" r:id="rId21" imgW="317500" imgH="177800" progId="Equation.DSMT4">
                    <p:embed/>
                  </p:oleObj>
                </mc:Choice>
                <mc:Fallback>
                  <p:oleObj r:id="rId21" imgW="317500" imgH="177800" progId="Equation.DSMT4">
                    <p:embed/>
                    <p:pic>
                      <p:nvPicPr>
                        <p:cNvPr id="56" name="Object 55">
                          <a:extLst>
                            <a:ext uri="{FF2B5EF4-FFF2-40B4-BE49-F238E27FC236}">
                              <a16:creationId xmlns:a16="http://schemas.microsoft.com/office/drawing/2014/main" id="{11B92861-B985-AC4F-A299-764A09E22304}"/>
                            </a:ext>
                          </a:extLst>
                        </p:cNvPr>
                        <p:cNvPicPr/>
                        <p:nvPr/>
                      </p:nvPicPr>
                      <p:blipFill>
                        <a:blip r:embed="rId13"/>
                        <a:stretch>
                          <a:fillRect/>
                        </a:stretch>
                      </p:blipFill>
                      <p:spPr>
                        <a:xfrm>
                          <a:off x="3031514" y="3768152"/>
                          <a:ext cx="427029" cy="239553"/>
                        </a:xfrm>
                        <a:prstGeom prst="rect">
                          <a:avLst/>
                        </a:prstGeom>
                      </p:spPr>
                    </p:pic>
                  </p:oleObj>
                </mc:Fallback>
              </mc:AlternateContent>
            </a:graphicData>
          </a:graphic>
        </p:graphicFrame>
        <p:graphicFrame>
          <p:nvGraphicFramePr>
            <p:cNvPr id="100" name="Object 99">
              <a:extLst>
                <a:ext uri="{FF2B5EF4-FFF2-40B4-BE49-F238E27FC236}">
                  <a16:creationId xmlns:a16="http://schemas.microsoft.com/office/drawing/2014/main" id="{B4E8B0E6-BD0A-8B48-98D2-0A405EF709AA}"/>
                </a:ext>
              </a:extLst>
            </p:cNvPr>
            <p:cNvGraphicFramePr>
              <a:graphicFrameLocks noChangeAspect="1"/>
            </p:cNvGraphicFramePr>
            <p:nvPr>
              <p:extLst>
                <p:ext uri="{D42A27DB-BD31-4B8C-83A1-F6EECF244321}">
                  <p14:modId xmlns:p14="http://schemas.microsoft.com/office/powerpoint/2010/main" val="2148878179"/>
                </p:ext>
              </p:extLst>
            </p:nvPr>
          </p:nvGraphicFramePr>
          <p:xfrm>
            <a:off x="2726320" y="4055304"/>
            <a:ext cx="170552" cy="257780"/>
          </p:xfrm>
          <a:graphic>
            <a:graphicData uri="http://schemas.openxmlformats.org/presentationml/2006/ole">
              <mc:AlternateContent xmlns:mc="http://schemas.openxmlformats.org/markup-compatibility/2006">
                <mc:Choice xmlns:v="urn:schemas-microsoft-com:vml" Requires="v">
                  <p:oleObj spid="_x0000_s44366" r:id="rId22" imgW="127000" imgH="190500" progId="Equation.DSMT4">
                    <p:embed/>
                  </p:oleObj>
                </mc:Choice>
                <mc:Fallback>
                  <p:oleObj r:id="rId22" imgW="127000" imgH="190500" progId="Equation.DSMT4">
                    <p:embed/>
                    <p:pic>
                      <p:nvPicPr>
                        <p:cNvPr id="98" name="Object 97">
                          <a:extLst>
                            <a:ext uri="{FF2B5EF4-FFF2-40B4-BE49-F238E27FC236}">
                              <a16:creationId xmlns:a16="http://schemas.microsoft.com/office/drawing/2014/main" id="{DAA0949B-0EEA-A748-A632-84FE2F23E9A7}"/>
                            </a:ext>
                          </a:extLst>
                        </p:cNvPr>
                        <p:cNvPicPr/>
                        <p:nvPr/>
                      </p:nvPicPr>
                      <p:blipFill>
                        <a:blip r:embed="rId23"/>
                        <a:stretch>
                          <a:fillRect/>
                        </a:stretch>
                      </p:blipFill>
                      <p:spPr>
                        <a:xfrm>
                          <a:off x="2726320" y="4055304"/>
                          <a:ext cx="170552" cy="257780"/>
                        </a:xfrm>
                        <a:prstGeom prst="rect">
                          <a:avLst/>
                        </a:prstGeom>
                      </p:spPr>
                    </p:pic>
                  </p:oleObj>
                </mc:Fallback>
              </mc:AlternateContent>
            </a:graphicData>
          </a:graphic>
        </p:graphicFrame>
      </p:grpSp>
      <p:sp>
        <p:nvSpPr>
          <p:cNvPr id="108" name="TextBox 107">
            <a:extLst>
              <a:ext uri="{FF2B5EF4-FFF2-40B4-BE49-F238E27FC236}">
                <a16:creationId xmlns:a16="http://schemas.microsoft.com/office/drawing/2014/main" id="{E4D8485D-0B1E-724F-885E-177F12892279}"/>
              </a:ext>
            </a:extLst>
          </p:cNvPr>
          <p:cNvSpPr txBox="1"/>
          <p:nvPr/>
        </p:nvSpPr>
        <p:spPr>
          <a:xfrm>
            <a:off x="7163492" y="3014382"/>
            <a:ext cx="1971925" cy="2923877"/>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Conclusion:</a:t>
            </a:r>
            <a:r>
              <a:rPr lang="en-US" sz="2000" dirty="0">
                <a:latin typeface="Times New Roman" panose="02020603050405020304" pitchFamily="18" charset="0"/>
                <a:cs typeface="Times New Roman" panose="02020603050405020304" pitchFamily="18" charset="0"/>
              </a:rPr>
              <a:t>  For </a:t>
            </a:r>
            <a:r>
              <a:rPr lang="en-US" sz="2000" dirty="0">
                <a:solidFill>
                  <a:srgbClr val="1A2AFF"/>
                </a:solidFill>
                <a:latin typeface="Times New Roman" panose="02020603050405020304" pitchFamily="18" charset="0"/>
                <a:cs typeface="Times New Roman" panose="02020603050405020304" pitchFamily="18" charset="0"/>
              </a:rPr>
              <a:t>incline problems</a:t>
            </a:r>
            <a:r>
              <a:rPr lang="en-US" sz="2000" dirty="0">
                <a:latin typeface="Times New Roman" panose="02020603050405020304" pitchFamily="18" charset="0"/>
                <a:cs typeface="Times New Roman" panose="02020603050405020304" pitchFamily="18" charset="0"/>
              </a:rPr>
              <a:t>, the incline’s angle will always be found </a:t>
            </a:r>
            <a:r>
              <a:rPr lang="en-US" sz="2000" dirty="0">
                <a:solidFill>
                  <a:srgbClr val="1A2AFF"/>
                </a:solidFill>
                <a:latin typeface="Times New Roman" panose="02020603050405020304" pitchFamily="18" charset="0"/>
                <a:cs typeface="Times New Roman" panose="02020603050405020304" pitchFamily="18" charset="0"/>
              </a:rPr>
              <a:t>between</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vertical</a:t>
            </a:r>
            <a:r>
              <a:rPr lang="en-US" sz="2000" dirty="0">
                <a:latin typeface="Times New Roman" panose="02020603050405020304" pitchFamily="18" charset="0"/>
                <a:cs typeface="Times New Roman" panose="02020603050405020304" pitchFamily="18" charset="0"/>
              </a:rPr>
              <a:t> </a:t>
            </a:r>
            <a:r>
              <a:rPr lang="en-US" sz="2000" dirty="0">
                <a:solidFill>
                  <a:srgbClr val="1A2AFF"/>
                </a:solidFill>
                <a:latin typeface="Times New Roman" panose="02020603050405020304" pitchFamily="18" charset="0"/>
                <a:cs typeface="Times New Roman" panose="02020603050405020304" pitchFamily="18" charset="0"/>
              </a:rPr>
              <a:t>and</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normal</a:t>
            </a:r>
            <a:r>
              <a:rPr lang="en-US" sz="2000" dirty="0">
                <a:latin typeface="Times New Roman" panose="02020603050405020304" pitchFamily="18" charset="0"/>
                <a:cs typeface="Times New Roman" panose="02020603050405020304" pitchFamily="18" charset="0"/>
              </a:rPr>
              <a:t> to the incline. </a:t>
            </a:r>
          </a:p>
        </p:txBody>
      </p:sp>
      <p:graphicFrame>
        <p:nvGraphicFramePr>
          <p:cNvPr id="109" name="Object 108">
            <a:extLst>
              <a:ext uri="{FF2B5EF4-FFF2-40B4-BE49-F238E27FC236}">
                <a16:creationId xmlns:a16="http://schemas.microsoft.com/office/drawing/2014/main" id="{70EAAD60-5C56-DC45-B315-F060BD585025}"/>
              </a:ext>
            </a:extLst>
          </p:cNvPr>
          <p:cNvGraphicFramePr>
            <a:graphicFrameLocks noChangeAspect="1"/>
          </p:cNvGraphicFramePr>
          <p:nvPr>
            <p:extLst>
              <p:ext uri="{D42A27DB-BD31-4B8C-83A1-F6EECF244321}">
                <p14:modId xmlns:p14="http://schemas.microsoft.com/office/powerpoint/2010/main" val="4047424903"/>
              </p:ext>
            </p:extLst>
          </p:nvPr>
        </p:nvGraphicFramePr>
        <p:xfrm>
          <a:off x="8759924" y="4024921"/>
          <a:ext cx="207962" cy="292100"/>
        </p:xfrm>
        <a:graphic>
          <a:graphicData uri="http://schemas.openxmlformats.org/presentationml/2006/ole">
            <mc:AlternateContent xmlns:mc="http://schemas.openxmlformats.org/markup-compatibility/2006">
              <mc:Choice xmlns:v="urn:schemas-microsoft-com:vml" Requires="v">
                <p:oleObj spid="_x0000_s44367" r:id="rId24" imgW="127000" imgH="177800" progId="Equation.DSMT4">
                  <p:embed/>
                </p:oleObj>
              </mc:Choice>
              <mc:Fallback>
                <p:oleObj r:id="rId24" imgW="127000" imgH="177800" progId="Equation.DSMT4">
                  <p:embed/>
                  <p:pic>
                    <p:nvPicPr>
                      <p:cNvPr id="27" name="Object 26">
                        <a:extLst>
                          <a:ext uri="{FF2B5EF4-FFF2-40B4-BE49-F238E27FC236}">
                            <a16:creationId xmlns:a16="http://schemas.microsoft.com/office/drawing/2014/main" id="{53080272-614D-6B41-B9D5-C094EB474305}"/>
                          </a:ext>
                        </a:extLst>
                      </p:cNvPr>
                      <p:cNvPicPr/>
                      <p:nvPr/>
                    </p:nvPicPr>
                    <p:blipFill>
                      <a:blip r:embed="rId10"/>
                      <a:stretch>
                        <a:fillRect/>
                      </a:stretch>
                    </p:blipFill>
                    <p:spPr>
                      <a:xfrm>
                        <a:off x="8759924" y="4024921"/>
                        <a:ext cx="207962" cy="292100"/>
                      </a:xfrm>
                      <a:prstGeom prst="rect">
                        <a:avLst/>
                      </a:prstGeom>
                    </p:spPr>
                  </p:pic>
                </p:oleObj>
              </mc:Fallback>
            </mc:AlternateContent>
          </a:graphicData>
        </a:graphic>
      </p:graphicFrame>
      <p:graphicFrame>
        <p:nvGraphicFramePr>
          <p:cNvPr id="110" name="Object 109">
            <a:extLst>
              <a:ext uri="{FF2B5EF4-FFF2-40B4-BE49-F238E27FC236}">
                <a16:creationId xmlns:a16="http://schemas.microsoft.com/office/drawing/2014/main" id="{DA361319-A7CA-DD47-A8AC-D946127E3A37}"/>
              </a:ext>
            </a:extLst>
          </p:cNvPr>
          <p:cNvGraphicFramePr>
            <a:graphicFrameLocks noChangeAspect="1"/>
          </p:cNvGraphicFramePr>
          <p:nvPr>
            <p:extLst>
              <p:ext uri="{D42A27DB-BD31-4B8C-83A1-F6EECF244321}">
                <p14:modId xmlns:p14="http://schemas.microsoft.com/office/powerpoint/2010/main" val="2804405813"/>
              </p:ext>
            </p:extLst>
          </p:nvPr>
        </p:nvGraphicFramePr>
        <p:xfrm>
          <a:off x="3311699" y="5984753"/>
          <a:ext cx="1500187" cy="598487"/>
        </p:xfrm>
        <a:graphic>
          <a:graphicData uri="http://schemas.openxmlformats.org/presentationml/2006/ole">
            <mc:AlternateContent xmlns:mc="http://schemas.openxmlformats.org/markup-compatibility/2006">
              <mc:Choice xmlns:v="urn:schemas-microsoft-com:vml" Requires="v">
                <p:oleObj spid="_x0000_s44368" r:id="rId25" imgW="1117600" imgH="444500" progId="Equation.DSMT4">
                  <p:embed/>
                </p:oleObj>
              </mc:Choice>
              <mc:Fallback>
                <p:oleObj r:id="rId25" imgW="1117600" imgH="444500" progId="Equation.DSMT4">
                  <p:embed/>
                  <p:pic>
                    <p:nvPicPr>
                      <p:cNvPr id="76" name="Object 75">
                        <a:extLst>
                          <a:ext uri="{FF2B5EF4-FFF2-40B4-BE49-F238E27FC236}">
                            <a16:creationId xmlns:a16="http://schemas.microsoft.com/office/drawing/2014/main" id="{A904800A-7D59-F049-BBD1-3B74A57EC332}"/>
                          </a:ext>
                        </a:extLst>
                      </p:cNvPr>
                      <p:cNvPicPr/>
                      <p:nvPr/>
                    </p:nvPicPr>
                    <p:blipFill>
                      <a:blip r:embed="rId26"/>
                      <a:stretch>
                        <a:fillRect/>
                      </a:stretch>
                    </p:blipFill>
                    <p:spPr>
                      <a:xfrm>
                        <a:off x="3311699" y="5984753"/>
                        <a:ext cx="1500187" cy="598487"/>
                      </a:xfrm>
                      <a:prstGeom prst="rect">
                        <a:avLst/>
                      </a:prstGeom>
                    </p:spPr>
                  </p:pic>
                </p:oleObj>
              </mc:Fallback>
            </mc:AlternateContent>
          </a:graphicData>
        </a:graphic>
      </p:graphicFrame>
      <p:sp>
        <p:nvSpPr>
          <p:cNvPr id="112" name="TextBox 111">
            <a:extLst>
              <a:ext uri="{FF2B5EF4-FFF2-40B4-BE49-F238E27FC236}">
                <a16:creationId xmlns:a16="http://schemas.microsoft.com/office/drawing/2014/main" id="{B0D910B2-0E63-2543-A81E-68E54BBEAAD6}"/>
              </a:ext>
            </a:extLst>
          </p:cNvPr>
          <p:cNvSpPr txBox="1"/>
          <p:nvPr/>
        </p:nvSpPr>
        <p:spPr>
          <a:xfrm>
            <a:off x="50079" y="3490670"/>
            <a:ext cx="2342569"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 </a:t>
            </a:r>
            <a:r>
              <a:rPr lang="en-US" sz="1600" dirty="0">
                <a:solidFill>
                  <a:srgbClr val="00C201"/>
                </a:solidFill>
                <a:latin typeface="Times New Roman" panose="02020603050405020304" pitchFamily="18" charset="0"/>
                <a:cs typeface="Times New Roman" panose="02020603050405020304" pitchFamily="18" charset="0"/>
              </a:rPr>
              <a:t>right triangle </a:t>
            </a:r>
            <a:r>
              <a:rPr lang="en-US" sz="1600" dirty="0">
                <a:latin typeface="Times New Roman" panose="02020603050405020304" pitchFamily="18" charset="0"/>
                <a:cs typeface="Times New Roman" panose="02020603050405020304" pitchFamily="18" charset="0"/>
              </a:rPr>
              <a:t>with       in it and </a:t>
            </a:r>
            <a:r>
              <a:rPr lang="en-US" sz="1600" dirty="0">
                <a:solidFill>
                  <a:srgbClr val="1A2AFF"/>
                </a:solidFill>
                <a:latin typeface="Times New Roman" panose="02020603050405020304" pitchFamily="18" charset="0"/>
                <a:cs typeface="Times New Roman" panose="02020603050405020304" pitchFamily="18" charset="0"/>
              </a:rPr>
              <a:t>one side </a:t>
            </a:r>
            <a:r>
              <a:rPr lang="en-US" sz="1600" dirty="0">
                <a:solidFill>
                  <a:srgbClr val="FF0000"/>
                </a:solidFill>
                <a:latin typeface="Times New Roman" panose="02020603050405020304" pitchFamily="18" charset="0"/>
                <a:cs typeface="Times New Roman" panose="02020603050405020304" pitchFamily="18" charset="0"/>
              </a:rPr>
              <a:t>in the vertical</a:t>
            </a:r>
            <a:r>
              <a:rPr lang="en-US" sz="1600" dirty="0">
                <a:latin typeface="Times New Roman" panose="02020603050405020304" pitchFamily="18" charset="0"/>
                <a:cs typeface="Times New Roman" panose="02020603050405020304" pitchFamily="18" charset="0"/>
              </a:rPr>
              <a:t> looks like: </a:t>
            </a:r>
          </a:p>
        </p:txBody>
      </p:sp>
      <p:sp>
        <p:nvSpPr>
          <p:cNvPr id="113" name="TextBox 112">
            <a:extLst>
              <a:ext uri="{FF2B5EF4-FFF2-40B4-BE49-F238E27FC236}">
                <a16:creationId xmlns:a16="http://schemas.microsoft.com/office/drawing/2014/main" id="{93E9CF86-CBA9-CA48-BDA7-8F002C1E3D40}"/>
              </a:ext>
            </a:extLst>
          </p:cNvPr>
          <p:cNvSpPr txBox="1"/>
          <p:nvPr/>
        </p:nvSpPr>
        <p:spPr>
          <a:xfrm>
            <a:off x="1984608" y="2287297"/>
            <a:ext cx="2654182"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 </a:t>
            </a:r>
            <a:r>
              <a:rPr lang="en-US" sz="1600" dirty="0">
                <a:solidFill>
                  <a:srgbClr val="FF0000"/>
                </a:solidFill>
                <a:latin typeface="Times New Roman" panose="02020603050405020304" pitchFamily="18" charset="0"/>
                <a:cs typeface="Times New Roman" panose="02020603050405020304" pitchFamily="18" charset="0"/>
              </a:rPr>
              <a:t>normal</a:t>
            </a:r>
            <a:r>
              <a:rPr lang="en-US" sz="1600" dirty="0">
                <a:latin typeface="Times New Roman" panose="02020603050405020304" pitchFamily="18" charset="0"/>
                <a:cs typeface="Times New Roman" panose="02020603050405020304" pitchFamily="18" charset="0"/>
              </a:rPr>
              <a:t> (in </a:t>
            </a:r>
            <a:r>
              <a:rPr lang="en-US" sz="1600" dirty="0">
                <a:solidFill>
                  <a:srgbClr val="FF0000"/>
                </a:solidFill>
                <a:latin typeface="Times New Roman" panose="02020603050405020304" pitchFamily="18" charset="0"/>
                <a:cs typeface="Times New Roman" panose="02020603050405020304" pitchFamily="18" charset="0"/>
              </a:rPr>
              <a:t>red</a:t>
            </a:r>
            <a:r>
              <a:rPr lang="en-US" sz="1600" dirty="0">
                <a:latin typeface="Times New Roman" panose="02020603050405020304" pitchFamily="18" charset="0"/>
                <a:cs typeface="Times New Roman" panose="02020603050405020304" pitchFamily="18" charset="0"/>
              </a:rPr>
              <a:t>) at </a:t>
            </a:r>
            <a:r>
              <a:rPr lang="en-US" sz="1600" dirty="0">
                <a:solidFill>
                  <a:srgbClr val="1A2AFF"/>
                </a:solidFill>
                <a:latin typeface="Times New Roman" panose="02020603050405020304" pitchFamily="18" charset="0"/>
                <a:cs typeface="Times New Roman" panose="02020603050405020304" pitchFamily="18" charset="0"/>
              </a:rPr>
              <a:t>right-angles to </a:t>
            </a:r>
            <a:r>
              <a:rPr lang="en-US" sz="1600" dirty="0">
                <a:latin typeface="Times New Roman" panose="02020603050405020304" pitchFamily="18" charset="0"/>
                <a:cs typeface="Times New Roman" panose="02020603050405020304" pitchFamily="18" charset="0"/>
              </a:rPr>
              <a:t>the </a:t>
            </a:r>
            <a:r>
              <a:rPr lang="en-US" sz="1600" dirty="0">
                <a:solidFill>
                  <a:srgbClr val="1A2AFF"/>
                </a:solidFill>
                <a:latin typeface="Times New Roman" panose="02020603050405020304" pitchFamily="18" charset="0"/>
                <a:cs typeface="Times New Roman" panose="02020603050405020304" pitchFamily="18" charset="0"/>
              </a:rPr>
              <a:t>table </a:t>
            </a:r>
            <a:r>
              <a:rPr lang="en-US" sz="1600" dirty="0">
                <a:latin typeface="Times New Roman" panose="02020603050405020304" pitchFamily="18" charset="0"/>
                <a:cs typeface="Times New Roman" panose="02020603050405020304" pitchFamily="18" charset="0"/>
              </a:rPr>
              <a:t>looks like, </a:t>
            </a:r>
          </a:p>
        </p:txBody>
      </p:sp>
      <p:sp>
        <p:nvSpPr>
          <p:cNvPr id="114" name="TextBox 113">
            <a:extLst>
              <a:ext uri="{FF2B5EF4-FFF2-40B4-BE49-F238E27FC236}">
                <a16:creationId xmlns:a16="http://schemas.microsoft.com/office/drawing/2014/main" id="{5B7A34AF-D8B7-B141-95BC-CED787E1D44E}"/>
              </a:ext>
            </a:extLst>
          </p:cNvPr>
          <p:cNvSpPr txBox="1"/>
          <p:nvPr/>
        </p:nvSpPr>
        <p:spPr>
          <a:xfrm>
            <a:off x="2854560" y="5174693"/>
            <a:ext cx="1684141"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so </a:t>
            </a:r>
            <a:r>
              <a:rPr lang="en-US" sz="1600" dirty="0">
                <a:solidFill>
                  <a:srgbClr val="FF0000"/>
                </a:solidFill>
                <a:latin typeface="Times New Roman" panose="02020603050405020304" pitchFamily="18" charset="0"/>
                <a:cs typeface="Times New Roman" panose="02020603050405020304" pitchFamily="18" charset="0"/>
              </a:rPr>
              <a:t>summing angles </a:t>
            </a:r>
            <a:r>
              <a:rPr lang="en-US" sz="1600" dirty="0">
                <a:latin typeface="Times New Roman" panose="02020603050405020304" pitchFamily="18" charset="0"/>
                <a:cs typeface="Times New Roman" panose="02020603050405020304" pitchFamily="18" charset="0"/>
              </a:rPr>
              <a:t>(see diagram) </a:t>
            </a:r>
            <a:r>
              <a:rPr lang="en-US" sz="1600" dirty="0">
                <a:solidFill>
                  <a:srgbClr val="1A2AFF"/>
                </a:solidFill>
                <a:latin typeface="Times New Roman" panose="02020603050405020304" pitchFamily="18" charset="0"/>
                <a:cs typeface="Times New Roman" panose="02020603050405020304" pitchFamily="18" charset="0"/>
              </a:rPr>
              <a:t>yields:</a:t>
            </a:r>
            <a:r>
              <a:rPr lang="en-US" sz="1600" dirty="0">
                <a:latin typeface="Times New Roman" panose="02020603050405020304" pitchFamily="18" charset="0"/>
                <a:cs typeface="Times New Roman" panose="02020603050405020304" pitchFamily="18" charset="0"/>
              </a:rPr>
              <a:t> </a:t>
            </a:r>
          </a:p>
        </p:txBody>
      </p:sp>
      <p:sp>
        <p:nvSpPr>
          <p:cNvPr id="115" name="TextBox 114">
            <a:extLst>
              <a:ext uri="{FF2B5EF4-FFF2-40B4-BE49-F238E27FC236}">
                <a16:creationId xmlns:a16="http://schemas.microsoft.com/office/drawing/2014/main" id="{BFFE0ABE-EC01-5646-9E64-6F9D62D8681A}"/>
              </a:ext>
            </a:extLst>
          </p:cNvPr>
          <p:cNvSpPr txBox="1"/>
          <p:nvPr/>
        </p:nvSpPr>
        <p:spPr>
          <a:xfrm>
            <a:off x="5200113" y="2288974"/>
            <a:ext cx="202138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and our </a:t>
            </a:r>
            <a:r>
              <a:rPr lang="en-US" sz="1600" dirty="0">
                <a:solidFill>
                  <a:srgbClr val="FF0000"/>
                </a:solidFill>
                <a:latin typeface="Times New Roman" panose="02020603050405020304" pitchFamily="18" charset="0"/>
                <a:cs typeface="Times New Roman" panose="02020603050405020304" pitchFamily="18" charset="0"/>
              </a:rPr>
              <a:t>force diagram </a:t>
            </a:r>
            <a:r>
              <a:rPr lang="en-US" sz="1600" dirty="0">
                <a:latin typeface="Times New Roman" panose="02020603050405020304" pitchFamily="18" charset="0"/>
                <a:cs typeface="Times New Roman" panose="02020603050405020304" pitchFamily="18" charset="0"/>
              </a:rPr>
              <a:t>looks like:</a:t>
            </a:r>
          </a:p>
        </p:txBody>
      </p:sp>
      <p:graphicFrame>
        <p:nvGraphicFramePr>
          <p:cNvPr id="116" name="Object 115">
            <a:extLst>
              <a:ext uri="{FF2B5EF4-FFF2-40B4-BE49-F238E27FC236}">
                <a16:creationId xmlns:a16="http://schemas.microsoft.com/office/drawing/2014/main" id="{F4978E7A-4FC5-8646-86A2-7EDFAA4B0D27}"/>
              </a:ext>
            </a:extLst>
          </p:cNvPr>
          <p:cNvGraphicFramePr>
            <a:graphicFrameLocks noChangeAspect="1"/>
          </p:cNvGraphicFramePr>
          <p:nvPr>
            <p:extLst>
              <p:ext uri="{D42A27DB-BD31-4B8C-83A1-F6EECF244321}">
                <p14:modId xmlns:p14="http://schemas.microsoft.com/office/powerpoint/2010/main" val="2287831739"/>
              </p:ext>
            </p:extLst>
          </p:nvPr>
        </p:nvGraphicFramePr>
        <p:xfrm>
          <a:off x="1824237" y="3537250"/>
          <a:ext cx="170551" cy="239553"/>
        </p:xfrm>
        <a:graphic>
          <a:graphicData uri="http://schemas.openxmlformats.org/presentationml/2006/ole">
            <mc:AlternateContent xmlns:mc="http://schemas.openxmlformats.org/markup-compatibility/2006">
              <mc:Choice xmlns:v="urn:schemas-microsoft-com:vml" Requires="v">
                <p:oleObj spid="_x0000_s44369" r:id="rId27" imgW="127000" imgH="177800" progId="Equation.DSMT4">
                  <p:embed/>
                </p:oleObj>
              </mc:Choice>
              <mc:Fallback>
                <p:oleObj r:id="rId27" imgW="127000" imgH="177800" progId="Equation.DSMT4">
                  <p:embed/>
                  <p:pic>
                    <p:nvPicPr>
                      <p:cNvPr id="98" name="Object 97">
                        <a:extLst>
                          <a:ext uri="{FF2B5EF4-FFF2-40B4-BE49-F238E27FC236}">
                            <a16:creationId xmlns:a16="http://schemas.microsoft.com/office/drawing/2014/main" id="{DAA0949B-0EEA-A748-A632-84FE2F23E9A7}"/>
                          </a:ext>
                        </a:extLst>
                      </p:cNvPr>
                      <p:cNvPicPr/>
                      <p:nvPr/>
                    </p:nvPicPr>
                    <p:blipFill>
                      <a:blip r:embed="rId4"/>
                      <a:stretch>
                        <a:fillRect/>
                      </a:stretch>
                    </p:blipFill>
                    <p:spPr>
                      <a:xfrm>
                        <a:off x="1824237" y="3537250"/>
                        <a:ext cx="170551" cy="239553"/>
                      </a:xfrm>
                      <a:prstGeom prst="rect">
                        <a:avLst/>
                      </a:prstGeom>
                    </p:spPr>
                  </p:pic>
                </p:oleObj>
              </mc:Fallback>
            </mc:AlternateContent>
          </a:graphicData>
        </a:graphic>
      </p:graphicFrame>
      <p:sp>
        <p:nvSpPr>
          <p:cNvPr id="67" name="TextBox 66">
            <a:extLst>
              <a:ext uri="{FF2B5EF4-FFF2-40B4-BE49-F238E27FC236}">
                <a16:creationId xmlns:a16="http://schemas.microsoft.com/office/drawing/2014/main" id="{5BED9D99-7D7D-604B-B251-0835A5711D8D}"/>
              </a:ext>
            </a:extLst>
          </p:cNvPr>
          <p:cNvSpPr txBox="1"/>
          <p:nvPr/>
        </p:nvSpPr>
        <p:spPr>
          <a:xfrm>
            <a:off x="5020947" y="5432286"/>
            <a:ext cx="1784628" cy="584775"/>
          </a:xfrm>
          <a:prstGeom prst="rect">
            <a:avLst/>
          </a:prstGeom>
          <a:noFill/>
        </p:spPr>
        <p:txBody>
          <a:bodyPr wrap="square" rtlCol="0">
            <a:spAutoFit/>
          </a:bodyPr>
          <a:lstStyle/>
          <a:p>
            <a:r>
              <a:rPr lang="en-US" sz="1600" dirty="0">
                <a:solidFill>
                  <a:srgbClr val="1A2AFF"/>
                </a:solidFill>
                <a:latin typeface="Times New Roman" panose="02020603050405020304" pitchFamily="18" charset="0"/>
                <a:cs typeface="Times New Roman" panose="02020603050405020304" pitchFamily="18" charset="0"/>
              </a:rPr>
              <a:t>with</a:t>
            </a:r>
            <a:r>
              <a:rPr lang="en-US" sz="1600" dirty="0">
                <a:solidFill>
                  <a:srgbClr val="FF0000"/>
                </a:solidFill>
                <a:latin typeface="Times New Roman" panose="02020603050405020304" pitchFamily="18" charset="0"/>
                <a:cs typeface="Times New Roman" panose="02020603050405020304" pitchFamily="18" charset="0"/>
              </a:rPr>
              <a:t> components </a:t>
            </a:r>
            <a:r>
              <a:rPr lang="en-US" sz="1600" dirty="0">
                <a:latin typeface="Times New Roman" panose="02020603050405020304" pitchFamily="18" charset="0"/>
                <a:cs typeface="Times New Roman" panose="02020603050405020304" pitchFamily="18" charset="0"/>
              </a:rPr>
              <a:t>(as shown):</a:t>
            </a:r>
          </a:p>
        </p:txBody>
      </p:sp>
    </p:spTree>
    <p:extLst>
      <p:ext uri="{BB962C8B-B14F-4D97-AF65-F5344CB8AC3E}">
        <p14:creationId xmlns:p14="http://schemas.microsoft.com/office/powerpoint/2010/main" val="413558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dissolve">
                                      <p:cBhvr>
                                        <p:cTn id="7" dur="500"/>
                                        <p:tgtEl>
                                          <p:spTgt spid="1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dissolve">
                                      <p:cBhvr>
                                        <p:cTn id="10" dur="500"/>
                                        <p:tgtEl>
                                          <p:spTgt spid="1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dissolve">
                                      <p:cBhvr>
                                        <p:cTn id="15" dur="500"/>
                                        <p:tgtEl>
                                          <p:spTgt spid="9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dissolve">
                                      <p:cBhvr>
                                        <p:cTn id="20" dur="500"/>
                                        <p:tgtEl>
                                          <p:spTgt spid="1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dissolve">
                                      <p:cBhvr>
                                        <p:cTn id="30" dur="500"/>
                                        <p:tgtEl>
                                          <p:spTgt spid="11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dissolve">
                                      <p:cBhvr>
                                        <p:cTn id="40" dur="500"/>
                                        <p:tgtEl>
                                          <p:spTgt spid="11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dissolve">
                                      <p:cBhvr>
                                        <p:cTn id="45" dur="500"/>
                                        <p:tgtEl>
                                          <p:spTgt spid="11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ssolv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dissolve">
                                      <p:cBhvr>
                                        <p:cTn id="55" dur="500"/>
                                        <p:tgtEl>
                                          <p:spTgt spid="6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dissolv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dissolve">
                                      <p:cBhvr>
                                        <p:cTn id="65" dur="500"/>
                                        <p:tgtEl>
                                          <p:spTgt spid="109"/>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dissolve">
                                      <p:cBhvr>
                                        <p:cTn id="6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2" grpId="0"/>
      <p:bldP spid="113" grpId="0"/>
      <p:bldP spid="114" grpId="0"/>
      <p:bldP spid="115" grpId="0"/>
      <p:bldP spid="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3770" y="71237"/>
            <a:ext cx="6389226" cy="812991"/>
          </a:xfrm>
        </p:spPr>
        <p:txBody>
          <a:bodyPr/>
          <a:lstStyle/>
          <a:p>
            <a:r>
              <a:rPr lang="en-US" sz="4000" dirty="0">
                <a:solidFill>
                  <a:srgbClr val="FF0000"/>
                </a:solidFill>
                <a:latin typeface="Apple Chancery" panose="03020702040506060504" pitchFamily="66" charset="-79"/>
                <a:cs typeface="Apple Chancery" panose="03020702040506060504" pitchFamily="66" charset="-79"/>
              </a:rPr>
              <a:t>Incline . . . Solution!</a:t>
            </a:r>
          </a:p>
        </p:txBody>
      </p:sp>
      <p:sp>
        <p:nvSpPr>
          <p:cNvPr id="22" name="TextBox 21"/>
          <p:cNvSpPr txBox="1"/>
          <p:nvPr/>
        </p:nvSpPr>
        <p:spPr>
          <a:xfrm>
            <a:off x="196985" y="1082676"/>
            <a:ext cx="2141023" cy="400110"/>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FBD on </a:t>
            </a:r>
            <a:r>
              <a:rPr lang="en-US" sz="2000" dirty="0">
                <a:solidFill>
                  <a:srgbClr val="1A2AFF"/>
                </a:solidFill>
                <a:latin typeface="Times New Roman" panose="02020603050405020304" pitchFamily="18" charset="0"/>
                <a:cs typeface="Times New Roman" panose="02020603050405020304" pitchFamily="18" charset="0"/>
              </a:rPr>
              <a:t>mass      :  </a:t>
            </a:r>
          </a:p>
        </p:txBody>
      </p:sp>
      <p:sp>
        <p:nvSpPr>
          <p:cNvPr id="40" name="Rectangle 26">
            <a:extLst>
              <a:ext uri="{FF2B5EF4-FFF2-40B4-BE49-F238E27FC236}">
                <a16:creationId xmlns:a16="http://schemas.microsoft.com/office/drawing/2014/main" id="{F1625C78-5E20-7B42-A4F6-631F8C6CAA4F}"/>
              </a:ext>
            </a:extLst>
          </p:cNvPr>
          <p:cNvSpPr>
            <a:spLocks noChangeArrowheads="1"/>
          </p:cNvSpPr>
          <p:nvPr/>
        </p:nvSpPr>
        <p:spPr bwMode="auto">
          <a:xfrm>
            <a:off x="7489947" y="1899272"/>
            <a:ext cx="87994" cy="703953"/>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1" name="Line 14">
            <a:extLst>
              <a:ext uri="{FF2B5EF4-FFF2-40B4-BE49-F238E27FC236}">
                <a16:creationId xmlns:a16="http://schemas.microsoft.com/office/drawing/2014/main" id="{F96B4A55-12BF-2841-A49D-DDCA14B550B3}"/>
              </a:ext>
            </a:extLst>
          </p:cNvPr>
          <p:cNvSpPr>
            <a:spLocks noChangeShapeType="1"/>
          </p:cNvSpPr>
          <p:nvPr/>
        </p:nvSpPr>
        <p:spPr bwMode="auto">
          <a:xfrm rot="1271952" flipV="1">
            <a:off x="5383586" y="1332810"/>
            <a:ext cx="1906541" cy="18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42" name="Rectangle 10">
            <a:extLst>
              <a:ext uri="{FF2B5EF4-FFF2-40B4-BE49-F238E27FC236}">
                <a16:creationId xmlns:a16="http://schemas.microsoft.com/office/drawing/2014/main" id="{348CB634-FFEF-9745-B2A7-64E7569E2FBF}"/>
              </a:ext>
            </a:extLst>
          </p:cNvPr>
          <p:cNvSpPr>
            <a:spLocks noChangeArrowheads="1"/>
          </p:cNvSpPr>
          <p:nvPr/>
        </p:nvSpPr>
        <p:spPr bwMode="auto">
          <a:xfrm>
            <a:off x="5818058" y="1371307"/>
            <a:ext cx="87994" cy="1231918"/>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3" name="Oval 12">
            <a:extLst>
              <a:ext uri="{FF2B5EF4-FFF2-40B4-BE49-F238E27FC236}">
                <a16:creationId xmlns:a16="http://schemas.microsoft.com/office/drawing/2014/main" id="{AABA1BEC-FB81-654F-AC86-F710D3E323F0}"/>
              </a:ext>
            </a:extLst>
          </p:cNvPr>
          <p:cNvSpPr>
            <a:spLocks noChangeArrowheads="1"/>
          </p:cNvSpPr>
          <p:nvPr/>
        </p:nvSpPr>
        <p:spPr bwMode="auto">
          <a:xfrm>
            <a:off x="5202098" y="975333"/>
            <a:ext cx="351977" cy="351977"/>
          </a:xfrm>
          <a:prstGeom prst="ellipse">
            <a:avLst/>
          </a:prstGeom>
          <a:solidFill>
            <a:srgbClr val="E3B81E"/>
          </a:solidFill>
          <a:ln w="1905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4" name="Rectangle 13">
            <a:extLst>
              <a:ext uri="{FF2B5EF4-FFF2-40B4-BE49-F238E27FC236}">
                <a16:creationId xmlns:a16="http://schemas.microsoft.com/office/drawing/2014/main" id="{356946FD-EF12-D049-9581-5AB1FD5CE104}"/>
              </a:ext>
            </a:extLst>
          </p:cNvPr>
          <p:cNvSpPr>
            <a:spLocks noChangeArrowheads="1"/>
          </p:cNvSpPr>
          <p:nvPr/>
        </p:nvSpPr>
        <p:spPr bwMode="auto">
          <a:xfrm>
            <a:off x="5070107" y="1503298"/>
            <a:ext cx="263983" cy="219985"/>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5" name="Rectangle 44">
            <a:extLst>
              <a:ext uri="{FF2B5EF4-FFF2-40B4-BE49-F238E27FC236}">
                <a16:creationId xmlns:a16="http://schemas.microsoft.com/office/drawing/2014/main" id="{D058B25C-CDE8-D94C-BD44-6378109AE78F}"/>
              </a:ext>
            </a:extLst>
          </p:cNvPr>
          <p:cNvSpPr>
            <a:spLocks noChangeArrowheads="1"/>
          </p:cNvSpPr>
          <p:nvPr/>
        </p:nvSpPr>
        <p:spPr bwMode="auto">
          <a:xfrm rot="1271952" flipH="1">
            <a:off x="5444082" y="1604125"/>
            <a:ext cx="2727820" cy="175988"/>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6" name="Rectangle 11">
            <a:extLst>
              <a:ext uri="{FF2B5EF4-FFF2-40B4-BE49-F238E27FC236}">
                <a16:creationId xmlns:a16="http://schemas.microsoft.com/office/drawing/2014/main" id="{329DA11B-8696-B74C-A4D3-385ED3B1BA3C}"/>
              </a:ext>
            </a:extLst>
          </p:cNvPr>
          <p:cNvSpPr>
            <a:spLocks noChangeArrowheads="1"/>
          </p:cNvSpPr>
          <p:nvPr/>
        </p:nvSpPr>
        <p:spPr bwMode="auto">
          <a:xfrm rot="1271952" flipH="1">
            <a:off x="7205799" y="1617874"/>
            <a:ext cx="304314" cy="186988"/>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7" name="Line 15">
            <a:extLst>
              <a:ext uri="{FF2B5EF4-FFF2-40B4-BE49-F238E27FC236}">
                <a16:creationId xmlns:a16="http://schemas.microsoft.com/office/drawing/2014/main" id="{F1FC3CCF-2C4B-B646-A20E-92D36144E927}"/>
              </a:ext>
            </a:extLst>
          </p:cNvPr>
          <p:cNvSpPr>
            <a:spLocks noChangeShapeType="1"/>
          </p:cNvSpPr>
          <p:nvPr/>
        </p:nvSpPr>
        <p:spPr bwMode="auto">
          <a:xfrm>
            <a:off x="5202098" y="1151321"/>
            <a:ext cx="0" cy="3519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48" name="Line 18">
            <a:extLst>
              <a:ext uri="{FF2B5EF4-FFF2-40B4-BE49-F238E27FC236}">
                <a16:creationId xmlns:a16="http://schemas.microsoft.com/office/drawing/2014/main" id="{9A63100F-2421-F147-B862-7B9FABF41F0C}"/>
              </a:ext>
            </a:extLst>
          </p:cNvPr>
          <p:cNvSpPr>
            <a:spLocks noChangeShapeType="1"/>
          </p:cNvSpPr>
          <p:nvPr/>
        </p:nvSpPr>
        <p:spPr bwMode="auto">
          <a:xfrm>
            <a:off x="5158101" y="2603225"/>
            <a:ext cx="365175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49" name="Object 4">
            <a:extLst>
              <a:ext uri="{FF2B5EF4-FFF2-40B4-BE49-F238E27FC236}">
                <a16:creationId xmlns:a16="http://schemas.microsoft.com/office/drawing/2014/main" id="{9D5EE985-6EAF-7C4E-B114-3437B57CEF82}"/>
              </a:ext>
            </a:extLst>
          </p:cNvPr>
          <p:cNvGraphicFramePr>
            <a:graphicFrameLocks noChangeAspect="1"/>
          </p:cNvGraphicFramePr>
          <p:nvPr>
            <p:extLst>
              <p:ext uri="{D42A27DB-BD31-4B8C-83A1-F6EECF244321}">
                <p14:modId xmlns:p14="http://schemas.microsoft.com/office/powerpoint/2010/main" val="3894368068"/>
              </p:ext>
            </p:extLst>
          </p:nvPr>
        </p:nvGraphicFramePr>
        <p:xfrm>
          <a:off x="5334090" y="1371307"/>
          <a:ext cx="221818" cy="197987"/>
        </p:xfrm>
        <a:graphic>
          <a:graphicData uri="http://schemas.openxmlformats.org/presentationml/2006/ole">
            <mc:AlternateContent xmlns:mc="http://schemas.openxmlformats.org/markup-compatibility/2006">
              <mc:Choice xmlns:v="urn:schemas-microsoft-com:vml" Requires="v">
                <p:oleObj spid="_x0000_s42311" name="Equation" r:id="rId3" imgW="228600" imgH="203200" progId="Equation.DSMT4">
                  <p:embed/>
                </p:oleObj>
              </mc:Choice>
              <mc:Fallback>
                <p:oleObj name="Equation" r:id="rId3" imgW="228600" imgH="203200" progId="Equation.DSMT4">
                  <p:embed/>
                  <p:pic>
                    <p:nvPicPr>
                      <p:cNvPr id="1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90" y="1371307"/>
                        <a:ext cx="221818" cy="19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 name="Object 5">
            <a:extLst>
              <a:ext uri="{FF2B5EF4-FFF2-40B4-BE49-F238E27FC236}">
                <a16:creationId xmlns:a16="http://schemas.microsoft.com/office/drawing/2014/main" id="{44B46E71-38DA-1F43-8B5F-389F00AA7834}"/>
              </a:ext>
            </a:extLst>
          </p:cNvPr>
          <p:cNvGraphicFramePr>
            <a:graphicFrameLocks noChangeAspect="1"/>
          </p:cNvGraphicFramePr>
          <p:nvPr>
            <p:extLst>
              <p:ext uri="{D42A27DB-BD31-4B8C-83A1-F6EECF244321}">
                <p14:modId xmlns:p14="http://schemas.microsoft.com/office/powerpoint/2010/main" val="1190684246"/>
              </p:ext>
            </p:extLst>
          </p:nvPr>
        </p:nvGraphicFramePr>
        <p:xfrm>
          <a:off x="7093974" y="1371307"/>
          <a:ext cx="221818" cy="197987"/>
        </p:xfrm>
        <a:graphic>
          <a:graphicData uri="http://schemas.openxmlformats.org/presentationml/2006/ole">
            <mc:AlternateContent xmlns:mc="http://schemas.openxmlformats.org/markup-compatibility/2006">
              <mc:Choice xmlns:v="urn:schemas-microsoft-com:vml" Requires="v">
                <p:oleObj spid="_x0000_s42312" name="Equation" r:id="rId5" imgW="228600" imgH="203200" progId="Equation.DSMT4">
                  <p:embed/>
                </p:oleObj>
              </mc:Choice>
              <mc:Fallback>
                <p:oleObj name="Equation" r:id="rId5" imgW="228600" imgH="203200" progId="Equation.DSMT4">
                  <p:embed/>
                  <p:pic>
                    <p:nvPicPr>
                      <p:cNvPr id="1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3974" y="1371307"/>
                        <a:ext cx="221818" cy="19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51" name="Straight Connector 28">
            <a:extLst>
              <a:ext uri="{FF2B5EF4-FFF2-40B4-BE49-F238E27FC236}">
                <a16:creationId xmlns:a16="http://schemas.microsoft.com/office/drawing/2014/main" id="{9C03256E-EF2B-104E-B609-706B331B5DF6}"/>
              </a:ext>
            </a:extLst>
          </p:cNvPr>
          <p:cNvCxnSpPr>
            <a:cxnSpLocks noChangeShapeType="1"/>
          </p:cNvCxnSpPr>
          <p:nvPr/>
        </p:nvCxnSpPr>
        <p:spPr bwMode="auto">
          <a:xfrm>
            <a:off x="6170034" y="2075260"/>
            <a:ext cx="1319913" cy="9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cxnSp>
      <p:sp>
        <p:nvSpPr>
          <p:cNvPr id="52" name="Freeform 29">
            <a:extLst>
              <a:ext uri="{FF2B5EF4-FFF2-40B4-BE49-F238E27FC236}">
                <a16:creationId xmlns:a16="http://schemas.microsoft.com/office/drawing/2014/main" id="{82B8C4E3-2E1D-7944-A190-EEC25C68EFC0}"/>
              </a:ext>
            </a:extLst>
          </p:cNvPr>
          <p:cNvSpPr>
            <a:spLocks noChangeArrowheads="1"/>
          </p:cNvSpPr>
          <p:nvPr/>
        </p:nvSpPr>
        <p:spPr bwMode="auto">
          <a:xfrm flipH="1">
            <a:off x="6829991" y="1840609"/>
            <a:ext cx="95327" cy="234651"/>
          </a:xfrm>
          <a:custGeom>
            <a:avLst/>
            <a:gdLst>
              <a:gd name="T0" fmla="*/ 0 w 165100"/>
              <a:gd name="T1" fmla="*/ 0 h 406400"/>
              <a:gd name="T2" fmla="*/ 139700 w 165100"/>
              <a:gd name="T3" fmla="*/ 203200 h 406400"/>
              <a:gd name="T4" fmla="*/ 152400 w 165100"/>
              <a:gd name="T5" fmla="*/ 406400 h 406400"/>
              <a:gd name="T6" fmla="*/ 0 60000 65536"/>
              <a:gd name="T7" fmla="*/ 0 60000 65536"/>
              <a:gd name="T8" fmla="*/ 0 60000 65536"/>
              <a:gd name="T9" fmla="*/ 0 w 165100"/>
              <a:gd name="T10" fmla="*/ 0 h 406400"/>
              <a:gd name="T11" fmla="*/ 165100 w 165100"/>
              <a:gd name="T12" fmla="*/ 406400 h 406400"/>
            </a:gdLst>
            <a:ahLst/>
            <a:cxnLst>
              <a:cxn ang="T6">
                <a:pos x="T0" y="T1"/>
              </a:cxn>
              <a:cxn ang="T7">
                <a:pos x="T2" y="T3"/>
              </a:cxn>
              <a:cxn ang="T8">
                <a:pos x="T4" y="T5"/>
              </a:cxn>
            </a:cxnLst>
            <a:rect l="T9" t="T10" r="T11" b="T12"/>
            <a:pathLst>
              <a:path w="165100" h="406400">
                <a:moveTo>
                  <a:pt x="0" y="0"/>
                </a:moveTo>
                <a:cubicBezTo>
                  <a:pt x="57150" y="67733"/>
                  <a:pt x="114300" y="135467"/>
                  <a:pt x="139700" y="203200"/>
                </a:cubicBezTo>
                <a:cubicBezTo>
                  <a:pt x="165100" y="270933"/>
                  <a:pt x="152400" y="406400"/>
                  <a:pt x="152400" y="4064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aphicFrame>
        <p:nvGraphicFramePr>
          <p:cNvPr id="53" name="Object 9">
            <a:extLst>
              <a:ext uri="{FF2B5EF4-FFF2-40B4-BE49-F238E27FC236}">
                <a16:creationId xmlns:a16="http://schemas.microsoft.com/office/drawing/2014/main" id="{DE7797DC-7C98-FA4D-A157-5487D8A83195}"/>
              </a:ext>
            </a:extLst>
          </p:cNvPr>
          <p:cNvGraphicFramePr>
            <a:graphicFrameLocks noChangeAspect="1"/>
          </p:cNvGraphicFramePr>
          <p:nvPr>
            <p:extLst>
              <p:ext uri="{D42A27DB-BD31-4B8C-83A1-F6EECF244321}">
                <p14:modId xmlns:p14="http://schemas.microsoft.com/office/powerpoint/2010/main" val="2878932528"/>
              </p:ext>
            </p:extLst>
          </p:nvPr>
        </p:nvGraphicFramePr>
        <p:xfrm>
          <a:off x="6697999" y="1811278"/>
          <a:ext cx="122825" cy="173239"/>
        </p:xfrm>
        <a:graphic>
          <a:graphicData uri="http://schemas.openxmlformats.org/presentationml/2006/ole">
            <mc:AlternateContent xmlns:mc="http://schemas.openxmlformats.org/markup-compatibility/2006">
              <mc:Choice xmlns:v="urn:schemas-microsoft-com:vml" Requires="v">
                <p:oleObj spid="_x0000_s42313" name="Equation" r:id="rId7" imgW="127000" imgH="177800" progId="Equation.DSMT4">
                  <p:embed/>
                </p:oleObj>
              </mc:Choice>
              <mc:Fallback>
                <p:oleObj name="Equation" r:id="rId7" imgW="127000" imgH="177800" progId="Equation.DSMT4">
                  <p:embed/>
                  <p:pic>
                    <p:nvPicPr>
                      <p:cNvPr id="22"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7999" y="1811278"/>
                        <a:ext cx="122825" cy="173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 name="Freeform 20">
            <a:extLst>
              <a:ext uri="{FF2B5EF4-FFF2-40B4-BE49-F238E27FC236}">
                <a16:creationId xmlns:a16="http://schemas.microsoft.com/office/drawing/2014/main" id="{BA283E68-3CFA-6D47-9F66-E0D694A7A8DE}"/>
              </a:ext>
            </a:extLst>
          </p:cNvPr>
          <p:cNvSpPr>
            <a:spLocks/>
          </p:cNvSpPr>
          <p:nvPr/>
        </p:nvSpPr>
        <p:spPr bwMode="auto">
          <a:xfrm flipH="1">
            <a:off x="5246095" y="1063327"/>
            <a:ext cx="351977" cy="219985"/>
          </a:xfrm>
          <a:custGeom>
            <a:avLst/>
            <a:gdLst>
              <a:gd name="T0" fmla="*/ 0 w 384"/>
              <a:gd name="T1" fmla="*/ 241935000 h 240"/>
              <a:gd name="T2" fmla="*/ 120967500 w 384"/>
              <a:gd name="T3" fmla="*/ 0 h 240"/>
              <a:gd name="T4" fmla="*/ 846772500 w 384"/>
              <a:gd name="T5" fmla="*/ 0 h 240"/>
              <a:gd name="T6" fmla="*/ 967740000 w 384"/>
              <a:gd name="T7" fmla="*/ 362902500 h 240"/>
              <a:gd name="T8" fmla="*/ 241935000 w 384"/>
              <a:gd name="T9" fmla="*/ 604837500 h 240"/>
              <a:gd name="T10" fmla="*/ 0 w 384"/>
              <a:gd name="T11" fmla="*/ 241935000 h 240"/>
              <a:gd name="T12" fmla="*/ 0 60000 65536"/>
              <a:gd name="T13" fmla="*/ 0 60000 65536"/>
              <a:gd name="T14" fmla="*/ 0 60000 65536"/>
              <a:gd name="T15" fmla="*/ 0 60000 65536"/>
              <a:gd name="T16" fmla="*/ 0 60000 65536"/>
              <a:gd name="T17" fmla="*/ 0 60000 65536"/>
              <a:gd name="T18" fmla="*/ 0 w 384"/>
              <a:gd name="T19" fmla="*/ 0 h 240"/>
              <a:gd name="T20" fmla="*/ 384 w 384"/>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84" h="240">
                <a:moveTo>
                  <a:pt x="0" y="96"/>
                </a:moveTo>
                <a:lnTo>
                  <a:pt x="48" y="0"/>
                </a:lnTo>
                <a:lnTo>
                  <a:pt x="336" y="0"/>
                </a:lnTo>
                <a:lnTo>
                  <a:pt x="384" y="144"/>
                </a:lnTo>
                <a:lnTo>
                  <a:pt x="96" y="240"/>
                </a:lnTo>
                <a:lnTo>
                  <a:pt x="0" y="96"/>
                </a:lnTo>
                <a:close/>
              </a:path>
            </a:pathLst>
          </a:custGeom>
          <a:solidFill>
            <a:srgbClr val="DEE310"/>
          </a:solidFill>
          <a:ln w="9525">
            <a:solidFill>
              <a:schemeClr val="tx1"/>
            </a:solidFill>
            <a:round/>
            <a:headEnd/>
            <a:tailEnd/>
          </a:ln>
        </p:spPr>
        <p:txBody>
          <a:bodyPr wrap="none" anchor="ctr"/>
          <a:lstStyle/>
          <a:p>
            <a:endParaRPr lang="en-US" sz="1350"/>
          </a:p>
        </p:txBody>
      </p:sp>
      <p:graphicFrame>
        <p:nvGraphicFramePr>
          <p:cNvPr id="55" name="Object 3">
            <a:extLst>
              <a:ext uri="{FF2B5EF4-FFF2-40B4-BE49-F238E27FC236}">
                <a16:creationId xmlns:a16="http://schemas.microsoft.com/office/drawing/2014/main" id="{ABC1B994-8AA9-0745-A918-005F508BCB19}"/>
              </a:ext>
            </a:extLst>
          </p:cNvPr>
          <p:cNvGraphicFramePr>
            <a:graphicFrameLocks noChangeAspect="1"/>
          </p:cNvGraphicFramePr>
          <p:nvPr>
            <p:extLst>
              <p:ext uri="{D42A27DB-BD31-4B8C-83A1-F6EECF244321}">
                <p14:modId xmlns:p14="http://schemas.microsoft.com/office/powerpoint/2010/main" val="3621533340"/>
              </p:ext>
            </p:extLst>
          </p:nvPr>
        </p:nvGraphicFramePr>
        <p:xfrm>
          <a:off x="5334090" y="1107325"/>
          <a:ext cx="72412" cy="72412"/>
        </p:xfrm>
        <a:graphic>
          <a:graphicData uri="http://schemas.openxmlformats.org/presentationml/2006/ole">
            <mc:AlternateContent xmlns:mc="http://schemas.openxmlformats.org/markup-compatibility/2006">
              <mc:Choice xmlns:v="urn:schemas-microsoft-com:vml" Requires="v">
                <p:oleObj spid="_x0000_s42314" name="Equation" r:id="rId9" imgW="63500" imgH="63500" progId="Equation.DSMT4">
                  <p:embed/>
                </p:oleObj>
              </mc:Choice>
              <mc:Fallback>
                <p:oleObj name="Equation" r:id="rId9" imgW="63500" imgH="63500" progId="Equation.DSMT4">
                  <p:embed/>
                  <p:pic>
                    <p:nvPicPr>
                      <p:cNvPr id="24"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90" y="1107325"/>
                        <a:ext cx="72412" cy="7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2" name="Object 61">
            <a:extLst>
              <a:ext uri="{FF2B5EF4-FFF2-40B4-BE49-F238E27FC236}">
                <a16:creationId xmlns:a16="http://schemas.microsoft.com/office/drawing/2014/main" id="{36FC0630-236C-2040-BE1F-CC2885B91F95}"/>
              </a:ext>
            </a:extLst>
          </p:cNvPr>
          <p:cNvGraphicFramePr>
            <a:graphicFrameLocks noChangeAspect="1"/>
          </p:cNvGraphicFramePr>
          <p:nvPr>
            <p:extLst>
              <p:ext uri="{D42A27DB-BD31-4B8C-83A1-F6EECF244321}">
                <p14:modId xmlns:p14="http://schemas.microsoft.com/office/powerpoint/2010/main" val="848506776"/>
              </p:ext>
            </p:extLst>
          </p:nvPr>
        </p:nvGraphicFramePr>
        <p:xfrm>
          <a:off x="1798243" y="1062961"/>
          <a:ext cx="396811" cy="418421"/>
        </p:xfrm>
        <a:graphic>
          <a:graphicData uri="http://schemas.openxmlformats.org/presentationml/2006/ole">
            <mc:AlternateContent xmlns:mc="http://schemas.openxmlformats.org/markup-compatibility/2006">
              <mc:Choice xmlns:v="urn:schemas-microsoft-com:vml" Requires="v">
                <p:oleObj spid="_x0000_s42315" r:id="rId11" imgW="228600" imgH="241300" progId="Equation.DSMT4">
                  <p:embed/>
                </p:oleObj>
              </mc:Choice>
              <mc:Fallback>
                <p:oleObj r:id="rId11" imgW="228600" imgH="241300" progId="Equation.DSMT4">
                  <p:embed/>
                  <p:pic>
                    <p:nvPicPr>
                      <p:cNvPr id="61" name="Object 60">
                        <a:extLst>
                          <a:ext uri="{FF2B5EF4-FFF2-40B4-BE49-F238E27FC236}">
                            <a16:creationId xmlns:a16="http://schemas.microsoft.com/office/drawing/2014/main" id="{71D84C01-7043-E74A-A9BE-383D68C5E55D}"/>
                          </a:ext>
                        </a:extLst>
                      </p:cNvPr>
                      <p:cNvPicPr/>
                      <p:nvPr/>
                    </p:nvPicPr>
                    <p:blipFill>
                      <a:blip r:embed="rId12"/>
                      <a:stretch>
                        <a:fillRect/>
                      </a:stretch>
                    </p:blipFill>
                    <p:spPr>
                      <a:xfrm>
                        <a:off x="1798243" y="1062961"/>
                        <a:ext cx="396811" cy="418421"/>
                      </a:xfrm>
                      <a:prstGeom prst="rect">
                        <a:avLst/>
                      </a:prstGeom>
                    </p:spPr>
                  </p:pic>
                </p:oleObj>
              </mc:Fallback>
            </mc:AlternateContent>
          </a:graphicData>
        </a:graphic>
      </p:graphicFrame>
      <p:sp>
        <p:nvSpPr>
          <p:cNvPr id="4" name="Rectangle 11"/>
          <p:cNvSpPr>
            <a:spLocks noChangeArrowheads="1"/>
          </p:cNvSpPr>
          <p:nvPr/>
        </p:nvSpPr>
        <p:spPr bwMode="auto">
          <a:xfrm rot="1271952" flipH="1">
            <a:off x="2669184" y="2504337"/>
            <a:ext cx="607888" cy="373522"/>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58" name="TextBox 57">
            <a:extLst>
              <a:ext uri="{FF2B5EF4-FFF2-40B4-BE49-F238E27FC236}">
                <a16:creationId xmlns:a16="http://schemas.microsoft.com/office/drawing/2014/main" id="{33722610-D8DD-5943-92D2-7909D19734C6}"/>
              </a:ext>
            </a:extLst>
          </p:cNvPr>
          <p:cNvSpPr txBox="1"/>
          <p:nvPr/>
        </p:nvSpPr>
        <p:spPr>
          <a:xfrm>
            <a:off x="1351097" y="1944360"/>
            <a:ext cx="483765" cy="301385"/>
          </a:xfrm>
          <a:prstGeom prst="rect">
            <a:avLst/>
          </a:prstGeom>
          <a:noFill/>
        </p:spPr>
        <p:txBody>
          <a:bodyPr wrap="square" rtlCol="0">
            <a:spAutoFit/>
          </a:bodyPr>
          <a:lstStyle/>
          <a:p>
            <a:r>
              <a:rPr lang="en-US" sz="1100" dirty="0"/>
              <a:t>+x</a:t>
            </a:r>
          </a:p>
        </p:txBody>
      </p:sp>
      <p:sp>
        <p:nvSpPr>
          <p:cNvPr id="59" name="TextBox 58">
            <a:extLst>
              <a:ext uri="{FF2B5EF4-FFF2-40B4-BE49-F238E27FC236}">
                <a16:creationId xmlns:a16="http://schemas.microsoft.com/office/drawing/2014/main" id="{2CF36A26-53AD-3747-BAE2-1C0445CBBA57}"/>
              </a:ext>
            </a:extLst>
          </p:cNvPr>
          <p:cNvSpPr txBox="1"/>
          <p:nvPr/>
        </p:nvSpPr>
        <p:spPr>
          <a:xfrm>
            <a:off x="3096564" y="1369606"/>
            <a:ext cx="493971" cy="301385"/>
          </a:xfrm>
          <a:prstGeom prst="rect">
            <a:avLst/>
          </a:prstGeom>
          <a:noFill/>
        </p:spPr>
        <p:txBody>
          <a:bodyPr wrap="square" rtlCol="0">
            <a:spAutoFit/>
          </a:bodyPr>
          <a:lstStyle/>
          <a:p>
            <a:r>
              <a:rPr lang="en-US" sz="1100" dirty="0"/>
              <a:t>+y</a:t>
            </a:r>
          </a:p>
        </p:txBody>
      </p:sp>
      <p:cxnSp>
        <p:nvCxnSpPr>
          <p:cNvPr id="56" name="Straight Arrow Connector 55">
            <a:extLst>
              <a:ext uri="{FF2B5EF4-FFF2-40B4-BE49-F238E27FC236}">
                <a16:creationId xmlns:a16="http://schemas.microsoft.com/office/drawing/2014/main" id="{EEE52F06-83E8-9544-A975-FE0CE5E0CBF5}"/>
              </a:ext>
            </a:extLst>
          </p:cNvPr>
          <p:cNvCxnSpPr>
            <a:cxnSpLocks/>
          </p:cNvCxnSpPr>
          <p:nvPr/>
        </p:nvCxnSpPr>
        <p:spPr>
          <a:xfrm flipH="1" flipV="1">
            <a:off x="1515979" y="2094340"/>
            <a:ext cx="2282756" cy="954188"/>
          </a:xfrm>
          <a:prstGeom prst="straightConnector1">
            <a:avLst/>
          </a:prstGeom>
          <a:ln w="952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B4B194E-1072-1C46-AC5A-C4F70B76533F}"/>
              </a:ext>
            </a:extLst>
          </p:cNvPr>
          <p:cNvCxnSpPr>
            <a:cxnSpLocks/>
          </p:cNvCxnSpPr>
          <p:nvPr/>
        </p:nvCxnSpPr>
        <p:spPr>
          <a:xfrm flipV="1">
            <a:off x="2645684" y="1618943"/>
            <a:ext cx="759451" cy="1878135"/>
          </a:xfrm>
          <a:prstGeom prst="straightConnector1">
            <a:avLst/>
          </a:prstGeom>
          <a:ln w="952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V="1">
            <a:off x="2971441" y="2151460"/>
            <a:ext cx="220453" cy="5454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0" name="Object 59">
            <a:extLst>
              <a:ext uri="{FF2B5EF4-FFF2-40B4-BE49-F238E27FC236}">
                <a16:creationId xmlns:a16="http://schemas.microsoft.com/office/drawing/2014/main" id="{238B00A3-7803-294C-8FC8-7132A6413141}"/>
              </a:ext>
            </a:extLst>
          </p:cNvPr>
          <p:cNvGraphicFramePr>
            <a:graphicFrameLocks noChangeAspect="1"/>
          </p:cNvGraphicFramePr>
          <p:nvPr>
            <p:extLst>
              <p:ext uri="{D42A27DB-BD31-4B8C-83A1-F6EECF244321}">
                <p14:modId xmlns:p14="http://schemas.microsoft.com/office/powerpoint/2010/main" val="3276160266"/>
              </p:ext>
            </p:extLst>
          </p:nvPr>
        </p:nvGraphicFramePr>
        <p:xfrm>
          <a:off x="3043957" y="3106661"/>
          <a:ext cx="965638" cy="433439"/>
        </p:xfrm>
        <a:graphic>
          <a:graphicData uri="http://schemas.openxmlformats.org/presentationml/2006/ole">
            <mc:AlternateContent xmlns:mc="http://schemas.openxmlformats.org/markup-compatibility/2006">
              <mc:Choice xmlns:v="urn:schemas-microsoft-com:vml" Requires="v">
                <p:oleObj spid="_x0000_s42316" r:id="rId13" imgW="596900" imgH="266700" progId="Equation.DSMT4">
                  <p:embed/>
                </p:oleObj>
              </mc:Choice>
              <mc:Fallback>
                <p:oleObj r:id="rId13" imgW="596900" imgH="266700" progId="Equation.DSMT4">
                  <p:embed/>
                  <p:pic>
                    <p:nvPicPr>
                      <p:cNvPr id="26" name="Object 25">
                        <a:extLst>
                          <a:ext uri="{FF2B5EF4-FFF2-40B4-BE49-F238E27FC236}">
                            <a16:creationId xmlns:a16="http://schemas.microsoft.com/office/drawing/2014/main" id="{0A61074A-118B-714D-B4AB-364D9D12B16F}"/>
                          </a:ext>
                        </a:extLst>
                      </p:cNvPr>
                      <p:cNvPicPr/>
                      <p:nvPr/>
                    </p:nvPicPr>
                    <p:blipFill>
                      <a:blip r:embed="rId14"/>
                      <a:stretch>
                        <a:fillRect/>
                      </a:stretch>
                    </p:blipFill>
                    <p:spPr>
                      <a:xfrm>
                        <a:off x="3043957" y="3106661"/>
                        <a:ext cx="965638" cy="433439"/>
                      </a:xfrm>
                      <a:prstGeom prst="rect">
                        <a:avLst/>
                      </a:prstGeom>
                    </p:spPr>
                  </p:pic>
                </p:oleObj>
              </mc:Fallback>
            </mc:AlternateContent>
          </a:graphicData>
        </a:graphic>
      </p:graphicFrame>
      <p:cxnSp>
        <p:nvCxnSpPr>
          <p:cNvPr id="63" name="Straight Arrow Connector 62">
            <a:extLst>
              <a:ext uri="{FF2B5EF4-FFF2-40B4-BE49-F238E27FC236}">
                <a16:creationId xmlns:a16="http://schemas.microsoft.com/office/drawing/2014/main" id="{CB722D10-ACC9-194E-9DE8-C30C5454B865}"/>
              </a:ext>
            </a:extLst>
          </p:cNvPr>
          <p:cNvCxnSpPr>
            <a:cxnSpLocks/>
          </p:cNvCxnSpPr>
          <p:nvPr/>
        </p:nvCxnSpPr>
        <p:spPr>
          <a:xfrm>
            <a:off x="2721549" y="3337946"/>
            <a:ext cx="240472" cy="96462"/>
          </a:xfrm>
          <a:prstGeom prst="straightConnector1">
            <a:avLst/>
          </a:prstGeom>
          <a:ln w="38100">
            <a:solidFill>
              <a:srgbClr val="1A2AFF"/>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49050F2-4247-8646-9DD6-CF2FFDB3DEB3}"/>
              </a:ext>
            </a:extLst>
          </p:cNvPr>
          <p:cNvCxnSpPr>
            <a:cxnSpLocks/>
          </p:cNvCxnSpPr>
          <p:nvPr/>
        </p:nvCxnSpPr>
        <p:spPr>
          <a:xfrm flipH="1">
            <a:off x="2711768" y="2699565"/>
            <a:ext cx="253418" cy="636507"/>
          </a:xfrm>
          <a:prstGeom prst="straightConnector1">
            <a:avLst/>
          </a:prstGeom>
          <a:ln w="38100">
            <a:solidFill>
              <a:srgbClr val="1A2A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8" name="Object 67">
            <a:extLst>
              <a:ext uri="{FF2B5EF4-FFF2-40B4-BE49-F238E27FC236}">
                <a16:creationId xmlns:a16="http://schemas.microsoft.com/office/drawing/2014/main" id="{1498EBEC-2561-C543-82B1-382DA71977B1}"/>
              </a:ext>
            </a:extLst>
          </p:cNvPr>
          <p:cNvGraphicFramePr>
            <a:graphicFrameLocks noChangeAspect="1"/>
          </p:cNvGraphicFramePr>
          <p:nvPr>
            <p:extLst>
              <p:ext uri="{D42A27DB-BD31-4B8C-83A1-F6EECF244321}">
                <p14:modId xmlns:p14="http://schemas.microsoft.com/office/powerpoint/2010/main" val="532109287"/>
              </p:ext>
            </p:extLst>
          </p:nvPr>
        </p:nvGraphicFramePr>
        <p:xfrm>
          <a:off x="2116568" y="3473971"/>
          <a:ext cx="943691" cy="389548"/>
        </p:xfrm>
        <a:graphic>
          <a:graphicData uri="http://schemas.openxmlformats.org/presentationml/2006/ole">
            <mc:AlternateContent xmlns:mc="http://schemas.openxmlformats.org/markup-compatibility/2006">
              <mc:Choice xmlns:v="urn:schemas-microsoft-com:vml" Requires="v">
                <p:oleObj spid="_x0000_s42317" r:id="rId15" imgW="584200" imgH="241300" progId="Equation.DSMT4">
                  <p:embed/>
                </p:oleObj>
              </mc:Choice>
              <mc:Fallback>
                <p:oleObj r:id="rId15" imgW="584200" imgH="241300" progId="Equation.DSMT4">
                  <p:embed/>
                  <p:pic>
                    <p:nvPicPr>
                      <p:cNvPr id="60" name="Object 59">
                        <a:extLst>
                          <a:ext uri="{FF2B5EF4-FFF2-40B4-BE49-F238E27FC236}">
                            <a16:creationId xmlns:a16="http://schemas.microsoft.com/office/drawing/2014/main" id="{238B00A3-7803-294C-8FC8-7132A6413141}"/>
                          </a:ext>
                        </a:extLst>
                      </p:cNvPr>
                      <p:cNvPicPr/>
                      <p:nvPr/>
                    </p:nvPicPr>
                    <p:blipFill>
                      <a:blip r:embed="rId16"/>
                      <a:stretch>
                        <a:fillRect/>
                      </a:stretch>
                    </p:blipFill>
                    <p:spPr>
                      <a:xfrm>
                        <a:off x="2116568" y="3473971"/>
                        <a:ext cx="943691" cy="389548"/>
                      </a:xfrm>
                      <a:prstGeom prst="rect">
                        <a:avLst/>
                      </a:prstGeom>
                    </p:spPr>
                  </p:pic>
                </p:oleObj>
              </mc:Fallback>
            </mc:AlternateContent>
          </a:graphicData>
        </a:graphic>
      </p:graphicFrame>
      <p:graphicFrame>
        <p:nvGraphicFramePr>
          <p:cNvPr id="69" name="Object 68">
            <a:extLst>
              <a:ext uri="{FF2B5EF4-FFF2-40B4-BE49-F238E27FC236}">
                <a16:creationId xmlns:a16="http://schemas.microsoft.com/office/drawing/2014/main" id="{5CC5C9FF-F404-A145-AD53-41E6A5146694}"/>
              </a:ext>
            </a:extLst>
          </p:cNvPr>
          <p:cNvGraphicFramePr>
            <a:graphicFrameLocks noChangeAspect="1"/>
          </p:cNvGraphicFramePr>
          <p:nvPr>
            <p:extLst>
              <p:ext uri="{D42A27DB-BD31-4B8C-83A1-F6EECF244321}">
                <p14:modId xmlns:p14="http://schemas.microsoft.com/office/powerpoint/2010/main" val="2852048783"/>
              </p:ext>
            </p:extLst>
          </p:nvPr>
        </p:nvGraphicFramePr>
        <p:xfrm>
          <a:off x="1811306" y="2799413"/>
          <a:ext cx="983926" cy="389547"/>
        </p:xfrm>
        <a:graphic>
          <a:graphicData uri="http://schemas.openxmlformats.org/presentationml/2006/ole">
            <mc:AlternateContent xmlns:mc="http://schemas.openxmlformats.org/markup-compatibility/2006">
              <mc:Choice xmlns:v="urn:schemas-microsoft-com:vml" Requires="v">
                <p:oleObj spid="_x0000_s42318" r:id="rId17" imgW="609600" imgH="241300" progId="Equation.DSMT4">
                  <p:embed/>
                </p:oleObj>
              </mc:Choice>
              <mc:Fallback>
                <p:oleObj r:id="rId17" imgW="609600" imgH="241300" progId="Equation.DSMT4">
                  <p:embed/>
                  <p:pic>
                    <p:nvPicPr>
                      <p:cNvPr id="68" name="Object 67">
                        <a:extLst>
                          <a:ext uri="{FF2B5EF4-FFF2-40B4-BE49-F238E27FC236}">
                            <a16:creationId xmlns:a16="http://schemas.microsoft.com/office/drawing/2014/main" id="{1498EBEC-2561-C543-82B1-382DA71977B1}"/>
                          </a:ext>
                        </a:extLst>
                      </p:cNvPr>
                      <p:cNvPicPr/>
                      <p:nvPr/>
                    </p:nvPicPr>
                    <p:blipFill>
                      <a:blip r:embed="rId18"/>
                      <a:stretch>
                        <a:fillRect/>
                      </a:stretch>
                    </p:blipFill>
                    <p:spPr>
                      <a:xfrm>
                        <a:off x="1811306" y="2799413"/>
                        <a:ext cx="983926" cy="389547"/>
                      </a:xfrm>
                      <a:prstGeom prst="rect">
                        <a:avLst/>
                      </a:prstGeom>
                    </p:spPr>
                  </p:pic>
                </p:oleObj>
              </mc:Fallback>
            </mc:AlternateContent>
          </a:graphicData>
        </a:graphic>
      </p:graphicFrame>
      <p:graphicFrame>
        <p:nvGraphicFramePr>
          <p:cNvPr id="70" name="Object 69">
            <a:extLst>
              <a:ext uri="{FF2B5EF4-FFF2-40B4-BE49-F238E27FC236}">
                <a16:creationId xmlns:a16="http://schemas.microsoft.com/office/drawing/2014/main" id="{BBF13CA5-1F29-4442-BC8E-02665B62FC8B}"/>
              </a:ext>
            </a:extLst>
          </p:cNvPr>
          <p:cNvGraphicFramePr>
            <a:graphicFrameLocks noChangeAspect="1"/>
          </p:cNvGraphicFramePr>
          <p:nvPr>
            <p:extLst>
              <p:ext uri="{D42A27DB-BD31-4B8C-83A1-F6EECF244321}">
                <p14:modId xmlns:p14="http://schemas.microsoft.com/office/powerpoint/2010/main" val="258375725"/>
              </p:ext>
            </p:extLst>
          </p:nvPr>
        </p:nvGraphicFramePr>
        <p:xfrm>
          <a:off x="2094779" y="1938019"/>
          <a:ext cx="696796" cy="389548"/>
        </p:xfrm>
        <a:graphic>
          <a:graphicData uri="http://schemas.openxmlformats.org/presentationml/2006/ole">
            <mc:AlternateContent xmlns:mc="http://schemas.openxmlformats.org/markup-compatibility/2006">
              <mc:Choice xmlns:v="urn:schemas-microsoft-com:vml" Requires="v">
                <p:oleObj spid="_x0000_s42319" r:id="rId19" imgW="431800" imgH="241300" progId="Equation.DSMT4">
                  <p:embed/>
                </p:oleObj>
              </mc:Choice>
              <mc:Fallback>
                <p:oleObj r:id="rId19" imgW="431800" imgH="241300" progId="Equation.DSMT4">
                  <p:embed/>
                  <p:pic>
                    <p:nvPicPr>
                      <p:cNvPr id="69" name="Object 68">
                        <a:extLst>
                          <a:ext uri="{FF2B5EF4-FFF2-40B4-BE49-F238E27FC236}">
                            <a16:creationId xmlns:a16="http://schemas.microsoft.com/office/drawing/2014/main" id="{5CC5C9FF-F404-A145-AD53-41E6A5146694}"/>
                          </a:ext>
                        </a:extLst>
                      </p:cNvPr>
                      <p:cNvPicPr/>
                      <p:nvPr/>
                    </p:nvPicPr>
                    <p:blipFill>
                      <a:blip r:embed="rId20"/>
                      <a:stretch>
                        <a:fillRect/>
                      </a:stretch>
                    </p:blipFill>
                    <p:spPr>
                      <a:xfrm>
                        <a:off x="2094779" y="1938019"/>
                        <a:ext cx="696796" cy="389548"/>
                      </a:xfrm>
                      <a:prstGeom prst="rect">
                        <a:avLst/>
                      </a:prstGeom>
                    </p:spPr>
                  </p:pic>
                </p:oleObj>
              </mc:Fallback>
            </mc:AlternateContent>
          </a:graphicData>
        </a:graphic>
      </p:graphicFrame>
      <p:graphicFrame>
        <p:nvGraphicFramePr>
          <p:cNvPr id="74" name="Object 73">
            <a:extLst>
              <a:ext uri="{FF2B5EF4-FFF2-40B4-BE49-F238E27FC236}">
                <a16:creationId xmlns:a16="http://schemas.microsoft.com/office/drawing/2014/main" id="{C35CB5E8-A3CC-9549-8E2E-299C08313A07}"/>
              </a:ext>
            </a:extLst>
          </p:cNvPr>
          <p:cNvGraphicFramePr>
            <a:graphicFrameLocks noChangeAspect="1"/>
          </p:cNvGraphicFramePr>
          <p:nvPr>
            <p:extLst>
              <p:ext uri="{D42A27DB-BD31-4B8C-83A1-F6EECF244321}">
                <p14:modId xmlns:p14="http://schemas.microsoft.com/office/powerpoint/2010/main" val="772948260"/>
              </p:ext>
            </p:extLst>
          </p:nvPr>
        </p:nvGraphicFramePr>
        <p:xfrm>
          <a:off x="3267068" y="2047686"/>
          <a:ext cx="307975" cy="388938"/>
        </p:xfrm>
        <a:graphic>
          <a:graphicData uri="http://schemas.openxmlformats.org/presentationml/2006/ole">
            <mc:AlternateContent xmlns:mc="http://schemas.openxmlformats.org/markup-compatibility/2006">
              <mc:Choice xmlns:v="urn:schemas-microsoft-com:vml" Requires="v">
                <p:oleObj spid="_x0000_s42320" r:id="rId21" imgW="190500" imgH="241300" progId="Equation.DSMT4">
                  <p:embed/>
                </p:oleObj>
              </mc:Choice>
              <mc:Fallback>
                <p:oleObj r:id="rId21" imgW="190500" imgH="241300" progId="Equation.DSMT4">
                  <p:embed/>
                  <p:pic>
                    <p:nvPicPr>
                      <p:cNvPr id="70" name="Object 69">
                        <a:extLst>
                          <a:ext uri="{FF2B5EF4-FFF2-40B4-BE49-F238E27FC236}">
                            <a16:creationId xmlns:a16="http://schemas.microsoft.com/office/drawing/2014/main" id="{BBF13CA5-1F29-4442-BC8E-02665B62FC8B}"/>
                          </a:ext>
                        </a:extLst>
                      </p:cNvPr>
                      <p:cNvPicPr/>
                      <p:nvPr/>
                    </p:nvPicPr>
                    <p:blipFill>
                      <a:blip r:embed="rId22"/>
                      <a:stretch>
                        <a:fillRect/>
                      </a:stretch>
                    </p:blipFill>
                    <p:spPr>
                      <a:xfrm>
                        <a:off x="3267068" y="2047686"/>
                        <a:ext cx="307975" cy="388938"/>
                      </a:xfrm>
                      <a:prstGeom prst="rect">
                        <a:avLst/>
                      </a:prstGeom>
                    </p:spPr>
                  </p:pic>
                </p:oleObj>
              </mc:Fallback>
            </mc:AlternateContent>
          </a:graphicData>
        </a:graphic>
      </p:graphicFrame>
      <p:sp>
        <p:nvSpPr>
          <p:cNvPr id="76" name="TextBox 75">
            <a:extLst>
              <a:ext uri="{FF2B5EF4-FFF2-40B4-BE49-F238E27FC236}">
                <a16:creationId xmlns:a16="http://schemas.microsoft.com/office/drawing/2014/main" id="{61FEEDC7-B114-424E-80E7-D4DA5F58ABD9}"/>
              </a:ext>
            </a:extLst>
          </p:cNvPr>
          <p:cNvSpPr txBox="1"/>
          <p:nvPr/>
        </p:nvSpPr>
        <p:spPr>
          <a:xfrm>
            <a:off x="196984" y="3926479"/>
            <a:ext cx="4012727" cy="2677656"/>
          </a:xfrm>
          <a:prstGeom prst="rect">
            <a:avLst/>
          </a:prstGeom>
          <a:noFill/>
        </p:spPr>
        <p:txBody>
          <a:bodyPr wrap="square" rtlCol="0">
            <a:spAutoFit/>
          </a:bodyPr>
          <a:lstStyle/>
          <a:p>
            <a:r>
              <a:rPr lang="en-US" sz="2800" dirty="0">
                <a:solidFill>
                  <a:srgbClr val="FF0000"/>
                </a:solidFill>
                <a:latin typeface="Apple Chancery" panose="03020702040506060504" pitchFamily="66" charset="-79"/>
                <a:cs typeface="Apple Chancery" panose="03020702040506060504" pitchFamily="66" charset="-79"/>
              </a:rPr>
              <a:t>Look at </a:t>
            </a:r>
            <a:r>
              <a:rPr lang="en-US" sz="2000" dirty="0">
                <a:latin typeface="Times New Roman" panose="02020603050405020304" pitchFamily="18" charset="0"/>
                <a:cs typeface="Times New Roman" panose="02020603050405020304" pitchFamily="18" charset="0"/>
              </a:rPr>
              <a:t>the</a:t>
            </a:r>
            <a:r>
              <a:rPr lang="en-US" sz="2000" dirty="0">
                <a:solidFill>
                  <a:srgbClr val="1A2AFF"/>
                </a:solidFill>
                <a:latin typeface="Times New Roman" panose="02020603050405020304" pitchFamily="18" charset="0"/>
                <a:cs typeface="Times New Roman" panose="02020603050405020304" pitchFamily="18" charset="0"/>
              </a:rPr>
              <a:t> </a:t>
            </a:r>
            <a:r>
              <a:rPr lang="en-US" sz="2000" dirty="0" err="1">
                <a:solidFill>
                  <a:srgbClr val="1A2AFF"/>
                </a:solidFill>
                <a:latin typeface="Times New Roman" panose="02020603050405020304" pitchFamily="18" charset="0"/>
                <a:cs typeface="Times New Roman" panose="02020603050405020304" pitchFamily="18" charset="0"/>
              </a:rPr>
              <a:t>f.b.d</a:t>
            </a:r>
            <a:r>
              <a:rPr lang="en-US" sz="2000" dirty="0">
                <a:solidFill>
                  <a:srgbClr val="1A2AFF"/>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 see what </a:t>
            </a:r>
            <a:r>
              <a:rPr lang="en-US" sz="2000" dirty="0">
                <a:solidFill>
                  <a:srgbClr val="1A2AFF"/>
                </a:solidFill>
                <a:latin typeface="Times New Roman" panose="02020603050405020304" pitchFamily="18" charset="0"/>
                <a:cs typeface="Times New Roman" panose="02020603050405020304" pitchFamily="18" charset="0"/>
              </a:rPr>
              <a:t>forces are acting in the x-direction.</a:t>
            </a:r>
            <a:r>
              <a:rPr lang="en-US" sz="2000" dirty="0">
                <a:latin typeface="Times New Roman" panose="02020603050405020304" pitchFamily="18" charset="0"/>
                <a:cs typeface="Times New Roman" panose="02020603050405020304" pitchFamily="18" charset="0"/>
              </a:rPr>
              <a:t> </a:t>
            </a:r>
            <a:r>
              <a:rPr lang="en-US" sz="2000" dirty="0">
                <a:solidFill>
                  <a:srgbClr val="1A2AFF"/>
                </a:solidFill>
                <a:latin typeface="Times New Roman" panose="02020603050405020304" pitchFamily="18" charset="0"/>
                <a:cs typeface="Times New Roman" panose="02020603050405020304" pitchFamily="18" charset="0"/>
              </a:rPr>
              <a:t> Keeping track of </a:t>
            </a:r>
            <a:r>
              <a:rPr lang="en-US" sz="2000" dirty="0">
                <a:latin typeface="Times New Roman" panose="02020603050405020304" pitchFamily="18" charset="0"/>
                <a:cs typeface="Times New Roman" panose="02020603050405020304" pitchFamily="18" charset="0"/>
              </a:rPr>
              <a:t>the </a:t>
            </a:r>
            <a:r>
              <a:rPr lang="en-US" sz="2000" dirty="0">
                <a:solidFill>
                  <a:srgbClr val="1A2AFF"/>
                </a:solidFill>
                <a:latin typeface="Times New Roman" panose="02020603050405020304" pitchFamily="18" charset="0"/>
                <a:cs typeface="Times New Roman" panose="02020603050405020304" pitchFamily="18" charset="0"/>
              </a:rPr>
              <a:t>signs</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up</a:t>
            </a:r>
            <a:r>
              <a:rPr lang="en-US" sz="2000" dirty="0">
                <a:latin typeface="Times New Roman" panose="02020603050405020304" pitchFamily="18" charset="0"/>
                <a:cs typeface="Times New Roman" panose="02020603050405020304" pitchFamily="18" charset="0"/>
              </a:rPr>
              <a:t> the incline is the </a:t>
            </a:r>
            <a:r>
              <a:rPr lang="en-US" sz="2000" dirty="0">
                <a:solidFill>
                  <a:srgbClr val="FF0000"/>
                </a:solidFill>
                <a:latin typeface="Times New Roman" panose="02020603050405020304" pitchFamily="18" charset="0"/>
                <a:cs typeface="Times New Roman" panose="02020603050405020304" pitchFamily="18" charset="0"/>
              </a:rPr>
              <a:t>positive direction</a:t>
            </a:r>
            <a:r>
              <a:rPr lang="en-US" sz="2000" dirty="0">
                <a:latin typeface="Times New Roman" panose="02020603050405020304" pitchFamily="18" charset="0"/>
                <a:cs typeface="Times New Roman" panose="02020603050405020304" pitchFamily="18" charset="0"/>
              </a:rPr>
              <a:t>), use </a:t>
            </a:r>
            <a:r>
              <a:rPr lang="en-US" sz="2000" dirty="0">
                <a:solidFill>
                  <a:srgbClr val="00C201"/>
                </a:solidFill>
                <a:latin typeface="Times New Roman" panose="02020603050405020304" pitchFamily="18" charset="0"/>
                <a:cs typeface="Times New Roman" panose="02020603050405020304" pitchFamily="18" charset="0"/>
              </a:rPr>
              <a:t>N.S.L. in </a:t>
            </a:r>
            <a:r>
              <a:rPr lang="en-US" sz="2000" dirty="0">
                <a:latin typeface="Times New Roman" panose="02020603050405020304" pitchFamily="18" charset="0"/>
                <a:cs typeface="Times New Roman" panose="02020603050405020304" pitchFamily="18" charset="0"/>
              </a:rPr>
              <a:t>the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00C201"/>
                </a:solidFill>
                <a:latin typeface="Times New Roman" panose="02020603050405020304" pitchFamily="18" charset="0"/>
                <a:cs typeface="Times New Roman" panose="02020603050405020304" pitchFamily="18" charset="0"/>
              </a:rPr>
              <a:t>x-direction</a:t>
            </a:r>
            <a:r>
              <a:rPr lang="en-US" sz="2000" dirty="0">
                <a:latin typeface="Times New Roman" panose="02020603050405020304" pitchFamily="18" charset="0"/>
                <a:cs typeface="Times New Roman" panose="02020603050405020304" pitchFamily="18" charset="0"/>
              </a:rPr>
              <a:t>.  That is, </a:t>
            </a:r>
            <a:r>
              <a:rPr lang="en-US" sz="2000" dirty="0">
                <a:solidFill>
                  <a:srgbClr val="1A2AFF"/>
                </a:solidFill>
                <a:latin typeface="Times New Roman" panose="02020603050405020304" pitchFamily="18" charset="0"/>
                <a:cs typeface="Times New Roman" panose="02020603050405020304" pitchFamily="18" charset="0"/>
              </a:rPr>
              <a:t>sum those forces </a:t>
            </a:r>
            <a:r>
              <a:rPr lang="en-US" sz="2000" dirty="0">
                <a:latin typeface="Times New Roman" panose="02020603050405020304" pitchFamily="18" charset="0"/>
                <a:cs typeface="Times New Roman" panose="02020603050405020304" pitchFamily="18" charset="0"/>
              </a:rPr>
              <a:t>(some will be positive, some negative) and put them equal to        .</a:t>
            </a:r>
          </a:p>
        </p:txBody>
      </p:sp>
      <p:graphicFrame>
        <p:nvGraphicFramePr>
          <p:cNvPr id="77" name="Object 76">
            <a:extLst>
              <a:ext uri="{FF2B5EF4-FFF2-40B4-BE49-F238E27FC236}">
                <a16:creationId xmlns:a16="http://schemas.microsoft.com/office/drawing/2014/main" id="{7B65F71B-5425-8A45-A259-8C7CA23F2509}"/>
              </a:ext>
            </a:extLst>
          </p:cNvPr>
          <p:cNvGraphicFramePr>
            <a:graphicFrameLocks noChangeAspect="1"/>
          </p:cNvGraphicFramePr>
          <p:nvPr>
            <p:extLst>
              <p:ext uri="{D42A27DB-BD31-4B8C-83A1-F6EECF244321}">
                <p14:modId xmlns:p14="http://schemas.microsoft.com/office/powerpoint/2010/main" val="2813495348"/>
              </p:ext>
            </p:extLst>
          </p:nvPr>
        </p:nvGraphicFramePr>
        <p:xfrm>
          <a:off x="5103043" y="3468017"/>
          <a:ext cx="706438" cy="449263"/>
        </p:xfrm>
        <a:graphic>
          <a:graphicData uri="http://schemas.openxmlformats.org/presentationml/2006/ole">
            <mc:AlternateContent xmlns:mc="http://schemas.openxmlformats.org/markup-compatibility/2006">
              <mc:Choice xmlns:v="urn:schemas-microsoft-com:vml" Requires="v">
                <p:oleObj spid="_x0000_s42321" r:id="rId23" imgW="419100" imgH="266700" progId="Equation.DSMT4">
                  <p:embed/>
                </p:oleObj>
              </mc:Choice>
              <mc:Fallback>
                <p:oleObj r:id="rId23" imgW="419100" imgH="266700" progId="Equation.DSMT4">
                  <p:embed/>
                  <p:pic>
                    <p:nvPicPr>
                      <p:cNvPr id="26" name="Object 25">
                        <a:extLst>
                          <a:ext uri="{FF2B5EF4-FFF2-40B4-BE49-F238E27FC236}">
                            <a16:creationId xmlns:a16="http://schemas.microsoft.com/office/drawing/2014/main" id="{0A61074A-118B-714D-B4AB-364D9D12B16F}"/>
                          </a:ext>
                        </a:extLst>
                      </p:cNvPr>
                      <p:cNvPicPr/>
                      <p:nvPr/>
                    </p:nvPicPr>
                    <p:blipFill>
                      <a:blip r:embed="rId24"/>
                      <a:stretch>
                        <a:fillRect/>
                      </a:stretch>
                    </p:blipFill>
                    <p:spPr>
                      <a:xfrm>
                        <a:off x="5103043" y="3468017"/>
                        <a:ext cx="706438" cy="449263"/>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65AAD23C-1E3C-6547-ABC2-821342F737EA}"/>
              </a:ext>
            </a:extLst>
          </p:cNvPr>
          <p:cNvGraphicFramePr>
            <a:graphicFrameLocks noChangeAspect="1"/>
          </p:cNvGraphicFramePr>
          <p:nvPr>
            <p:extLst>
              <p:ext uri="{D42A27DB-BD31-4B8C-83A1-F6EECF244321}">
                <p14:modId xmlns:p14="http://schemas.microsoft.com/office/powerpoint/2010/main" val="3000151753"/>
              </p:ext>
            </p:extLst>
          </p:nvPr>
        </p:nvGraphicFramePr>
        <p:xfrm>
          <a:off x="5501501" y="3945778"/>
          <a:ext cx="2203450" cy="407987"/>
        </p:xfrm>
        <a:graphic>
          <a:graphicData uri="http://schemas.openxmlformats.org/presentationml/2006/ole">
            <mc:AlternateContent xmlns:mc="http://schemas.openxmlformats.org/markup-compatibility/2006">
              <mc:Choice xmlns:v="urn:schemas-microsoft-com:vml" Requires="v">
                <p:oleObj spid="_x0000_s42322" r:id="rId25" imgW="1308100" imgH="241300" progId="Equation.DSMT4">
                  <p:embed/>
                </p:oleObj>
              </mc:Choice>
              <mc:Fallback>
                <p:oleObj r:id="rId25" imgW="1308100" imgH="241300" progId="Equation.DSMT4">
                  <p:embed/>
                  <p:pic>
                    <p:nvPicPr>
                      <p:cNvPr id="77" name="Object 76">
                        <a:extLst>
                          <a:ext uri="{FF2B5EF4-FFF2-40B4-BE49-F238E27FC236}">
                            <a16:creationId xmlns:a16="http://schemas.microsoft.com/office/drawing/2014/main" id="{7B65F71B-5425-8A45-A259-8C7CA23F2509}"/>
                          </a:ext>
                        </a:extLst>
                      </p:cNvPr>
                      <p:cNvPicPr/>
                      <p:nvPr/>
                    </p:nvPicPr>
                    <p:blipFill>
                      <a:blip r:embed="rId26"/>
                      <a:stretch>
                        <a:fillRect/>
                      </a:stretch>
                    </p:blipFill>
                    <p:spPr>
                      <a:xfrm>
                        <a:off x="5501501" y="3945778"/>
                        <a:ext cx="2203450" cy="407987"/>
                      </a:xfrm>
                      <a:prstGeom prst="rect">
                        <a:avLst/>
                      </a:prstGeom>
                    </p:spPr>
                  </p:pic>
                </p:oleObj>
              </mc:Fallback>
            </mc:AlternateContent>
          </a:graphicData>
        </a:graphic>
      </p:graphicFrame>
      <p:graphicFrame>
        <p:nvGraphicFramePr>
          <p:cNvPr id="80" name="Object 79">
            <a:extLst>
              <a:ext uri="{FF2B5EF4-FFF2-40B4-BE49-F238E27FC236}">
                <a16:creationId xmlns:a16="http://schemas.microsoft.com/office/drawing/2014/main" id="{CA6E89EA-104D-D44B-8240-2572CB211C0B}"/>
              </a:ext>
            </a:extLst>
          </p:cNvPr>
          <p:cNvGraphicFramePr>
            <a:graphicFrameLocks noChangeAspect="1"/>
          </p:cNvGraphicFramePr>
          <p:nvPr>
            <p:extLst>
              <p:ext uri="{D42A27DB-BD31-4B8C-83A1-F6EECF244321}">
                <p14:modId xmlns:p14="http://schemas.microsoft.com/office/powerpoint/2010/main" val="2345776615"/>
              </p:ext>
            </p:extLst>
          </p:nvPr>
        </p:nvGraphicFramePr>
        <p:xfrm>
          <a:off x="1684978" y="6173884"/>
          <a:ext cx="528637" cy="419100"/>
        </p:xfrm>
        <a:graphic>
          <a:graphicData uri="http://schemas.openxmlformats.org/presentationml/2006/ole">
            <mc:AlternateContent xmlns:mc="http://schemas.openxmlformats.org/markup-compatibility/2006">
              <mc:Choice xmlns:v="urn:schemas-microsoft-com:vml" Requires="v">
                <p:oleObj spid="_x0000_s42323" r:id="rId27" imgW="304800" imgH="241300" progId="Equation.DSMT4">
                  <p:embed/>
                </p:oleObj>
              </mc:Choice>
              <mc:Fallback>
                <p:oleObj r:id="rId27" imgW="304800" imgH="241300" progId="Equation.DSMT4">
                  <p:embed/>
                  <p:pic>
                    <p:nvPicPr>
                      <p:cNvPr id="62" name="Object 61">
                        <a:extLst>
                          <a:ext uri="{FF2B5EF4-FFF2-40B4-BE49-F238E27FC236}">
                            <a16:creationId xmlns:a16="http://schemas.microsoft.com/office/drawing/2014/main" id="{36FC0630-236C-2040-BE1F-CC2885B91F95}"/>
                          </a:ext>
                        </a:extLst>
                      </p:cNvPr>
                      <p:cNvPicPr/>
                      <p:nvPr/>
                    </p:nvPicPr>
                    <p:blipFill>
                      <a:blip r:embed="rId28"/>
                      <a:stretch>
                        <a:fillRect/>
                      </a:stretch>
                    </p:blipFill>
                    <p:spPr>
                      <a:xfrm>
                        <a:off x="1684978" y="6173884"/>
                        <a:ext cx="528637" cy="419100"/>
                      </a:xfrm>
                      <a:prstGeom prst="rect">
                        <a:avLst/>
                      </a:prstGeom>
                    </p:spPr>
                  </p:pic>
                </p:oleObj>
              </mc:Fallback>
            </mc:AlternateContent>
          </a:graphicData>
        </a:graphic>
      </p:graphicFrame>
      <p:sp>
        <p:nvSpPr>
          <p:cNvPr id="81" name="TextBox 80">
            <a:extLst>
              <a:ext uri="{FF2B5EF4-FFF2-40B4-BE49-F238E27FC236}">
                <a16:creationId xmlns:a16="http://schemas.microsoft.com/office/drawing/2014/main" id="{AF32C480-2EB4-0442-86B5-E3D41199715E}"/>
              </a:ext>
            </a:extLst>
          </p:cNvPr>
          <p:cNvSpPr txBox="1"/>
          <p:nvPr/>
        </p:nvSpPr>
        <p:spPr>
          <a:xfrm>
            <a:off x="4572000" y="4774811"/>
            <a:ext cx="4461670" cy="1015663"/>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Notice: </a:t>
            </a:r>
            <a:r>
              <a:rPr lang="en-US" sz="2000" dirty="0">
                <a:latin typeface="Times New Roman" panose="02020603050405020304" pitchFamily="18" charset="0"/>
                <a:cs typeface="Times New Roman" panose="02020603050405020304" pitchFamily="18" charset="0"/>
              </a:rPr>
              <a:t>You have </a:t>
            </a:r>
            <a:r>
              <a:rPr lang="en-US" sz="2000" dirty="0">
                <a:solidFill>
                  <a:srgbClr val="FF0000"/>
                </a:solidFill>
                <a:latin typeface="Times New Roman" panose="02020603050405020304" pitchFamily="18" charset="0"/>
                <a:cs typeface="Times New Roman" panose="02020603050405020304" pitchFamily="18" charset="0"/>
              </a:rPr>
              <a:t>two unknowns</a:t>
            </a:r>
            <a:r>
              <a:rPr lang="en-US" sz="2000" dirty="0">
                <a:latin typeface="Times New Roman" panose="02020603050405020304" pitchFamily="18" charset="0"/>
                <a:cs typeface="Times New Roman" panose="02020603050405020304" pitchFamily="18" charset="0"/>
              </a:rPr>
              <a:t>, “a” and “T.”  You </a:t>
            </a:r>
            <a:r>
              <a:rPr lang="en-US" sz="2000" dirty="0">
                <a:solidFill>
                  <a:srgbClr val="1A2AFF"/>
                </a:solidFill>
                <a:latin typeface="Times New Roman" panose="02020603050405020304" pitchFamily="18" charset="0"/>
                <a:cs typeface="Times New Roman" panose="02020603050405020304" pitchFamily="18" charset="0"/>
              </a:rPr>
              <a:t>want “a.”  </a:t>
            </a:r>
            <a:r>
              <a:rPr lang="en-US" sz="2000" dirty="0">
                <a:latin typeface="Times New Roman" panose="02020603050405020304" pitchFamily="18" charset="0"/>
                <a:cs typeface="Times New Roman" panose="02020603050405020304" pitchFamily="18" charset="0"/>
              </a:rPr>
              <a:t>You </a:t>
            </a:r>
            <a:r>
              <a:rPr lang="en-US" sz="2000" dirty="0">
                <a:solidFill>
                  <a:srgbClr val="1A2AFF"/>
                </a:solidFill>
                <a:latin typeface="Times New Roman" panose="02020603050405020304" pitchFamily="18" charset="0"/>
                <a:cs typeface="Times New Roman" panose="02020603050405020304" pitchFamily="18" charset="0"/>
              </a:rPr>
              <a:t>need</a:t>
            </a:r>
            <a:r>
              <a:rPr lang="en-US" sz="2000" dirty="0">
                <a:latin typeface="Times New Roman" panose="02020603050405020304" pitchFamily="18" charset="0"/>
                <a:cs typeface="Times New Roman" panose="02020603050405020304" pitchFamily="18" charset="0"/>
              </a:rPr>
              <a:t> a </a:t>
            </a:r>
            <a:r>
              <a:rPr lang="en-US" sz="2000" dirty="0">
                <a:solidFill>
                  <a:srgbClr val="1A2AFF"/>
                </a:solidFill>
                <a:latin typeface="Times New Roman" panose="02020603050405020304" pitchFamily="18" charset="0"/>
                <a:cs typeface="Times New Roman" panose="02020603050405020304" pitchFamily="18" charset="0"/>
              </a:rPr>
              <a:t>second equation </a:t>
            </a:r>
            <a:r>
              <a:rPr lang="en-US" sz="2000" dirty="0">
                <a:latin typeface="Times New Roman" panose="02020603050405020304" pitchFamily="18" charset="0"/>
                <a:cs typeface="Times New Roman" panose="02020603050405020304" pitchFamily="18" charset="0"/>
              </a:rPr>
              <a:t>so you can </a:t>
            </a:r>
            <a:r>
              <a:rPr lang="en-US" sz="2000" dirty="0">
                <a:solidFill>
                  <a:srgbClr val="1A2AFF"/>
                </a:solidFill>
                <a:latin typeface="Times New Roman" panose="02020603050405020304" pitchFamily="18" charset="0"/>
                <a:cs typeface="Times New Roman" panose="02020603050405020304" pitchFamily="18" charset="0"/>
              </a:rPr>
              <a:t>eliminate “T.”</a:t>
            </a:r>
          </a:p>
        </p:txBody>
      </p:sp>
      <p:sp>
        <p:nvSpPr>
          <p:cNvPr id="82" name="TextBox 81">
            <a:extLst>
              <a:ext uri="{FF2B5EF4-FFF2-40B4-BE49-F238E27FC236}">
                <a16:creationId xmlns:a16="http://schemas.microsoft.com/office/drawing/2014/main" id="{2E28841F-A414-4940-AC88-988A8A726EF9}"/>
              </a:ext>
            </a:extLst>
          </p:cNvPr>
          <p:cNvSpPr txBox="1"/>
          <p:nvPr/>
        </p:nvSpPr>
        <p:spPr>
          <a:xfrm>
            <a:off x="0" y="688255"/>
            <a:ext cx="3977988" cy="523220"/>
          </a:xfrm>
          <a:prstGeom prst="rect">
            <a:avLst/>
          </a:prstGeom>
          <a:noFill/>
        </p:spPr>
        <p:txBody>
          <a:bodyPr wrap="square" rtlCol="0">
            <a:spAutoFit/>
          </a:bodyPr>
          <a:lstStyle/>
          <a:p>
            <a:r>
              <a:rPr lang="en-US" sz="2800" dirty="0">
                <a:solidFill>
                  <a:srgbClr val="FF0000"/>
                </a:solidFill>
                <a:latin typeface="Apple Chancery" panose="03020702040506060504" pitchFamily="66" charset="-79"/>
                <a:cs typeface="Apple Chancery" panose="03020702040506060504" pitchFamily="66" charset="-79"/>
              </a:rPr>
              <a:t>Now</a:t>
            </a:r>
            <a:r>
              <a:rPr lang="en-US" sz="2000" dirty="0">
                <a:latin typeface="Times New Roman" panose="02020603050405020304" pitchFamily="18" charset="0"/>
                <a:cs typeface="Times New Roman" panose="02020603050405020304" pitchFamily="18" charset="0"/>
              </a:rPr>
              <a:t> give it a try . . . </a:t>
            </a:r>
          </a:p>
        </p:txBody>
      </p:sp>
      <p:cxnSp>
        <p:nvCxnSpPr>
          <p:cNvPr id="10" name="Straight Arrow Connector 9"/>
          <p:cNvCxnSpPr>
            <a:cxnSpLocks/>
          </p:cNvCxnSpPr>
          <p:nvPr/>
        </p:nvCxnSpPr>
        <p:spPr>
          <a:xfrm flipH="1" flipV="1">
            <a:off x="2209494" y="2377442"/>
            <a:ext cx="755692" cy="3317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960944" y="2699565"/>
            <a:ext cx="0" cy="7436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9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dissolv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dissolve">
                                      <p:cBhvr>
                                        <p:cTn id="28" dur="500"/>
                                        <p:tgtEl>
                                          <p:spTgt spid="70"/>
                                        </p:tgtEl>
                                      </p:cBhvr>
                                    </p:animEffect>
                                  </p:childTnLst>
                                </p:cTn>
                              </p:par>
                              <p:par>
                                <p:cTn id="29" presetID="9"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par>
                                <p:cTn id="32" presetID="9" presetClass="entr" presetSubtype="0"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dissolve">
                                      <p:cBhvr>
                                        <p:cTn id="34" dur="500"/>
                                        <p:tgtEl>
                                          <p:spTgt spid="74"/>
                                        </p:tgtEl>
                                      </p:cBhvr>
                                    </p:animEffect>
                                  </p:childTnLst>
                                </p:cTn>
                              </p:par>
                              <p:par>
                                <p:cTn id="35" presetID="9"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par>
                                <p:cTn id="38" presetID="9"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dissolve">
                                      <p:cBhvr>
                                        <p:cTn id="40" dur="500"/>
                                        <p:tgtEl>
                                          <p:spTgt spid="6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dissolve">
                                      <p:cBhvr>
                                        <p:cTn id="45" dur="500"/>
                                        <p:tgtEl>
                                          <p:spTgt spid="58"/>
                                        </p:tgtEl>
                                      </p:cBhvr>
                                    </p:animEffect>
                                  </p:childTnLst>
                                </p:cTn>
                              </p:par>
                              <p:par>
                                <p:cTn id="46" presetID="9"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dissolve">
                                      <p:cBhvr>
                                        <p:cTn id="48" dur="500"/>
                                        <p:tgtEl>
                                          <p:spTgt spid="56"/>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dissolve">
                                      <p:cBhvr>
                                        <p:cTn id="51" dur="500"/>
                                        <p:tgtEl>
                                          <p:spTgt spid="59"/>
                                        </p:tgtEl>
                                      </p:cBhvr>
                                    </p:animEffect>
                                  </p:childTnLst>
                                </p:cTn>
                              </p:par>
                              <p:par>
                                <p:cTn id="52" presetID="9" presetClass="entr" presetSubtype="0" fill="hold"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dissolve">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dissolve">
                                      <p:cBhvr>
                                        <p:cTn id="59" dur="500"/>
                                        <p:tgtEl>
                                          <p:spTgt spid="65"/>
                                        </p:tgtEl>
                                      </p:cBhvr>
                                    </p:animEffect>
                                  </p:childTnLst>
                                </p:cTn>
                              </p:par>
                              <p:par>
                                <p:cTn id="60" presetID="9" presetClass="entr" presetSubtype="0" fill="hold"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dissolve">
                                      <p:cBhvr>
                                        <p:cTn id="62" dur="500"/>
                                        <p:tgtEl>
                                          <p:spTgt spid="63"/>
                                        </p:tgtEl>
                                      </p:cBhvr>
                                    </p:animEffect>
                                  </p:childTnLst>
                                </p:cTn>
                              </p:par>
                              <p:par>
                                <p:cTn id="63" presetID="9" presetClass="entr" presetSubtype="0"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dissolve">
                                      <p:cBhvr>
                                        <p:cTn id="65" dur="500"/>
                                        <p:tgtEl>
                                          <p:spTgt spid="69"/>
                                        </p:tgtEl>
                                      </p:cBhvr>
                                    </p:animEffect>
                                  </p:childTnLst>
                                </p:cTn>
                              </p:par>
                              <p:par>
                                <p:cTn id="66" presetID="9" presetClass="entr" presetSubtype="0" fill="hold"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dissolve">
                                      <p:cBhvr>
                                        <p:cTn id="68" dur="500"/>
                                        <p:tgtEl>
                                          <p:spTgt spid="68"/>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dissolve">
                                      <p:cBhvr>
                                        <p:cTn id="73" dur="500"/>
                                        <p:tgtEl>
                                          <p:spTgt spid="80"/>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dissolve">
                                      <p:cBhvr>
                                        <p:cTn id="76" dur="500"/>
                                        <p:tgtEl>
                                          <p:spTgt spid="76"/>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dissolve">
                                      <p:cBhvr>
                                        <p:cTn id="81" dur="500"/>
                                        <p:tgtEl>
                                          <p:spTgt spid="77"/>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dissolve">
                                      <p:cBhvr>
                                        <p:cTn id="86" dur="500"/>
                                        <p:tgtEl>
                                          <p:spTgt spid="78"/>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dissolve">
                                      <p:cBhvr>
                                        <p:cTn id="9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animBg="1"/>
      <p:bldP spid="58" grpId="0"/>
      <p:bldP spid="59" grpId="0"/>
      <p:bldP spid="76" grpId="0"/>
      <p:bldP spid="81" grpId="0"/>
      <p:bldP spid="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96984" y="404349"/>
            <a:ext cx="2141023" cy="400110"/>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FBD on </a:t>
            </a:r>
            <a:r>
              <a:rPr lang="en-US" sz="2000" dirty="0">
                <a:solidFill>
                  <a:srgbClr val="1A2AFF"/>
                </a:solidFill>
                <a:latin typeface="Times New Roman" panose="02020603050405020304" pitchFamily="18" charset="0"/>
                <a:cs typeface="Times New Roman" panose="02020603050405020304" pitchFamily="18" charset="0"/>
              </a:rPr>
              <a:t>mass      :  </a:t>
            </a:r>
          </a:p>
        </p:txBody>
      </p:sp>
      <p:grpSp>
        <p:nvGrpSpPr>
          <p:cNvPr id="12" name="Group 11">
            <a:extLst>
              <a:ext uri="{FF2B5EF4-FFF2-40B4-BE49-F238E27FC236}">
                <a16:creationId xmlns:a16="http://schemas.microsoft.com/office/drawing/2014/main" id="{9557F6E1-EAA2-3945-A022-E991BB3B3205}"/>
              </a:ext>
            </a:extLst>
          </p:cNvPr>
          <p:cNvGrpSpPr/>
          <p:nvPr/>
        </p:nvGrpSpPr>
        <p:grpSpPr>
          <a:xfrm>
            <a:off x="5475881" y="534631"/>
            <a:ext cx="3739753" cy="1627892"/>
            <a:chOff x="5070107" y="975333"/>
            <a:chExt cx="3739753" cy="1627892"/>
          </a:xfrm>
        </p:grpSpPr>
        <p:sp>
          <p:nvSpPr>
            <p:cNvPr id="40" name="Rectangle 26">
              <a:extLst>
                <a:ext uri="{FF2B5EF4-FFF2-40B4-BE49-F238E27FC236}">
                  <a16:creationId xmlns:a16="http://schemas.microsoft.com/office/drawing/2014/main" id="{F1625C78-5E20-7B42-A4F6-631F8C6CAA4F}"/>
                </a:ext>
              </a:extLst>
            </p:cNvPr>
            <p:cNvSpPr>
              <a:spLocks noChangeArrowheads="1"/>
            </p:cNvSpPr>
            <p:nvPr/>
          </p:nvSpPr>
          <p:spPr bwMode="auto">
            <a:xfrm>
              <a:off x="7489947" y="1899272"/>
              <a:ext cx="87994" cy="703953"/>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1" name="Line 14">
              <a:extLst>
                <a:ext uri="{FF2B5EF4-FFF2-40B4-BE49-F238E27FC236}">
                  <a16:creationId xmlns:a16="http://schemas.microsoft.com/office/drawing/2014/main" id="{F96B4A55-12BF-2841-A49D-DDCA14B550B3}"/>
                </a:ext>
              </a:extLst>
            </p:cNvPr>
            <p:cNvSpPr>
              <a:spLocks noChangeShapeType="1"/>
            </p:cNvSpPr>
            <p:nvPr/>
          </p:nvSpPr>
          <p:spPr bwMode="auto">
            <a:xfrm rot="1271952" flipV="1">
              <a:off x="5383586" y="1332810"/>
              <a:ext cx="1906541" cy="18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42" name="Rectangle 10">
              <a:extLst>
                <a:ext uri="{FF2B5EF4-FFF2-40B4-BE49-F238E27FC236}">
                  <a16:creationId xmlns:a16="http://schemas.microsoft.com/office/drawing/2014/main" id="{348CB634-FFEF-9745-B2A7-64E7569E2FBF}"/>
                </a:ext>
              </a:extLst>
            </p:cNvPr>
            <p:cNvSpPr>
              <a:spLocks noChangeArrowheads="1"/>
            </p:cNvSpPr>
            <p:nvPr/>
          </p:nvSpPr>
          <p:spPr bwMode="auto">
            <a:xfrm>
              <a:off x="5818058" y="1371307"/>
              <a:ext cx="87994" cy="1231918"/>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3" name="Oval 12">
              <a:extLst>
                <a:ext uri="{FF2B5EF4-FFF2-40B4-BE49-F238E27FC236}">
                  <a16:creationId xmlns:a16="http://schemas.microsoft.com/office/drawing/2014/main" id="{AABA1BEC-FB81-654F-AC86-F710D3E323F0}"/>
                </a:ext>
              </a:extLst>
            </p:cNvPr>
            <p:cNvSpPr>
              <a:spLocks noChangeArrowheads="1"/>
            </p:cNvSpPr>
            <p:nvPr/>
          </p:nvSpPr>
          <p:spPr bwMode="auto">
            <a:xfrm>
              <a:off x="5202098" y="975333"/>
              <a:ext cx="351977" cy="351977"/>
            </a:xfrm>
            <a:prstGeom prst="ellipse">
              <a:avLst/>
            </a:prstGeom>
            <a:solidFill>
              <a:srgbClr val="E3B81E"/>
            </a:solidFill>
            <a:ln w="1905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4" name="Rectangle 13">
              <a:extLst>
                <a:ext uri="{FF2B5EF4-FFF2-40B4-BE49-F238E27FC236}">
                  <a16:creationId xmlns:a16="http://schemas.microsoft.com/office/drawing/2014/main" id="{356946FD-EF12-D049-9581-5AB1FD5CE104}"/>
                </a:ext>
              </a:extLst>
            </p:cNvPr>
            <p:cNvSpPr>
              <a:spLocks noChangeArrowheads="1"/>
            </p:cNvSpPr>
            <p:nvPr/>
          </p:nvSpPr>
          <p:spPr bwMode="auto">
            <a:xfrm>
              <a:off x="5070107" y="1503298"/>
              <a:ext cx="263983" cy="219985"/>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5" name="Rectangle 44">
              <a:extLst>
                <a:ext uri="{FF2B5EF4-FFF2-40B4-BE49-F238E27FC236}">
                  <a16:creationId xmlns:a16="http://schemas.microsoft.com/office/drawing/2014/main" id="{D058B25C-CDE8-D94C-BD44-6378109AE78F}"/>
                </a:ext>
              </a:extLst>
            </p:cNvPr>
            <p:cNvSpPr>
              <a:spLocks noChangeArrowheads="1"/>
            </p:cNvSpPr>
            <p:nvPr/>
          </p:nvSpPr>
          <p:spPr bwMode="auto">
            <a:xfrm rot="1271952" flipH="1">
              <a:off x="5444082" y="1604125"/>
              <a:ext cx="2727820" cy="175988"/>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6" name="Rectangle 11">
              <a:extLst>
                <a:ext uri="{FF2B5EF4-FFF2-40B4-BE49-F238E27FC236}">
                  <a16:creationId xmlns:a16="http://schemas.microsoft.com/office/drawing/2014/main" id="{329DA11B-8696-B74C-A4D3-385ED3B1BA3C}"/>
                </a:ext>
              </a:extLst>
            </p:cNvPr>
            <p:cNvSpPr>
              <a:spLocks noChangeArrowheads="1"/>
            </p:cNvSpPr>
            <p:nvPr/>
          </p:nvSpPr>
          <p:spPr bwMode="auto">
            <a:xfrm rot="1271952" flipH="1">
              <a:off x="7205799" y="1617874"/>
              <a:ext cx="304314" cy="186988"/>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7" name="Line 15">
              <a:extLst>
                <a:ext uri="{FF2B5EF4-FFF2-40B4-BE49-F238E27FC236}">
                  <a16:creationId xmlns:a16="http://schemas.microsoft.com/office/drawing/2014/main" id="{F1FC3CCF-2C4B-B646-A20E-92D36144E927}"/>
                </a:ext>
              </a:extLst>
            </p:cNvPr>
            <p:cNvSpPr>
              <a:spLocks noChangeShapeType="1"/>
            </p:cNvSpPr>
            <p:nvPr/>
          </p:nvSpPr>
          <p:spPr bwMode="auto">
            <a:xfrm>
              <a:off x="5202098" y="1151321"/>
              <a:ext cx="0" cy="3519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48" name="Line 18">
              <a:extLst>
                <a:ext uri="{FF2B5EF4-FFF2-40B4-BE49-F238E27FC236}">
                  <a16:creationId xmlns:a16="http://schemas.microsoft.com/office/drawing/2014/main" id="{9A63100F-2421-F147-B862-7B9FABF41F0C}"/>
                </a:ext>
              </a:extLst>
            </p:cNvPr>
            <p:cNvSpPr>
              <a:spLocks noChangeShapeType="1"/>
            </p:cNvSpPr>
            <p:nvPr/>
          </p:nvSpPr>
          <p:spPr bwMode="auto">
            <a:xfrm>
              <a:off x="5158101" y="2603225"/>
              <a:ext cx="365175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49" name="Object 4">
              <a:extLst>
                <a:ext uri="{FF2B5EF4-FFF2-40B4-BE49-F238E27FC236}">
                  <a16:creationId xmlns:a16="http://schemas.microsoft.com/office/drawing/2014/main" id="{9D5EE985-6EAF-7C4E-B114-3437B57CEF82}"/>
                </a:ext>
              </a:extLst>
            </p:cNvPr>
            <p:cNvGraphicFramePr>
              <a:graphicFrameLocks noChangeAspect="1"/>
            </p:cNvGraphicFramePr>
            <p:nvPr>
              <p:extLst>
                <p:ext uri="{D42A27DB-BD31-4B8C-83A1-F6EECF244321}">
                  <p14:modId xmlns:p14="http://schemas.microsoft.com/office/powerpoint/2010/main" val="218835356"/>
                </p:ext>
              </p:extLst>
            </p:nvPr>
          </p:nvGraphicFramePr>
          <p:xfrm>
            <a:off x="5334090" y="1371307"/>
            <a:ext cx="221818" cy="197987"/>
          </p:xfrm>
          <a:graphic>
            <a:graphicData uri="http://schemas.openxmlformats.org/presentationml/2006/ole">
              <mc:AlternateContent xmlns:mc="http://schemas.openxmlformats.org/markup-compatibility/2006">
                <mc:Choice xmlns:v="urn:schemas-microsoft-com:vml" Requires="v">
                  <p:oleObj spid="_x0000_s58489" name="Equation" r:id="rId3" imgW="228600" imgH="203200" progId="Equation.DSMT4">
                    <p:embed/>
                  </p:oleObj>
                </mc:Choice>
                <mc:Fallback>
                  <p:oleObj name="Equation" r:id="rId3" imgW="228600" imgH="203200" progId="Equation.DSMT4">
                    <p:embed/>
                    <p:pic>
                      <p:nvPicPr>
                        <p:cNvPr id="49" name="Object 4">
                          <a:extLst>
                            <a:ext uri="{FF2B5EF4-FFF2-40B4-BE49-F238E27FC236}">
                              <a16:creationId xmlns:a16="http://schemas.microsoft.com/office/drawing/2014/main" id="{9D5EE985-6EAF-7C4E-B114-3437B57CE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90" y="1371307"/>
                          <a:ext cx="221818" cy="19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 name="Object 5">
              <a:extLst>
                <a:ext uri="{FF2B5EF4-FFF2-40B4-BE49-F238E27FC236}">
                  <a16:creationId xmlns:a16="http://schemas.microsoft.com/office/drawing/2014/main" id="{44B46E71-38DA-1F43-8B5F-389F00AA7834}"/>
                </a:ext>
              </a:extLst>
            </p:cNvPr>
            <p:cNvGraphicFramePr>
              <a:graphicFrameLocks noChangeAspect="1"/>
            </p:cNvGraphicFramePr>
            <p:nvPr>
              <p:extLst>
                <p:ext uri="{D42A27DB-BD31-4B8C-83A1-F6EECF244321}">
                  <p14:modId xmlns:p14="http://schemas.microsoft.com/office/powerpoint/2010/main" val="598460772"/>
                </p:ext>
              </p:extLst>
            </p:nvPr>
          </p:nvGraphicFramePr>
          <p:xfrm>
            <a:off x="7093974" y="1371307"/>
            <a:ext cx="221818" cy="197987"/>
          </p:xfrm>
          <a:graphic>
            <a:graphicData uri="http://schemas.openxmlformats.org/presentationml/2006/ole">
              <mc:AlternateContent xmlns:mc="http://schemas.openxmlformats.org/markup-compatibility/2006">
                <mc:Choice xmlns:v="urn:schemas-microsoft-com:vml" Requires="v">
                  <p:oleObj spid="_x0000_s58490" name="Equation" r:id="rId5" imgW="228600" imgH="203200" progId="Equation.DSMT4">
                    <p:embed/>
                  </p:oleObj>
                </mc:Choice>
                <mc:Fallback>
                  <p:oleObj name="Equation" r:id="rId5" imgW="228600" imgH="203200" progId="Equation.DSMT4">
                    <p:embed/>
                    <p:pic>
                      <p:nvPicPr>
                        <p:cNvPr id="50" name="Object 5">
                          <a:extLst>
                            <a:ext uri="{FF2B5EF4-FFF2-40B4-BE49-F238E27FC236}">
                              <a16:creationId xmlns:a16="http://schemas.microsoft.com/office/drawing/2014/main" id="{44B46E71-38DA-1F43-8B5F-389F00AA78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3974" y="1371307"/>
                          <a:ext cx="221818" cy="19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51" name="Straight Connector 28">
              <a:extLst>
                <a:ext uri="{FF2B5EF4-FFF2-40B4-BE49-F238E27FC236}">
                  <a16:creationId xmlns:a16="http://schemas.microsoft.com/office/drawing/2014/main" id="{9C03256E-EF2B-104E-B609-706B331B5DF6}"/>
                </a:ext>
              </a:extLst>
            </p:cNvPr>
            <p:cNvCxnSpPr>
              <a:cxnSpLocks noChangeShapeType="1"/>
            </p:cNvCxnSpPr>
            <p:nvPr/>
          </p:nvCxnSpPr>
          <p:spPr bwMode="auto">
            <a:xfrm>
              <a:off x="6170034" y="2075260"/>
              <a:ext cx="1319913" cy="9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cxnSp>
        <p:sp>
          <p:nvSpPr>
            <p:cNvPr id="52" name="Freeform 29">
              <a:extLst>
                <a:ext uri="{FF2B5EF4-FFF2-40B4-BE49-F238E27FC236}">
                  <a16:creationId xmlns:a16="http://schemas.microsoft.com/office/drawing/2014/main" id="{82B8C4E3-2E1D-7944-A190-EEC25C68EFC0}"/>
                </a:ext>
              </a:extLst>
            </p:cNvPr>
            <p:cNvSpPr>
              <a:spLocks noChangeArrowheads="1"/>
            </p:cNvSpPr>
            <p:nvPr/>
          </p:nvSpPr>
          <p:spPr bwMode="auto">
            <a:xfrm flipH="1">
              <a:off x="6829991" y="1840609"/>
              <a:ext cx="95327" cy="234651"/>
            </a:xfrm>
            <a:custGeom>
              <a:avLst/>
              <a:gdLst>
                <a:gd name="T0" fmla="*/ 0 w 165100"/>
                <a:gd name="T1" fmla="*/ 0 h 406400"/>
                <a:gd name="T2" fmla="*/ 139700 w 165100"/>
                <a:gd name="T3" fmla="*/ 203200 h 406400"/>
                <a:gd name="T4" fmla="*/ 152400 w 165100"/>
                <a:gd name="T5" fmla="*/ 406400 h 406400"/>
                <a:gd name="T6" fmla="*/ 0 60000 65536"/>
                <a:gd name="T7" fmla="*/ 0 60000 65536"/>
                <a:gd name="T8" fmla="*/ 0 60000 65536"/>
                <a:gd name="T9" fmla="*/ 0 w 165100"/>
                <a:gd name="T10" fmla="*/ 0 h 406400"/>
                <a:gd name="T11" fmla="*/ 165100 w 165100"/>
                <a:gd name="T12" fmla="*/ 406400 h 406400"/>
              </a:gdLst>
              <a:ahLst/>
              <a:cxnLst>
                <a:cxn ang="T6">
                  <a:pos x="T0" y="T1"/>
                </a:cxn>
                <a:cxn ang="T7">
                  <a:pos x="T2" y="T3"/>
                </a:cxn>
                <a:cxn ang="T8">
                  <a:pos x="T4" y="T5"/>
                </a:cxn>
              </a:cxnLst>
              <a:rect l="T9" t="T10" r="T11" b="T12"/>
              <a:pathLst>
                <a:path w="165100" h="406400">
                  <a:moveTo>
                    <a:pt x="0" y="0"/>
                  </a:moveTo>
                  <a:cubicBezTo>
                    <a:pt x="57150" y="67733"/>
                    <a:pt x="114300" y="135467"/>
                    <a:pt x="139700" y="203200"/>
                  </a:cubicBezTo>
                  <a:cubicBezTo>
                    <a:pt x="165100" y="270933"/>
                    <a:pt x="152400" y="406400"/>
                    <a:pt x="152400" y="4064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aphicFrame>
          <p:nvGraphicFramePr>
            <p:cNvPr id="53" name="Object 9">
              <a:extLst>
                <a:ext uri="{FF2B5EF4-FFF2-40B4-BE49-F238E27FC236}">
                  <a16:creationId xmlns:a16="http://schemas.microsoft.com/office/drawing/2014/main" id="{DE7797DC-7C98-FA4D-A157-5487D8A83195}"/>
                </a:ext>
              </a:extLst>
            </p:cNvPr>
            <p:cNvGraphicFramePr>
              <a:graphicFrameLocks noChangeAspect="1"/>
            </p:cNvGraphicFramePr>
            <p:nvPr>
              <p:extLst>
                <p:ext uri="{D42A27DB-BD31-4B8C-83A1-F6EECF244321}">
                  <p14:modId xmlns:p14="http://schemas.microsoft.com/office/powerpoint/2010/main" val="3643397497"/>
                </p:ext>
              </p:extLst>
            </p:nvPr>
          </p:nvGraphicFramePr>
          <p:xfrm>
            <a:off x="6697999" y="1811278"/>
            <a:ext cx="122825" cy="173239"/>
          </p:xfrm>
          <a:graphic>
            <a:graphicData uri="http://schemas.openxmlformats.org/presentationml/2006/ole">
              <mc:AlternateContent xmlns:mc="http://schemas.openxmlformats.org/markup-compatibility/2006">
                <mc:Choice xmlns:v="urn:schemas-microsoft-com:vml" Requires="v">
                  <p:oleObj spid="_x0000_s58491" name="Equation" r:id="rId7" imgW="127000" imgH="177800" progId="Equation.DSMT4">
                    <p:embed/>
                  </p:oleObj>
                </mc:Choice>
                <mc:Fallback>
                  <p:oleObj name="Equation" r:id="rId7" imgW="127000" imgH="177800" progId="Equation.DSMT4">
                    <p:embed/>
                    <p:pic>
                      <p:nvPicPr>
                        <p:cNvPr id="53" name="Object 9">
                          <a:extLst>
                            <a:ext uri="{FF2B5EF4-FFF2-40B4-BE49-F238E27FC236}">
                              <a16:creationId xmlns:a16="http://schemas.microsoft.com/office/drawing/2014/main" id="{DE7797DC-7C98-FA4D-A157-5487D8A831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7999" y="1811278"/>
                          <a:ext cx="122825" cy="173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 name="Freeform 20">
              <a:extLst>
                <a:ext uri="{FF2B5EF4-FFF2-40B4-BE49-F238E27FC236}">
                  <a16:creationId xmlns:a16="http://schemas.microsoft.com/office/drawing/2014/main" id="{BA283E68-3CFA-6D47-9F66-E0D694A7A8DE}"/>
                </a:ext>
              </a:extLst>
            </p:cNvPr>
            <p:cNvSpPr>
              <a:spLocks/>
            </p:cNvSpPr>
            <p:nvPr/>
          </p:nvSpPr>
          <p:spPr bwMode="auto">
            <a:xfrm flipH="1">
              <a:off x="5246095" y="1063327"/>
              <a:ext cx="351977" cy="219985"/>
            </a:xfrm>
            <a:custGeom>
              <a:avLst/>
              <a:gdLst>
                <a:gd name="T0" fmla="*/ 0 w 384"/>
                <a:gd name="T1" fmla="*/ 241935000 h 240"/>
                <a:gd name="T2" fmla="*/ 120967500 w 384"/>
                <a:gd name="T3" fmla="*/ 0 h 240"/>
                <a:gd name="T4" fmla="*/ 846772500 w 384"/>
                <a:gd name="T5" fmla="*/ 0 h 240"/>
                <a:gd name="T6" fmla="*/ 967740000 w 384"/>
                <a:gd name="T7" fmla="*/ 362902500 h 240"/>
                <a:gd name="T8" fmla="*/ 241935000 w 384"/>
                <a:gd name="T9" fmla="*/ 604837500 h 240"/>
                <a:gd name="T10" fmla="*/ 0 w 384"/>
                <a:gd name="T11" fmla="*/ 241935000 h 240"/>
                <a:gd name="T12" fmla="*/ 0 60000 65536"/>
                <a:gd name="T13" fmla="*/ 0 60000 65536"/>
                <a:gd name="T14" fmla="*/ 0 60000 65536"/>
                <a:gd name="T15" fmla="*/ 0 60000 65536"/>
                <a:gd name="T16" fmla="*/ 0 60000 65536"/>
                <a:gd name="T17" fmla="*/ 0 60000 65536"/>
                <a:gd name="T18" fmla="*/ 0 w 384"/>
                <a:gd name="T19" fmla="*/ 0 h 240"/>
                <a:gd name="T20" fmla="*/ 384 w 384"/>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84" h="240">
                  <a:moveTo>
                    <a:pt x="0" y="96"/>
                  </a:moveTo>
                  <a:lnTo>
                    <a:pt x="48" y="0"/>
                  </a:lnTo>
                  <a:lnTo>
                    <a:pt x="336" y="0"/>
                  </a:lnTo>
                  <a:lnTo>
                    <a:pt x="384" y="144"/>
                  </a:lnTo>
                  <a:lnTo>
                    <a:pt x="96" y="240"/>
                  </a:lnTo>
                  <a:lnTo>
                    <a:pt x="0" y="96"/>
                  </a:lnTo>
                  <a:close/>
                </a:path>
              </a:pathLst>
            </a:custGeom>
            <a:solidFill>
              <a:srgbClr val="DEE310"/>
            </a:solidFill>
            <a:ln w="9525">
              <a:solidFill>
                <a:schemeClr val="tx1"/>
              </a:solidFill>
              <a:round/>
              <a:headEnd/>
              <a:tailEnd/>
            </a:ln>
          </p:spPr>
          <p:txBody>
            <a:bodyPr wrap="none" anchor="ctr"/>
            <a:lstStyle/>
            <a:p>
              <a:endParaRPr lang="en-US" sz="1350"/>
            </a:p>
          </p:txBody>
        </p:sp>
        <p:graphicFrame>
          <p:nvGraphicFramePr>
            <p:cNvPr id="55" name="Object 3">
              <a:extLst>
                <a:ext uri="{FF2B5EF4-FFF2-40B4-BE49-F238E27FC236}">
                  <a16:creationId xmlns:a16="http://schemas.microsoft.com/office/drawing/2014/main" id="{ABC1B994-8AA9-0745-A918-005F508BCB19}"/>
                </a:ext>
              </a:extLst>
            </p:cNvPr>
            <p:cNvGraphicFramePr>
              <a:graphicFrameLocks noChangeAspect="1"/>
            </p:cNvGraphicFramePr>
            <p:nvPr>
              <p:extLst>
                <p:ext uri="{D42A27DB-BD31-4B8C-83A1-F6EECF244321}">
                  <p14:modId xmlns:p14="http://schemas.microsoft.com/office/powerpoint/2010/main" val="2227295880"/>
                </p:ext>
              </p:extLst>
            </p:nvPr>
          </p:nvGraphicFramePr>
          <p:xfrm>
            <a:off x="5334090" y="1107325"/>
            <a:ext cx="72412" cy="72412"/>
          </p:xfrm>
          <a:graphic>
            <a:graphicData uri="http://schemas.openxmlformats.org/presentationml/2006/ole">
              <mc:AlternateContent xmlns:mc="http://schemas.openxmlformats.org/markup-compatibility/2006">
                <mc:Choice xmlns:v="urn:schemas-microsoft-com:vml" Requires="v">
                  <p:oleObj spid="_x0000_s58492" name="Equation" r:id="rId9" imgW="63500" imgH="63500" progId="Equation.DSMT4">
                    <p:embed/>
                  </p:oleObj>
                </mc:Choice>
                <mc:Fallback>
                  <p:oleObj name="Equation" r:id="rId9" imgW="63500" imgH="63500" progId="Equation.DSMT4">
                    <p:embed/>
                    <p:pic>
                      <p:nvPicPr>
                        <p:cNvPr id="55" name="Object 3">
                          <a:extLst>
                            <a:ext uri="{FF2B5EF4-FFF2-40B4-BE49-F238E27FC236}">
                              <a16:creationId xmlns:a16="http://schemas.microsoft.com/office/drawing/2014/main" id="{ABC1B994-8AA9-0745-A918-005F508BCB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90" y="1107325"/>
                          <a:ext cx="72412" cy="7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aphicFrame>
        <p:nvGraphicFramePr>
          <p:cNvPr id="62" name="Object 61">
            <a:extLst>
              <a:ext uri="{FF2B5EF4-FFF2-40B4-BE49-F238E27FC236}">
                <a16:creationId xmlns:a16="http://schemas.microsoft.com/office/drawing/2014/main" id="{36FC0630-236C-2040-BE1F-CC2885B91F95}"/>
              </a:ext>
            </a:extLst>
          </p:cNvPr>
          <p:cNvGraphicFramePr>
            <a:graphicFrameLocks noChangeAspect="1"/>
          </p:cNvGraphicFramePr>
          <p:nvPr>
            <p:extLst>
              <p:ext uri="{D42A27DB-BD31-4B8C-83A1-F6EECF244321}">
                <p14:modId xmlns:p14="http://schemas.microsoft.com/office/powerpoint/2010/main" val="894662607"/>
              </p:ext>
            </p:extLst>
          </p:nvPr>
        </p:nvGraphicFramePr>
        <p:xfrm>
          <a:off x="1798242" y="384634"/>
          <a:ext cx="396811" cy="418421"/>
        </p:xfrm>
        <a:graphic>
          <a:graphicData uri="http://schemas.openxmlformats.org/presentationml/2006/ole">
            <mc:AlternateContent xmlns:mc="http://schemas.openxmlformats.org/markup-compatibility/2006">
              <mc:Choice xmlns:v="urn:schemas-microsoft-com:vml" Requires="v">
                <p:oleObj spid="_x0000_s58493" r:id="rId11" imgW="228600" imgH="241300" progId="Equation.DSMT4">
                  <p:embed/>
                </p:oleObj>
              </mc:Choice>
              <mc:Fallback>
                <p:oleObj r:id="rId11" imgW="228600" imgH="241300" progId="Equation.DSMT4">
                  <p:embed/>
                  <p:pic>
                    <p:nvPicPr>
                      <p:cNvPr id="62" name="Object 61">
                        <a:extLst>
                          <a:ext uri="{FF2B5EF4-FFF2-40B4-BE49-F238E27FC236}">
                            <a16:creationId xmlns:a16="http://schemas.microsoft.com/office/drawing/2014/main" id="{36FC0630-236C-2040-BE1F-CC2885B91F95}"/>
                          </a:ext>
                        </a:extLst>
                      </p:cNvPr>
                      <p:cNvPicPr/>
                      <p:nvPr/>
                    </p:nvPicPr>
                    <p:blipFill>
                      <a:blip r:embed="rId12"/>
                      <a:stretch>
                        <a:fillRect/>
                      </a:stretch>
                    </p:blipFill>
                    <p:spPr>
                      <a:xfrm>
                        <a:off x="1798242" y="384634"/>
                        <a:ext cx="396811" cy="418421"/>
                      </a:xfrm>
                      <a:prstGeom prst="rect">
                        <a:avLst/>
                      </a:prstGeom>
                    </p:spPr>
                  </p:pic>
                </p:oleObj>
              </mc:Fallback>
            </mc:AlternateContent>
          </a:graphicData>
        </a:graphic>
      </p:graphicFrame>
      <p:sp>
        <p:nvSpPr>
          <p:cNvPr id="76" name="TextBox 75">
            <a:extLst>
              <a:ext uri="{FF2B5EF4-FFF2-40B4-BE49-F238E27FC236}">
                <a16:creationId xmlns:a16="http://schemas.microsoft.com/office/drawing/2014/main" id="{61FEEDC7-B114-424E-80E7-D4DA5F58ABD9}"/>
              </a:ext>
            </a:extLst>
          </p:cNvPr>
          <p:cNvSpPr txBox="1"/>
          <p:nvPr/>
        </p:nvSpPr>
        <p:spPr>
          <a:xfrm>
            <a:off x="22699" y="3049426"/>
            <a:ext cx="8921165" cy="1138773"/>
          </a:xfrm>
          <a:prstGeom prst="rect">
            <a:avLst/>
          </a:prstGeom>
          <a:noFill/>
        </p:spPr>
        <p:txBody>
          <a:bodyPr wrap="square" rtlCol="0">
            <a:spAutoFit/>
          </a:bodyPr>
          <a:lstStyle/>
          <a:p>
            <a:r>
              <a:rPr lang="en-US" sz="2800" dirty="0">
                <a:solidFill>
                  <a:srgbClr val="FF0000"/>
                </a:solidFill>
                <a:latin typeface="Apple Chancery" panose="03020702040506060504" pitchFamily="66" charset="-79"/>
                <a:cs typeface="Apple Chancery" panose="03020702040506060504" pitchFamily="66" charset="-79"/>
              </a:rPr>
              <a:t>Look at </a:t>
            </a:r>
            <a:r>
              <a:rPr lang="en-US" sz="2000" dirty="0">
                <a:latin typeface="Times New Roman" panose="02020603050405020304" pitchFamily="18" charset="0"/>
                <a:cs typeface="Times New Roman" panose="02020603050405020304" pitchFamily="18" charset="0"/>
              </a:rPr>
              <a:t>the</a:t>
            </a:r>
            <a:r>
              <a:rPr lang="en-US" sz="2000" dirty="0">
                <a:solidFill>
                  <a:srgbClr val="1A2AFF"/>
                </a:solidFill>
                <a:latin typeface="Times New Roman" panose="02020603050405020304" pitchFamily="18" charset="0"/>
                <a:cs typeface="Times New Roman" panose="02020603050405020304" pitchFamily="18" charset="0"/>
              </a:rPr>
              <a:t> </a:t>
            </a:r>
            <a:r>
              <a:rPr lang="en-US" sz="2000" dirty="0" err="1">
                <a:solidFill>
                  <a:srgbClr val="1A2AFF"/>
                </a:solidFill>
                <a:latin typeface="Times New Roman" panose="02020603050405020304" pitchFamily="18" charset="0"/>
                <a:cs typeface="Times New Roman" panose="02020603050405020304" pitchFamily="18" charset="0"/>
              </a:rPr>
              <a:t>f.b.d</a:t>
            </a:r>
            <a:r>
              <a:rPr lang="en-US" sz="2000" dirty="0">
                <a:solidFill>
                  <a:srgbClr val="1A2AFF"/>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 see what </a:t>
            </a:r>
            <a:r>
              <a:rPr lang="en-US" sz="2000" dirty="0">
                <a:solidFill>
                  <a:srgbClr val="1A2AFF"/>
                </a:solidFill>
                <a:latin typeface="Times New Roman" panose="02020603050405020304" pitchFamily="18" charset="0"/>
                <a:cs typeface="Times New Roman" panose="02020603050405020304" pitchFamily="18" charset="0"/>
              </a:rPr>
              <a:t>forces </a:t>
            </a:r>
            <a:r>
              <a:rPr lang="en-US" sz="2000" dirty="0">
                <a:latin typeface="Times New Roman" panose="02020603050405020304" pitchFamily="18" charset="0"/>
                <a:cs typeface="Times New Roman" panose="02020603050405020304" pitchFamily="18" charset="0"/>
              </a:rPr>
              <a:t>are</a:t>
            </a:r>
            <a:r>
              <a:rPr lang="en-US" sz="2000" dirty="0">
                <a:solidFill>
                  <a:srgbClr val="1A2AFF"/>
                </a:solidFill>
                <a:latin typeface="Times New Roman" panose="02020603050405020304" pitchFamily="18" charset="0"/>
                <a:cs typeface="Times New Roman" panose="02020603050405020304" pitchFamily="18" charset="0"/>
              </a:rPr>
              <a:t> acting in </a:t>
            </a:r>
            <a:r>
              <a:rPr lang="en-US" sz="2000" dirty="0">
                <a:latin typeface="Times New Roman" panose="02020603050405020304" pitchFamily="18" charset="0"/>
                <a:cs typeface="Times New Roman" panose="02020603050405020304" pitchFamily="18" charset="0"/>
              </a:rPr>
              <a:t>the vertical</a:t>
            </a:r>
            <a:r>
              <a:rPr lang="en-US" sz="2000" dirty="0">
                <a:solidFill>
                  <a:srgbClr val="1A2AFF"/>
                </a:solidFill>
                <a:latin typeface="Times New Roman" panose="02020603050405020304" pitchFamily="18" charset="0"/>
                <a:cs typeface="Times New Roman" panose="02020603050405020304" pitchFamily="18" charset="0"/>
              </a:rPr>
              <a:t> v-direction.</a:t>
            </a:r>
            <a:r>
              <a:rPr lang="en-US" sz="2000" dirty="0">
                <a:latin typeface="Times New Roman" panose="02020603050405020304" pitchFamily="18" charset="0"/>
                <a:cs typeface="Times New Roman" panose="02020603050405020304" pitchFamily="18" charset="0"/>
              </a:rPr>
              <a:t> </a:t>
            </a:r>
            <a:r>
              <a:rPr lang="en-US" sz="2000" dirty="0">
                <a:solidFill>
                  <a:srgbClr val="1A2AFF"/>
                </a:solidFill>
                <a:latin typeface="Times New Roman" panose="02020603050405020304" pitchFamily="18" charset="0"/>
                <a:cs typeface="Times New Roman" panose="02020603050405020304" pitchFamily="18" charset="0"/>
              </a:rPr>
              <a:t> Keeping track of </a:t>
            </a:r>
            <a:r>
              <a:rPr lang="en-US" sz="2000" dirty="0">
                <a:latin typeface="Times New Roman" panose="02020603050405020304" pitchFamily="18" charset="0"/>
                <a:cs typeface="Times New Roman" panose="02020603050405020304" pitchFamily="18" charset="0"/>
              </a:rPr>
              <a:t>the </a:t>
            </a:r>
            <a:r>
              <a:rPr lang="en-US" sz="2000" dirty="0">
                <a:solidFill>
                  <a:srgbClr val="1A2AFF"/>
                </a:solidFill>
                <a:latin typeface="Times New Roman" panose="02020603050405020304" pitchFamily="18" charset="0"/>
                <a:cs typeface="Times New Roman" panose="02020603050405020304" pitchFamily="18" charset="0"/>
              </a:rPr>
              <a:t>signs</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up</a:t>
            </a:r>
            <a:r>
              <a:rPr lang="en-US" sz="2000" dirty="0">
                <a:latin typeface="Times New Roman" panose="02020603050405020304" pitchFamily="18" charset="0"/>
                <a:cs typeface="Times New Roman" panose="02020603050405020304" pitchFamily="18" charset="0"/>
              </a:rPr>
              <a:t> is </a:t>
            </a:r>
            <a:r>
              <a:rPr lang="en-US" sz="2000" dirty="0">
                <a:solidFill>
                  <a:srgbClr val="FF0000"/>
                </a:solidFill>
                <a:latin typeface="Times New Roman" panose="02020603050405020304" pitchFamily="18" charset="0"/>
                <a:cs typeface="Times New Roman" panose="02020603050405020304" pitchFamily="18" charset="0"/>
              </a:rPr>
              <a:t>positive</a:t>
            </a:r>
            <a:r>
              <a:rPr lang="en-US" sz="2000" dirty="0">
                <a:latin typeface="Times New Roman" panose="02020603050405020304" pitchFamily="18" charset="0"/>
                <a:cs typeface="Times New Roman" panose="02020603050405020304" pitchFamily="18" charset="0"/>
              </a:rPr>
              <a:t>), use </a:t>
            </a:r>
            <a:r>
              <a:rPr lang="en-US" sz="2000" dirty="0">
                <a:solidFill>
                  <a:srgbClr val="00C201"/>
                </a:solidFill>
                <a:latin typeface="Times New Roman" panose="02020603050405020304" pitchFamily="18" charset="0"/>
                <a:cs typeface="Times New Roman" panose="02020603050405020304" pitchFamily="18" charset="0"/>
              </a:rPr>
              <a:t>N.S.L. in </a:t>
            </a:r>
            <a:r>
              <a:rPr lang="en-US" sz="2000" dirty="0">
                <a:latin typeface="Times New Roman" panose="02020603050405020304" pitchFamily="18" charset="0"/>
                <a:cs typeface="Times New Roman" panose="02020603050405020304" pitchFamily="18" charset="0"/>
              </a:rPr>
              <a:t>the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00C201"/>
                </a:solidFill>
                <a:latin typeface="Times New Roman" panose="02020603050405020304" pitchFamily="18" charset="0"/>
                <a:cs typeface="Times New Roman" panose="02020603050405020304" pitchFamily="18" charset="0"/>
              </a:rPr>
              <a:t>v-direction</a:t>
            </a:r>
            <a:r>
              <a:rPr lang="en-US" sz="2000" dirty="0">
                <a:latin typeface="Times New Roman" panose="02020603050405020304" pitchFamily="18" charset="0"/>
                <a:cs typeface="Times New Roman" panose="02020603050405020304" pitchFamily="18" charset="0"/>
              </a:rPr>
              <a:t> putting the </a:t>
            </a:r>
            <a:r>
              <a:rPr lang="en-US" sz="2000" dirty="0">
                <a:solidFill>
                  <a:srgbClr val="1A2AFF"/>
                </a:solidFill>
                <a:latin typeface="Times New Roman" panose="02020603050405020304" pitchFamily="18" charset="0"/>
                <a:cs typeface="Times New Roman" panose="02020603050405020304" pitchFamily="18" charset="0"/>
              </a:rPr>
              <a:t>sum of forces </a:t>
            </a:r>
            <a:r>
              <a:rPr lang="en-US" sz="2000" dirty="0">
                <a:latin typeface="Times New Roman" panose="02020603050405020304" pitchFamily="18" charset="0"/>
                <a:cs typeface="Times New Roman" panose="02020603050405020304" pitchFamily="18" charset="0"/>
              </a:rPr>
              <a:t>equal to         . . . </a:t>
            </a:r>
          </a:p>
        </p:txBody>
      </p:sp>
      <p:graphicFrame>
        <p:nvGraphicFramePr>
          <p:cNvPr id="77" name="Object 76">
            <a:extLst>
              <a:ext uri="{FF2B5EF4-FFF2-40B4-BE49-F238E27FC236}">
                <a16:creationId xmlns:a16="http://schemas.microsoft.com/office/drawing/2014/main" id="{7B65F71B-5425-8A45-A259-8C7CA23F2509}"/>
              </a:ext>
            </a:extLst>
          </p:cNvPr>
          <p:cNvGraphicFramePr>
            <a:graphicFrameLocks noChangeAspect="1"/>
          </p:cNvGraphicFramePr>
          <p:nvPr>
            <p:extLst>
              <p:ext uri="{D42A27DB-BD31-4B8C-83A1-F6EECF244321}">
                <p14:modId xmlns:p14="http://schemas.microsoft.com/office/powerpoint/2010/main" val="4096509106"/>
              </p:ext>
            </p:extLst>
          </p:nvPr>
        </p:nvGraphicFramePr>
        <p:xfrm>
          <a:off x="2715288" y="5829173"/>
          <a:ext cx="706438" cy="449263"/>
        </p:xfrm>
        <a:graphic>
          <a:graphicData uri="http://schemas.openxmlformats.org/presentationml/2006/ole">
            <mc:AlternateContent xmlns:mc="http://schemas.openxmlformats.org/markup-compatibility/2006">
              <mc:Choice xmlns:v="urn:schemas-microsoft-com:vml" Requires="v">
                <p:oleObj spid="_x0000_s58494" r:id="rId13" imgW="419100" imgH="266700" progId="Equation.DSMT4">
                  <p:embed/>
                </p:oleObj>
              </mc:Choice>
              <mc:Fallback>
                <p:oleObj r:id="rId13" imgW="419100" imgH="266700" progId="Equation.DSMT4">
                  <p:embed/>
                  <p:pic>
                    <p:nvPicPr>
                      <p:cNvPr id="77" name="Object 76">
                        <a:extLst>
                          <a:ext uri="{FF2B5EF4-FFF2-40B4-BE49-F238E27FC236}">
                            <a16:creationId xmlns:a16="http://schemas.microsoft.com/office/drawing/2014/main" id="{7B65F71B-5425-8A45-A259-8C7CA23F2509}"/>
                          </a:ext>
                        </a:extLst>
                      </p:cNvPr>
                      <p:cNvPicPr/>
                      <p:nvPr/>
                    </p:nvPicPr>
                    <p:blipFill>
                      <a:blip r:embed="rId14"/>
                      <a:stretch>
                        <a:fillRect/>
                      </a:stretch>
                    </p:blipFill>
                    <p:spPr>
                      <a:xfrm>
                        <a:off x="2715288" y="5829173"/>
                        <a:ext cx="706438" cy="449263"/>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65AAD23C-1E3C-6547-ABC2-821342F737EA}"/>
              </a:ext>
            </a:extLst>
          </p:cNvPr>
          <p:cNvGraphicFramePr>
            <a:graphicFrameLocks noChangeAspect="1"/>
          </p:cNvGraphicFramePr>
          <p:nvPr>
            <p:extLst>
              <p:ext uri="{D42A27DB-BD31-4B8C-83A1-F6EECF244321}">
                <p14:modId xmlns:p14="http://schemas.microsoft.com/office/powerpoint/2010/main" val="1407160923"/>
              </p:ext>
            </p:extLst>
          </p:nvPr>
        </p:nvGraphicFramePr>
        <p:xfrm>
          <a:off x="3556000" y="6265863"/>
          <a:ext cx="1733550" cy="407987"/>
        </p:xfrm>
        <a:graphic>
          <a:graphicData uri="http://schemas.openxmlformats.org/presentationml/2006/ole">
            <mc:AlternateContent xmlns:mc="http://schemas.openxmlformats.org/markup-compatibility/2006">
              <mc:Choice xmlns:v="urn:schemas-microsoft-com:vml" Requires="v">
                <p:oleObj spid="_x0000_s58495" r:id="rId15" imgW="1028700" imgH="241300" progId="Equation.DSMT4">
                  <p:embed/>
                </p:oleObj>
              </mc:Choice>
              <mc:Fallback>
                <p:oleObj r:id="rId15" imgW="1028700" imgH="241300" progId="Equation.DSMT4">
                  <p:embed/>
                  <p:pic>
                    <p:nvPicPr>
                      <p:cNvPr id="78" name="Object 77">
                        <a:extLst>
                          <a:ext uri="{FF2B5EF4-FFF2-40B4-BE49-F238E27FC236}">
                            <a16:creationId xmlns:a16="http://schemas.microsoft.com/office/drawing/2014/main" id="{65AAD23C-1E3C-6547-ABC2-821342F737EA}"/>
                          </a:ext>
                        </a:extLst>
                      </p:cNvPr>
                      <p:cNvPicPr/>
                      <p:nvPr/>
                    </p:nvPicPr>
                    <p:blipFill>
                      <a:blip r:embed="rId16"/>
                      <a:stretch>
                        <a:fillRect/>
                      </a:stretch>
                    </p:blipFill>
                    <p:spPr>
                      <a:xfrm>
                        <a:off x="3556000" y="6265863"/>
                        <a:ext cx="1733550" cy="407987"/>
                      </a:xfrm>
                      <a:prstGeom prst="rect">
                        <a:avLst/>
                      </a:prstGeom>
                    </p:spPr>
                  </p:pic>
                </p:oleObj>
              </mc:Fallback>
            </mc:AlternateContent>
          </a:graphicData>
        </a:graphic>
      </p:graphicFrame>
      <p:graphicFrame>
        <p:nvGraphicFramePr>
          <p:cNvPr id="80" name="Object 79">
            <a:extLst>
              <a:ext uri="{FF2B5EF4-FFF2-40B4-BE49-F238E27FC236}">
                <a16:creationId xmlns:a16="http://schemas.microsoft.com/office/drawing/2014/main" id="{CA6E89EA-104D-D44B-8240-2572CB211C0B}"/>
              </a:ext>
            </a:extLst>
          </p:cNvPr>
          <p:cNvGraphicFramePr>
            <a:graphicFrameLocks noChangeAspect="1"/>
          </p:cNvGraphicFramePr>
          <p:nvPr>
            <p:extLst>
              <p:ext uri="{D42A27DB-BD31-4B8C-83A1-F6EECF244321}">
                <p14:modId xmlns:p14="http://schemas.microsoft.com/office/powerpoint/2010/main" val="1452676378"/>
              </p:ext>
            </p:extLst>
          </p:nvPr>
        </p:nvGraphicFramePr>
        <p:xfrm>
          <a:off x="1626155" y="3796615"/>
          <a:ext cx="528637" cy="419100"/>
        </p:xfrm>
        <a:graphic>
          <a:graphicData uri="http://schemas.openxmlformats.org/presentationml/2006/ole">
            <mc:AlternateContent xmlns:mc="http://schemas.openxmlformats.org/markup-compatibility/2006">
              <mc:Choice xmlns:v="urn:schemas-microsoft-com:vml" Requires="v">
                <p:oleObj spid="_x0000_s58496" r:id="rId17" imgW="304800" imgH="241300" progId="Equation.DSMT4">
                  <p:embed/>
                </p:oleObj>
              </mc:Choice>
              <mc:Fallback>
                <p:oleObj r:id="rId17" imgW="304800" imgH="241300" progId="Equation.DSMT4">
                  <p:embed/>
                  <p:pic>
                    <p:nvPicPr>
                      <p:cNvPr id="80" name="Object 79">
                        <a:extLst>
                          <a:ext uri="{FF2B5EF4-FFF2-40B4-BE49-F238E27FC236}">
                            <a16:creationId xmlns:a16="http://schemas.microsoft.com/office/drawing/2014/main" id="{CA6E89EA-104D-D44B-8240-2572CB211C0B}"/>
                          </a:ext>
                        </a:extLst>
                      </p:cNvPr>
                      <p:cNvPicPr/>
                      <p:nvPr/>
                    </p:nvPicPr>
                    <p:blipFill>
                      <a:blip r:embed="rId18"/>
                      <a:stretch>
                        <a:fillRect/>
                      </a:stretch>
                    </p:blipFill>
                    <p:spPr>
                      <a:xfrm>
                        <a:off x="1626155" y="3796615"/>
                        <a:ext cx="528637" cy="419100"/>
                      </a:xfrm>
                      <a:prstGeom prst="rect">
                        <a:avLst/>
                      </a:prstGeom>
                    </p:spPr>
                  </p:pic>
                </p:oleObj>
              </mc:Fallback>
            </mc:AlternateContent>
          </a:graphicData>
        </a:graphic>
      </p:graphicFrame>
      <p:sp>
        <p:nvSpPr>
          <p:cNvPr id="64" name="Rectangle 13">
            <a:extLst>
              <a:ext uri="{FF2B5EF4-FFF2-40B4-BE49-F238E27FC236}">
                <a16:creationId xmlns:a16="http://schemas.microsoft.com/office/drawing/2014/main" id="{2F5244CC-46FA-1942-9164-3750FA4FD16F}"/>
              </a:ext>
            </a:extLst>
          </p:cNvPr>
          <p:cNvSpPr>
            <a:spLocks noChangeArrowheads="1"/>
          </p:cNvSpPr>
          <p:nvPr/>
        </p:nvSpPr>
        <p:spPr bwMode="auto">
          <a:xfrm>
            <a:off x="1041451" y="1763778"/>
            <a:ext cx="375831" cy="313193"/>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grpSp>
        <p:nvGrpSpPr>
          <p:cNvPr id="9" name="Group 8">
            <a:extLst>
              <a:ext uri="{FF2B5EF4-FFF2-40B4-BE49-F238E27FC236}">
                <a16:creationId xmlns:a16="http://schemas.microsoft.com/office/drawing/2014/main" id="{18D511A0-1821-704F-B067-4CB8A6B0CF87}"/>
              </a:ext>
            </a:extLst>
          </p:cNvPr>
          <p:cNvGrpSpPr/>
          <p:nvPr/>
        </p:nvGrpSpPr>
        <p:grpSpPr>
          <a:xfrm>
            <a:off x="1251596" y="1310064"/>
            <a:ext cx="972335" cy="1423488"/>
            <a:chOff x="1672798" y="1363516"/>
            <a:chExt cx="972335" cy="1423488"/>
          </a:xfrm>
        </p:grpSpPr>
        <p:cxnSp>
          <p:nvCxnSpPr>
            <p:cNvPr id="66" name="Straight Arrow Connector 65">
              <a:extLst>
                <a:ext uri="{FF2B5EF4-FFF2-40B4-BE49-F238E27FC236}">
                  <a16:creationId xmlns:a16="http://schemas.microsoft.com/office/drawing/2014/main" id="{F70FBACC-D37B-474A-A56E-E44955FD12D9}"/>
                </a:ext>
              </a:extLst>
            </p:cNvPr>
            <p:cNvCxnSpPr/>
            <p:nvPr/>
          </p:nvCxnSpPr>
          <p:spPr>
            <a:xfrm>
              <a:off x="1672798" y="1990739"/>
              <a:ext cx="0" cy="5300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121381C-2024-9145-80E9-C30633F5F9EE}"/>
                </a:ext>
              </a:extLst>
            </p:cNvPr>
            <p:cNvCxnSpPr/>
            <p:nvPr/>
          </p:nvCxnSpPr>
          <p:spPr>
            <a:xfrm flipV="1">
              <a:off x="1675007" y="1508630"/>
              <a:ext cx="2889" cy="4621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71" name="Object 70">
              <a:extLst>
                <a:ext uri="{FF2B5EF4-FFF2-40B4-BE49-F238E27FC236}">
                  <a16:creationId xmlns:a16="http://schemas.microsoft.com/office/drawing/2014/main" id="{00D7A9E4-B8EC-FD46-A5FB-1B2703610305}"/>
                </a:ext>
              </a:extLst>
            </p:cNvPr>
            <p:cNvGraphicFramePr>
              <a:graphicFrameLocks noChangeAspect="1"/>
            </p:cNvGraphicFramePr>
            <p:nvPr>
              <p:extLst>
                <p:ext uri="{D42A27DB-BD31-4B8C-83A1-F6EECF244321}">
                  <p14:modId xmlns:p14="http://schemas.microsoft.com/office/powerpoint/2010/main" val="3869070006"/>
                </p:ext>
              </p:extLst>
            </p:nvPr>
          </p:nvGraphicFramePr>
          <p:xfrm>
            <a:off x="1745072" y="1363516"/>
            <a:ext cx="662925" cy="370612"/>
          </p:xfrm>
          <a:graphic>
            <a:graphicData uri="http://schemas.openxmlformats.org/presentationml/2006/ole">
              <mc:AlternateContent xmlns:mc="http://schemas.openxmlformats.org/markup-compatibility/2006">
                <mc:Choice xmlns:v="urn:schemas-microsoft-com:vml" Requires="v">
                  <p:oleObj spid="_x0000_s58497" r:id="rId19" imgW="431800" imgH="241300" progId="Equation.DSMT4">
                    <p:embed/>
                  </p:oleObj>
                </mc:Choice>
                <mc:Fallback>
                  <p:oleObj r:id="rId19" imgW="431800" imgH="241300" progId="Equation.DSMT4">
                    <p:embed/>
                    <p:pic>
                      <p:nvPicPr>
                        <p:cNvPr id="43" name="Object 42">
                          <a:extLst>
                            <a:ext uri="{FF2B5EF4-FFF2-40B4-BE49-F238E27FC236}">
                              <a16:creationId xmlns:a16="http://schemas.microsoft.com/office/drawing/2014/main" id="{A3C29598-04C4-1B4F-BC15-C15B13BA2CFF}"/>
                            </a:ext>
                          </a:extLst>
                        </p:cNvPr>
                        <p:cNvPicPr/>
                        <p:nvPr/>
                      </p:nvPicPr>
                      <p:blipFill>
                        <a:blip r:embed="rId20"/>
                        <a:stretch>
                          <a:fillRect/>
                        </a:stretch>
                      </p:blipFill>
                      <p:spPr>
                        <a:xfrm>
                          <a:off x="1745072" y="1363516"/>
                          <a:ext cx="662925" cy="370612"/>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0D121AC2-0626-A243-8009-5EEBE05B40BD}"/>
                </a:ext>
              </a:extLst>
            </p:cNvPr>
            <p:cNvGraphicFramePr>
              <a:graphicFrameLocks noChangeAspect="1"/>
            </p:cNvGraphicFramePr>
            <p:nvPr>
              <p:extLst>
                <p:ext uri="{D42A27DB-BD31-4B8C-83A1-F6EECF244321}">
                  <p14:modId xmlns:p14="http://schemas.microsoft.com/office/powerpoint/2010/main" val="1149267412"/>
                </p:ext>
              </p:extLst>
            </p:nvPr>
          </p:nvGraphicFramePr>
          <p:xfrm>
            <a:off x="1726435" y="2374634"/>
            <a:ext cx="918698" cy="412370"/>
          </p:xfrm>
          <a:graphic>
            <a:graphicData uri="http://schemas.openxmlformats.org/presentationml/2006/ole">
              <mc:AlternateContent xmlns:mc="http://schemas.openxmlformats.org/markup-compatibility/2006">
                <mc:Choice xmlns:v="urn:schemas-microsoft-com:vml" Requires="v">
                  <p:oleObj spid="_x0000_s58498" r:id="rId21" imgW="596900" imgH="266700" progId="Equation.DSMT4">
                    <p:embed/>
                  </p:oleObj>
                </mc:Choice>
                <mc:Fallback>
                  <p:oleObj r:id="rId21" imgW="596900" imgH="266700" progId="Equation.DSMT4">
                    <p:embed/>
                    <p:pic>
                      <p:nvPicPr>
                        <p:cNvPr id="44" name="Object 43">
                          <a:extLst>
                            <a:ext uri="{FF2B5EF4-FFF2-40B4-BE49-F238E27FC236}">
                              <a16:creationId xmlns:a16="http://schemas.microsoft.com/office/drawing/2014/main" id="{67D4845B-B941-FE42-9E3F-16A8646350EA}"/>
                            </a:ext>
                          </a:extLst>
                        </p:cNvPr>
                        <p:cNvPicPr/>
                        <p:nvPr/>
                      </p:nvPicPr>
                      <p:blipFill>
                        <a:blip r:embed="rId22"/>
                        <a:stretch>
                          <a:fillRect/>
                        </a:stretch>
                      </p:blipFill>
                      <p:spPr>
                        <a:xfrm>
                          <a:off x="1726435" y="2374634"/>
                          <a:ext cx="918698" cy="412370"/>
                        </a:xfrm>
                        <a:prstGeom prst="rect">
                          <a:avLst/>
                        </a:prstGeom>
                      </p:spPr>
                    </p:pic>
                  </p:oleObj>
                </mc:Fallback>
              </mc:AlternateContent>
            </a:graphicData>
          </a:graphic>
        </p:graphicFrame>
      </p:grpSp>
      <p:grpSp>
        <p:nvGrpSpPr>
          <p:cNvPr id="11" name="Group 10">
            <a:extLst>
              <a:ext uri="{FF2B5EF4-FFF2-40B4-BE49-F238E27FC236}">
                <a16:creationId xmlns:a16="http://schemas.microsoft.com/office/drawing/2014/main" id="{4445BF17-BFB8-FC4A-9D24-AA07C4BDF327}"/>
              </a:ext>
            </a:extLst>
          </p:cNvPr>
          <p:cNvGrpSpPr/>
          <p:nvPr/>
        </p:nvGrpSpPr>
        <p:grpSpPr>
          <a:xfrm>
            <a:off x="641078" y="1055243"/>
            <a:ext cx="1553975" cy="1596627"/>
            <a:chOff x="1062280" y="1108695"/>
            <a:chExt cx="1553975" cy="1596627"/>
          </a:xfrm>
        </p:grpSpPr>
        <p:sp>
          <p:nvSpPr>
            <p:cNvPr id="58" name="TextBox 57">
              <a:extLst>
                <a:ext uri="{FF2B5EF4-FFF2-40B4-BE49-F238E27FC236}">
                  <a16:creationId xmlns:a16="http://schemas.microsoft.com/office/drawing/2014/main" id="{33722610-D8DD-5943-92D2-7909D19734C6}"/>
                </a:ext>
              </a:extLst>
            </p:cNvPr>
            <p:cNvSpPr txBox="1"/>
            <p:nvPr/>
          </p:nvSpPr>
          <p:spPr>
            <a:xfrm>
              <a:off x="2132490" y="1954365"/>
              <a:ext cx="483765" cy="261610"/>
            </a:xfrm>
            <a:prstGeom prst="rect">
              <a:avLst/>
            </a:prstGeom>
            <a:noFill/>
          </p:spPr>
          <p:txBody>
            <a:bodyPr wrap="square" rtlCol="0">
              <a:spAutoFit/>
            </a:bodyPr>
            <a:lstStyle/>
            <a:p>
              <a:r>
                <a:rPr lang="en-US" sz="1100" dirty="0"/>
                <a:t>+h</a:t>
              </a:r>
            </a:p>
          </p:txBody>
        </p:sp>
        <p:sp>
          <p:nvSpPr>
            <p:cNvPr id="59" name="TextBox 58">
              <a:extLst>
                <a:ext uri="{FF2B5EF4-FFF2-40B4-BE49-F238E27FC236}">
                  <a16:creationId xmlns:a16="http://schemas.microsoft.com/office/drawing/2014/main" id="{2CF36A26-53AD-3747-BAE2-1C0445CBBA57}"/>
                </a:ext>
              </a:extLst>
            </p:cNvPr>
            <p:cNvSpPr txBox="1"/>
            <p:nvPr/>
          </p:nvSpPr>
          <p:spPr>
            <a:xfrm>
              <a:off x="1344513" y="1108695"/>
              <a:ext cx="493971" cy="261610"/>
            </a:xfrm>
            <a:prstGeom prst="rect">
              <a:avLst/>
            </a:prstGeom>
            <a:noFill/>
          </p:spPr>
          <p:txBody>
            <a:bodyPr wrap="square" rtlCol="0">
              <a:spAutoFit/>
            </a:bodyPr>
            <a:lstStyle/>
            <a:p>
              <a:r>
                <a:rPr lang="en-US" sz="1100" dirty="0"/>
                <a:t>+v</a:t>
              </a:r>
            </a:p>
          </p:txBody>
        </p:sp>
        <p:cxnSp>
          <p:nvCxnSpPr>
            <p:cNvPr id="57" name="Straight Arrow Connector 56">
              <a:extLst>
                <a:ext uri="{FF2B5EF4-FFF2-40B4-BE49-F238E27FC236}">
                  <a16:creationId xmlns:a16="http://schemas.microsoft.com/office/drawing/2014/main" id="{8B4B194E-1072-1C46-AC5A-C4F70B76533F}"/>
                </a:ext>
              </a:extLst>
            </p:cNvPr>
            <p:cNvCxnSpPr>
              <a:cxnSpLocks/>
            </p:cNvCxnSpPr>
            <p:nvPr/>
          </p:nvCxnSpPr>
          <p:spPr>
            <a:xfrm flipH="1" flipV="1">
              <a:off x="1665257" y="1236174"/>
              <a:ext cx="8683" cy="1469148"/>
            </a:xfrm>
            <a:prstGeom prst="straightConnector1">
              <a:avLst/>
            </a:prstGeom>
            <a:ln w="952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E52F06-83E8-9544-A975-FE0CE5E0CBF5}"/>
                </a:ext>
              </a:extLst>
            </p:cNvPr>
            <p:cNvCxnSpPr>
              <a:cxnSpLocks/>
            </p:cNvCxnSpPr>
            <p:nvPr/>
          </p:nvCxnSpPr>
          <p:spPr>
            <a:xfrm flipV="1">
              <a:off x="1062280" y="1972996"/>
              <a:ext cx="1216517" cy="11318"/>
            </a:xfrm>
            <a:prstGeom prst="straightConnector1">
              <a:avLst/>
            </a:prstGeom>
            <a:ln w="9525">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1C8F1A5B-2AA4-4049-855F-53746B635658}"/>
              </a:ext>
            </a:extLst>
          </p:cNvPr>
          <p:cNvSpPr txBox="1"/>
          <p:nvPr/>
        </p:nvSpPr>
        <p:spPr>
          <a:xfrm>
            <a:off x="22699" y="4375390"/>
            <a:ext cx="8921165" cy="1446550"/>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Because</a:t>
            </a:r>
            <a:r>
              <a:rPr lang="en-US" sz="2800" dirty="0">
                <a:solidFill>
                  <a:srgbClr val="FF0000"/>
                </a:solidFill>
                <a:latin typeface="Apple Chancery" panose="03020702040506060504" pitchFamily="66" charset="-79"/>
                <a:cs typeface="Apple Chancery" panose="03020702040506060504" pitchFamily="66" charset="-79"/>
              </a:rPr>
              <a:t> </a:t>
            </a:r>
            <a:r>
              <a:rPr lang="en-US" sz="2000" dirty="0">
                <a:latin typeface="Times New Roman" panose="02020603050405020304" pitchFamily="18" charset="0"/>
                <a:cs typeface="Times New Roman" panose="02020603050405020304" pitchFamily="18" charset="0"/>
              </a:rPr>
              <a:t>we need to </a:t>
            </a:r>
            <a:r>
              <a:rPr lang="en-US" sz="2000" dirty="0">
                <a:solidFill>
                  <a:srgbClr val="FF0000"/>
                </a:solidFill>
                <a:latin typeface="Times New Roman" panose="02020603050405020304" pitchFamily="18" charset="0"/>
                <a:cs typeface="Times New Roman" panose="02020603050405020304" pitchFamily="18" charset="0"/>
              </a:rPr>
              <a:t>treat “a” as a magnitude </a:t>
            </a:r>
            <a:r>
              <a:rPr lang="en-US" sz="2000" dirty="0">
                <a:solidFill>
                  <a:srgbClr val="00C201"/>
                </a:solidFill>
                <a:latin typeface="Times New Roman" panose="02020603050405020304" pitchFamily="18" charset="0"/>
                <a:cs typeface="Times New Roman" panose="02020603050405020304" pitchFamily="18" charset="0"/>
              </a:rPr>
              <a:t>so</a:t>
            </a:r>
            <a:r>
              <a:rPr lang="en-US" sz="2000" dirty="0">
                <a:latin typeface="Times New Roman" panose="02020603050405020304" pitchFamily="18" charset="0"/>
                <a:cs typeface="Times New Roman" panose="02020603050405020304" pitchFamily="18" charset="0"/>
              </a:rPr>
              <a:t> the </a:t>
            </a:r>
            <a:r>
              <a:rPr lang="en-US" sz="2000" dirty="0">
                <a:solidFill>
                  <a:srgbClr val="1A2AFF"/>
                </a:solidFill>
                <a:latin typeface="Times New Roman" panose="02020603050405020304" pitchFamily="18" charset="0"/>
                <a:cs typeface="Times New Roman" panose="02020603050405020304" pitchFamily="18" charset="0"/>
              </a:rPr>
              <a:t>“a” term for the incline mass </a:t>
            </a:r>
            <a:r>
              <a:rPr lang="en-US" sz="2000" dirty="0">
                <a:latin typeface="Times New Roman" panose="02020603050405020304" pitchFamily="18" charset="0"/>
                <a:cs typeface="Times New Roman" panose="02020603050405020304" pitchFamily="18" charset="0"/>
              </a:rPr>
              <a:t>and the </a:t>
            </a:r>
            <a:r>
              <a:rPr lang="en-US" sz="2000" dirty="0">
                <a:solidFill>
                  <a:srgbClr val="1A2AFF"/>
                </a:solidFill>
                <a:latin typeface="Times New Roman" panose="02020603050405020304" pitchFamily="18" charset="0"/>
                <a:cs typeface="Times New Roman" panose="02020603050405020304" pitchFamily="18" charset="0"/>
              </a:rPr>
              <a:t>“a” term for the hanging mass </a:t>
            </a:r>
            <a:r>
              <a:rPr lang="en-US" sz="2000" dirty="0">
                <a:solidFill>
                  <a:srgbClr val="00C201"/>
                </a:solidFill>
                <a:latin typeface="Times New Roman" panose="02020603050405020304" pitchFamily="18" charset="0"/>
                <a:cs typeface="Times New Roman" panose="02020603050405020304" pitchFamily="18" charset="0"/>
              </a:rPr>
              <a:t>will be the same term</a:t>
            </a:r>
            <a:r>
              <a:rPr lang="en-US" sz="2000" dirty="0">
                <a:latin typeface="Times New Roman" panose="02020603050405020304" pitchFamily="18" charset="0"/>
                <a:cs typeface="Times New Roman" panose="02020603050405020304" pitchFamily="18" charset="0"/>
              </a:rPr>
              <a:t>.  That means we need to </a:t>
            </a:r>
            <a:r>
              <a:rPr lang="en-US" sz="2000" dirty="0">
                <a:solidFill>
                  <a:srgbClr val="FF0000"/>
                </a:solidFill>
                <a:latin typeface="Times New Roman" panose="02020603050405020304" pitchFamily="18" charset="0"/>
                <a:cs typeface="Times New Roman" panose="02020603050405020304" pitchFamily="18" charset="0"/>
              </a:rPr>
              <a:t>unembed acceleration signs </a:t>
            </a:r>
            <a:r>
              <a:rPr lang="en-US" sz="2000" dirty="0">
                <a:latin typeface="Times New Roman" panose="02020603050405020304" pitchFamily="18" charset="0"/>
                <a:cs typeface="Times New Roman" panose="02020603050405020304" pitchFamily="18" charset="0"/>
              </a:rPr>
              <a:t>where needed to make “a” into a magnitude, which in turn means the “ma” term for the hanging mass is really           .  In short:</a:t>
            </a:r>
          </a:p>
        </p:txBody>
      </p:sp>
      <p:sp>
        <p:nvSpPr>
          <p:cNvPr id="75" name="TextBox 74">
            <a:extLst>
              <a:ext uri="{FF2B5EF4-FFF2-40B4-BE49-F238E27FC236}">
                <a16:creationId xmlns:a16="http://schemas.microsoft.com/office/drawing/2014/main" id="{CCB40678-DE0F-C54A-A52F-C00600CFA7B4}"/>
              </a:ext>
            </a:extLst>
          </p:cNvPr>
          <p:cNvSpPr txBox="1"/>
          <p:nvPr/>
        </p:nvSpPr>
        <p:spPr>
          <a:xfrm>
            <a:off x="2503792" y="3785464"/>
            <a:ext cx="2068208"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ALMOST </a:t>
            </a:r>
            <a:r>
              <a:rPr lang="en-US" sz="2000" dirty="0">
                <a:latin typeface="Times New Roman" panose="02020603050405020304" pitchFamily="18" charset="0"/>
                <a:cs typeface="Times New Roman" panose="02020603050405020304" pitchFamily="18" charset="0"/>
              </a:rPr>
              <a:t>. . . </a:t>
            </a:r>
            <a:r>
              <a:rPr lang="en-US" sz="2000" dirty="0">
                <a:solidFill>
                  <a:srgbClr val="FF0000"/>
                </a:solidFill>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graphicFrame>
        <p:nvGraphicFramePr>
          <p:cNvPr id="79" name="Object 78">
            <a:extLst>
              <a:ext uri="{FF2B5EF4-FFF2-40B4-BE49-F238E27FC236}">
                <a16:creationId xmlns:a16="http://schemas.microsoft.com/office/drawing/2014/main" id="{1D1C40DD-3A10-534E-9ACC-7FE4BC548A93}"/>
              </a:ext>
            </a:extLst>
          </p:cNvPr>
          <p:cNvGraphicFramePr>
            <a:graphicFrameLocks noChangeAspect="1"/>
          </p:cNvGraphicFramePr>
          <p:nvPr>
            <p:extLst>
              <p:ext uri="{D42A27DB-BD31-4B8C-83A1-F6EECF244321}">
                <p14:modId xmlns:p14="http://schemas.microsoft.com/office/powerpoint/2010/main" val="906084969"/>
              </p:ext>
            </p:extLst>
          </p:nvPr>
        </p:nvGraphicFramePr>
        <p:xfrm>
          <a:off x="5837058" y="5410073"/>
          <a:ext cx="682625" cy="419100"/>
        </p:xfrm>
        <a:graphic>
          <a:graphicData uri="http://schemas.openxmlformats.org/presentationml/2006/ole">
            <mc:AlternateContent xmlns:mc="http://schemas.openxmlformats.org/markup-compatibility/2006">
              <mc:Choice xmlns:v="urn:schemas-microsoft-com:vml" Requires="v">
                <p:oleObj spid="_x0000_s58499" r:id="rId23" imgW="393700" imgH="241300" progId="Equation.DSMT4">
                  <p:embed/>
                </p:oleObj>
              </mc:Choice>
              <mc:Fallback>
                <p:oleObj r:id="rId23" imgW="393700" imgH="241300" progId="Equation.DSMT4">
                  <p:embed/>
                  <p:pic>
                    <p:nvPicPr>
                      <p:cNvPr id="80" name="Object 79">
                        <a:extLst>
                          <a:ext uri="{FF2B5EF4-FFF2-40B4-BE49-F238E27FC236}">
                            <a16:creationId xmlns:a16="http://schemas.microsoft.com/office/drawing/2014/main" id="{CA6E89EA-104D-D44B-8240-2572CB211C0B}"/>
                          </a:ext>
                        </a:extLst>
                      </p:cNvPr>
                      <p:cNvPicPr/>
                      <p:nvPr/>
                    </p:nvPicPr>
                    <p:blipFill>
                      <a:blip r:embed="rId24"/>
                      <a:stretch>
                        <a:fillRect/>
                      </a:stretch>
                    </p:blipFill>
                    <p:spPr>
                      <a:xfrm>
                        <a:off x="5837058" y="5410073"/>
                        <a:ext cx="682625" cy="419100"/>
                      </a:xfrm>
                      <a:prstGeom prst="rect">
                        <a:avLst/>
                      </a:prstGeom>
                    </p:spPr>
                  </p:pic>
                </p:oleObj>
              </mc:Fallback>
            </mc:AlternateContent>
          </a:graphicData>
        </a:graphic>
      </p:graphicFrame>
      <p:sp>
        <p:nvSpPr>
          <p:cNvPr id="83" name="TextBox 82">
            <a:extLst>
              <a:ext uri="{FF2B5EF4-FFF2-40B4-BE49-F238E27FC236}">
                <a16:creationId xmlns:a16="http://schemas.microsoft.com/office/drawing/2014/main" id="{8675AEB7-38BB-6840-BB68-461DB76C9654}"/>
              </a:ext>
            </a:extLst>
          </p:cNvPr>
          <p:cNvSpPr txBox="1"/>
          <p:nvPr/>
        </p:nvSpPr>
        <p:spPr>
          <a:xfrm>
            <a:off x="2845796" y="1680676"/>
            <a:ext cx="2290846" cy="1138773"/>
          </a:xfrm>
          <a:prstGeom prst="rect">
            <a:avLst/>
          </a:prstGeom>
          <a:noFill/>
        </p:spPr>
        <p:txBody>
          <a:bodyPr wrap="square" rtlCol="0">
            <a:spAutoFit/>
          </a:bodyPr>
          <a:lstStyle/>
          <a:p>
            <a:r>
              <a:rPr lang="en-US" dirty="0">
                <a:solidFill>
                  <a:srgbClr val="FF0000"/>
                </a:solidFill>
                <a:latin typeface="Apple Chancery" panose="03020702040506060504" pitchFamily="66" charset="-79"/>
                <a:cs typeface="Apple Chancery" panose="03020702040506060504" pitchFamily="66" charset="-79"/>
              </a:rPr>
              <a:t>Notice</a:t>
            </a:r>
            <a:r>
              <a:rPr lang="en-US" sz="2000" dirty="0">
                <a:solidFill>
                  <a:srgbClr val="FF0000"/>
                </a:solidFill>
                <a:latin typeface="Apple Chancery" panose="03020702040506060504" pitchFamily="66" charset="-79"/>
                <a:cs typeface="Apple Chancery" panose="03020702040506060504" pitchFamily="66" charset="-79"/>
              </a:rPr>
              <a:t> </a:t>
            </a:r>
            <a:r>
              <a:rPr lang="en-US" sz="1600" dirty="0">
                <a:solidFill>
                  <a:srgbClr val="1A2AFF"/>
                </a:solidFill>
                <a:latin typeface="Times New Roman" panose="02020603050405020304" pitchFamily="18" charset="0"/>
                <a:cs typeface="Times New Roman" panose="02020603050405020304" pitchFamily="18" charset="0"/>
              </a:rPr>
              <a:t>I’ve made </a:t>
            </a:r>
            <a:r>
              <a:rPr lang="en-US" sz="1600" dirty="0">
                <a:latin typeface="Times New Roman" panose="02020603050405020304" pitchFamily="18" charset="0"/>
                <a:cs typeface="Times New Roman" panose="02020603050405020304" pitchFamily="18" charset="0"/>
              </a:rPr>
              <a:t>the</a:t>
            </a:r>
            <a:r>
              <a:rPr lang="en-US" sz="1600" dirty="0">
                <a:solidFill>
                  <a:srgbClr val="1A2AFF"/>
                </a:solidFill>
                <a:latin typeface="Times New Roman" panose="02020603050405020304" pitchFamily="18" charset="0"/>
                <a:cs typeface="Times New Roman" panose="02020603050405020304" pitchFamily="18" charset="0"/>
              </a:rPr>
              <a:t> </a:t>
            </a:r>
            <a:r>
              <a:rPr lang="en-US" sz="1600" dirty="0">
                <a:solidFill>
                  <a:srgbClr val="00C201"/>
                </a:solidFill>
                <a:latin typeface="Times New Roman" panose="02020603050405020304" pitchFamily="18" charset="0"/>
                <a:cs typeface="Times New Roman" panose="02020603050405020304" pitchFamily="18" charset="0"/>
              </a:rPr>
              <a:t>vertical direction </a:t>
            </a:r>
            <a:r>
              <a:rPr lang="en-US" sz="1600" dirty="0">
                <a:solidFill>
                  <a:srgbClr val="FF0000"/>
                </a:solidFill>
                <a:latin typeface="Times New Roman" panose="02020603050405020304" pitchFamily="18" charset="0"/>
                <a:cs typeface="Times New Roman" panose="02020603050405020304" pitchFamily="18" charset="0"/>
              </a:rPr>
              <a:t>“v”</a:t>
            </a:r>
            <a:r>
              <a:rPr lang="en-US" sz="1600" dirty="0">
                <a:solidFill>
                  <a:srgbClr val="1A2AFF"/>
                </a:solidFill>
                <a:latin typeface="Times New Roman" panose="02020603050405020304" pitchFamily="18" charset="0"/>
                <a:cs typeface="Times New Roman" panose="02020603050405020304" pitchFamily="18" charset="0"/>
              </a:rPr>
              <a:t> instead of </a:t>
            </a:r>
            <a:r>
              <a:rPr lang="en-US" sz="1600" dirty="0">
                <a:solidFill>
                  <a:srgbClr val="FF0000"/>
                </a:solidFill>
                <a:latin typeface="Times New Roman" panose="02020603050405020304" pitchFamily="18" charset="0"/>
                <a:cs typeface="Times New Roman" panose="02020603050405020304" pitchFamily="18" charset="0"/>
              </a:rPr>
              <a:t>“y”</a:t>
            </a:r>
            <a:r>
              <a:rPr lang="en-US" sz="1600" dirty="0">
                <a:latin typeface="Times New Roman" panose="02020603050405020304" pitchFamily="18" charset="0"/>
                <a:cs typeface="Times New Roman" panose="02020603050405020304" pitchFamily="18" charset="0"/>
              </a:rPr>
              <a:t>—you can call it anything you want!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41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dissolve">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dissolve">
                                      <p:cBhvr>
                                        <p:cTn id="22" dur="500"/>
                                        <p:tgtEl>
                                          <p:spTgt spid="8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dissolve">
                                      <p:cBhvr>
                                        <p:cTn id="25" dur="5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dissolve">
                                      <p:cBhvr>
                                        <p:cTn id="30" dur="500"/>
                                        <p:tgtEl>
                                          <p:spTgt spid="7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dissolve">
                                      <p:cBhvr>
                                        <p:cTn id="35" dur="500"/>
                                        <p:tgtEl>
                                          <p:spTgt spid="7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dissolve">
                                      <p:cBhvr>
                                        <p:cTn id="38" dur="500"/>
                                        <p:tgtEl>
                                          <p:spTgt spid="7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dissolve">
                                      <p:cBhvr>
                                        <p:cTn id="43" dur="500"/>
                                        <p:tgtEl>
                                          <p:spTgt spid="7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dissolve">
                                      <p:cBhvr>
                                        <p:cTn id="4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3" grpId="0"/>
      <p:bldP spid="75"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702302" y="2429026"/>
            <a:ext cx="647700" cy="47634"/>
            <a:chOff x="5676900" y="1581140"/>
            <a:chExt cx="647700" cy="47634"/>
          </a:xfrm>
        </p:grpSpPr>
        <p:sp>
          <p:nvSpPr>
            <p:cNvPr id="15" name="Rectangle 14"/>
            <p:cNvSpPr/>
            <p:nvPr/>
          </p:nvSpPr>
          <p:spPr>
            <a:xfrm>
              <a:off x="5676900" y="1583055"/>
              <a:ext cx="647700" cy="45719"/>
            </a:xfrm>
            <a:prstGeom prst="rect">
              <a:avLst/>
            </a:prstGeom>
            <a:solidFill>
              <a:schemeClr val="accent6"/>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5676900" y="158115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5734050" y="1581149"/>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791200" y="1581148"/>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5848350" y="1581147"/>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905500" y="1581146"/>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5962650" y="1581145"/>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6019800" y="1581144"/>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6076950" y="1581143"/>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6134100" y="1581142"/>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6191250" y="1581141"/>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6248400" y="158114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 name="TextBox 6"/>
          <p:cNvSpPr txBox="1"/>
          <p:nvPr/>
        </p:nvSpPr>
        <p:spPr>
          <a:xfrm>
            <a:off x="250825" y="1810577"/>
            <a:ext cx="4279901" cy="1138773"/>
          </a:xfrm>
          <a:prstGeom prst="rect">
            <a:avLst/>
          </a:prstGeom>
          <a:noFill/>
        </p:spPr>
        <p:txBody>
          <a:bodyPr wrap="square" rtlCol="0">
            <a:spAutoFit/>
          </a:bodyPr>
          <a:lstStyle/>
          <a:p>
            <a:r>
              <a:rPr lang="en-US" sz="2800" dirty="0">
                <a:solidFill>
                  <a:srgbClr val="FF0000"/>
                </a:solidFill>
                <a:latin typeface="Apple Chancery"/>
                <a:cs typeface="Apple Chancery"/>
              </a:rPr>
              <a:t>Consider: </a:t>
            </a:r>
            <a:r>
              <a:rPr lang="en-US" sz="2000" dirty="0">
                <a:solidFill>
                  <a:srgbClr val="0D13FF"/>
                </a:solidFill>
                <a:latin typeface="Times New Roman"/>
                <a:cs typeface="Times New Roman"/>
              </a:rPr>
              <a:t>Three blocks </a:t>
            </a:r>
            <a:r>
              <a:rPr lang="en-US" sz="2000" dirty="0">
                <a:latin typeface="Times New Roman"/>
                <a:cs typeface="Times New Roman"/>
              </a:rPr>
              <a:t>of </a:t>
            </a:r>
            <a:r>
              <a:rPr lang="en-US" sz="2000" dirty="0">
                <a:solidFill>
                  <a:srgbClr val="0D13FF"/>
                </a:solidFill>
                <a:latin typeface="Times New Roman"/>
                <a:cs typeface="Times New Roman"/>
              </a:rPr>
              <a:t>known mass</a:t>
            </a:r>
            <a:r>
              <a:rPr lang="en-US" sz="2000" dirty="0">
                <a:latin typeface="Times New Roman"/>
                <a:cs typeface="Times New Roman"/>
              </a:rPr>
              <a:t>, all in terms of “</a:t>
            </a:r>
            <a:r>
              <a:rPr lang="en-US" sz="2000" dirty="0">
                <a:solidFill>
                  <a:srgbClr val="FF0000"/>
                </a:solidFill>
                <a:latin typeface="Times New Roman"/>
                <a:cs typeface="Times New Roman"/>
              </a:rPr>
              <a:t>m</a:t>
            </a:r>
            <a:r>
              <a:rPr lang="en-US" sz="2000" dirty="0">
                <a:latin typeface="Times New Roman"/>
                <a:cs typeface="Times New Roman"/>
              </a:rPr>
              <a:t>,” are arranged as shown.  A </a:t>
            </a:r>
            <a:r>
              <a:rPr lang="en-US" sz="2000" i="1" dirty="0">
                <a:solidFill>
                  <a:srgbClr val="FF0000"/>
                </a:solidFill>
                <a:latin typeface="Times New Roman"/>
                <a:cs typeface="Times New Roman"/>
              </a:rPr>
              <a:t>F =60 </a:t>
            </a:r>
            <a:r>
              <a:rPr lang="en-US" sz="2000" i="1" dirty="0" err="1">
                <a:solidFill>
                  <a:srgbClr val="FF0000"/>
                </a:solidFill>
                <a:latin typeface="Times New Roman"/>
                <a:cs typeface="Times New Roman"/>
              </a:rPr>
              <a:t>nt</a:t>
            </a:r>
            <a:r>
              <a:rPr lang="en-US" sz="2000" i="1" dirty="0">
                <a:solidFill>
                  <a:srgbClr val="FF0000"/>
                </a:solidFill>
                <a:latin typeface="Times New Roman"/>
                <a:cs typeface="Times New Roman"/>
              </a:rPr>
              <a:t> </a:t>
            </a:r>
            <a:r>
              <a:rPr lang="en-US" sz="2000" dirty="0">
                <a:solidFill>
                  <a:srgbClr val="0D13FF"/>
                </a:solidFill>
                <a:latin typeface="Times New Roman"/>
                <a:cs typeface="Times New Roman"/>
              </a:rPr>
              <a:t>force</a:t>
            </a:r>
            <a:r>
              <a:rPr lang="en-US" sz="2000" dirty="0">
                <a:latin typeface="Times New Roman"/>
                <a:cs typeface="Times New Roman"/>
              </a:rPr>
              <a:t> is </a:t>
            </a:r>
            <a:r>
              <a:rPr lang="en-US" sz="2000" dirty="0">
                <a:solidFill>
                  <a:srgbClr val="0D13FF"/>
                </a:solidFill>
                <a:latin typeface="Times New Roman"/>
                <a:cs typeface="Times New Roman"/>
              </a:rPr>
              <a:t>applied</a:t>
            </a:r>
            <a:r>
              <a:rPr lang="en-US" sz="2000" dirty="0">
                <a:latin typeface="Times New Roman"/>
                <a:cs typeface="Times New Roman"/>
              </a:rPr>
              <a:t>.  </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168902" y="2213136"/>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660902" y="2733836"/>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223002" y="1823405"/>
            <a:ext cx="863600" cy="910431"/>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099302" y="2213136"/>
            <a:ext cx="533400" cy="520700"/>
          </a:xfrm>
          <a:prstGeom prst="rect">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217357645"/>
              </p:ext>
            </p:extLst>
          </p:nvPr>
        </p:nvGraphicFramePr>
        <p:xfrm>
          <a:off x="5305427" y="1970248"/>
          <a:ext cx="266700" cy="204788"/>
        </p:xfrm>
        <a:graphic>
          <a:graphicData uri="http://schemas.openxmlformats.org/presentationml/2006/ole">
            <mc:AlternateContent xmlns:mc="http://schemas.openxmlformats.org/markup-compatibility/2006">
              <mc:Choice xmlns:v="urn:schemas-microsoft-com:vml" Requires="v">
                <p:oleObj spid="_x0000_s23673" name="Equation" r:id="rId3" imgW="165100" imgH="127000" progId="Equation.DSMT4">
                  <p:embed/>
                </p:oleObj>
              </mc:Choice>
              <mc:Fallback>
                <p:oleObj name="Equation" r:id="rId3" imgW="165100" imgH="127000" progId="Equation.DSMT4">
                  <p:embed/>
                  <p:pic>
                    <p:nvPicPr>
                      <p:cNvPr id="42" name="Object 41"/>
                      <p:cNvPicPr/>
                      <p:nvPr/>
                    </p:nvPicPr>
                    <p:blipFill>
                      <a:blip r:embed="rId4"/>
                      <a:stretch>
                        <a:fillRect/>
                      </a:stretch>
                    </p:blipFill>
                    <p:spPr>
                      <a:xfrm>
                        <a:off x="5305427" y="1970248"/>
                        <a:ext cx="266700" cy="204788"/>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981587302"/>
              </p:ext>
            </p:extLst>
          </p:nvPr>
        </p:nvGraphicFramePr>
        <p:xfrm>
          <a:off x="6453190" y="1526543"/>
          <a:ext cx="409575" cy="246062"/>
        </p:xfrm>
        <a:graphic>
          <a:graphicData uri="http://schemas.openxmlformats.org/presentationml/2006/ole">
            <mc:AlternateContent xmlns:mc="http://schemas.openxmlformats.org/markup-compatibility/2006">
              <mc:Choice xmlns:v="urn:schemas-microsoft-com:vml" Requires="v">
                <p:oleObj spid="_x0000_s23674" name="Equation" r:id="rId5" imgW="254000" imgH="152400" progId="Equation.DSMT4">
                  <p:embed/>
                </p:oleObj>
              </mc:Choice>
              <mc:Fallback>
                <p:oleObj name="Equation" r:id="rId5" imgW="254000" imgH="152400" progId="Equation.DSMT4">
                  <p:embed/>
                  <p:pic>
                    <p:nvPicPr>
                      <p:cNvPr id="43" name="Object 42"/>
                      <p:cNvPicPr/>
                      <p:nvPr/>
                    </p:nvPicPr>
                    <p:blipFill>
                      <a:blip r:embed="rId6"/>
                      <a:stretch>
                        <a:fillRect/>
                      </a:stretch>
                    </p:blipFill>
                    <p:spPr>
                      <a:xfrm>
                        <a:off x="6453190" y="1526543"/>
                        <a:ext cx="409575" cy="246062"/>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023985408"/>
              </p:ext>
            </p:extLst>
          </p:nvPr>
        </p:nvGraphicFramePr>
        <p:xfrm>
          <a:off x="7654133" y="2213136"/>
          <a:ext cx="388937" cy="246063"/>
        </p:xfrm>
        <a:graphic>
          <a:graphicData uri="http://schemas.openxmlformats.org/presentationml/2006/ole">
            <mc:AlternateContent xmlns:mc="http://schemas.openxmlformats.org/markup-compatibility/2006">
              <mc:Choice xmlns:v="urn:schemas-microsoft-com:vml" Requires="v">
                <p:oleObj spid="_x0000_s23675" name="Equation" r:id="rId7" imgW="241300" imgH="152400" progId="Equation.DSMT4">
                  <p:embed/>
                </p:oleObj>
              </mc:Choice>
              <mc:Fallback>
                <p:oleObj name="Equation" r:id="rId7" imgW="241300" imgH="152400" progId="Equation.DSMT4">
                  <p:embed/>
                  <p:pic>
                    <p:nvPicPr>
                      <p:cNvPr id="44" name="Object 43"/>
                      <p:cNvPicPr/>
                      <p:nvPr/>
                    </p:nvPicPr>
                    <p:blipFill>
                      <a:blip r:embed="rId8"/>
                      <a:stretch>
                        <a:fillRect/>
                      </a:stretch>
                    </p:blipFill>
                    <p:spPr>
                      <a:xfrm>
                        <a:off x="7654133" y="2213136"/>
                        <a:ext cx="388937" cy="246063"/>
                      </a:xfrm>
                      <a:prstGeom prst="rect">
                        <a:avLst/>
                      </a:prstGeom>
                    </p:spPr>
                  </p:pic>
                </p:oleObj>
              </mc:Fallback>
            </mc:AlternateContent>
          </a:graphicData>
        </a:graphic>
      </p:graphicFrame>
      <p:cxnSp>
        <p:nvCxnSpPr>
          <p:cNvPr id="9" name="Straight Arrow Connector 8"/>
          <p:cNvCxnSpPr/>
          <p:nvPr/>
        </p:nvCxnSpPr>
        <p:spPr>
          <a:xfrm>
            <a:off x="7099302" y="2059148"/>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5" name="Object 44"/>
          <p:cNvGraphicFramePr>
            <a:graphicFrameLocks noChangeAspect="1"/>
          </p:cNvGraphicFramePr>
          <p:nvPr>
            <p:extLst>
              <p:ext uri="{D42A27DB-BD31-4B8C-83A1-F6EECF244321}">
                <p14:modId xmlns:p14="http://schemas.microsoft.com/office/powerpoint/2010/main" val="403250980"/>
              </p:ext>
            </p:extLst>
          </p:nvPr>
        </p:nvGraphicFramePr>
        <p:xfrm>
          <a:off x="7337427" y="1744823"/>
          <a:ext cx="225425" cy="246063"/>
        </p:xfrm>
        <a:graphic>
          <a:graphicData uri="http://schemas.openxmlformats.org/presentationml/2006/ole">
            <mc:AlternateContent xmlns:mc="http://schemas.openxmlformats.org/markup-compatibility/2006">
              <mc:Choice xmlns:v="urn:schemas-microsoft-com:vml" Requires="v">
                <p:oleObj spid="_x0000_s23676" name="Equation" r:id="rId9" imgW="139700" imgH="152400" progId="Equation.DSMT4">
                  <p:embed/>
                </p:oleObj>
              </mc:Choice>
              <mc:Fallback>
                <p:oleObj name="Equation" r:id="rId9" imgW="139700" imgH="152400" progId="Equation.DSMT4">
                  <p:embed/>
                  <p:pic>
                    <p:nvPicPr>
                      <p:cNvPr id="45" name="Object 44"/>
                      <p:cNvPicPr/>
                      <p:nvPr/>
                    </p:nvPicPr>
                    <p:blipFill>
                      <a:blip r:embed="rId10"/>
                      <a:stretch>
                        <a:fillRect/>
                      </a:stretch>
                    </p:blipFill>
                    <p:spPr>
                      <a:xfrm>
                        <a:off x="7337427" y="1744823"/>
                        <a:ext cx="225425" cy="246063"/>
                      </a:xfrm>
                      <a:prstGeom prst="rect">
                        <a:avLst/>
                      </a:prstGeom>
                    </p:spPr>
                  </p:pic>
                </p:oleObj>
              </mc:Fallback>
            </mc:AlternateContent>
          </a:graphicData>
        </a:graphic>
      </p:graphicFrame>
      <p:sp>
        <p:nvSpPr>
          <p:cNvPr id="50" name="Title 1">
            <a:extLst>
              <a:ext uri="{FF2B5EF4-FFF2-40B4-BE49-F238E27FC236}">
                <a16:creationId xmlns:a16="http://schemas.microsoft.com/office/drawing/2014/main" id="{95FCA3B5-252C-844F-BFDA-EBFFDE13006D}"/>
              </a:ext>
            </a:extLst>
          </p:cNvPr>
          <p:cNvSpPr txBox="1">
            <a:spLocks/>
          </p:cNvSpPr>
          <p:nvPr/>
        </p:nvSpPr>
        <p:spPr>
          <a:xfrm>
            <a:off x="111211" y="286605"/>
            <a:ext cx="8896865" cy="812991"/>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a:solidFill>
                  <a:srgbClr val="FF0000"/>
                </a:solidFill>
                <a:latin typeface="Apple Chancery" panose="03020702040506060504" pitchFamily="66" charset="-79"/>
                <a:cs typeface="Apple Chancery" panose="03020702040506060504" pitchFamily="66" charset="-79"/>
              </a:rPr>
              <a:t>A Simple Newton’s Second Law Problem</a:t>
            </a:r>
            <a:endParaRPr lang="en-US" sz="4000" dirty="0">
              <a:solidFill>
                <a:srgbClr val="FF0000"/>
              </a:solidFill>
              <a:latin typeface="Apple Chancery" panose="03020702040506060504" pitchFamily="66" charset="-79"/>
              <a:cs typeface="Apple Chancery" panose="03020702040506060504" pitchFamily="66" charset="-79"/>
            </a:endParaRPr>
          </a:p>
        </p:txBody>
      </p:sp>
      <p:sp>
        <p:nvSpPr>
          <p:cNvPr id="57" name="TextBox 56">
            <a:extLst>
              <a:ext uri="{FF2B5EF4-FFF2-40B4-BE49-F238E27FC236}">
                <a16:creationId xmlns:a16="http://schemas.microsoft.com/office/drawing/2014/main" id="{62BBC324-4698-F044-A740-B7BB13D1D546}"/>
              </a:ext>
            </a:extLst>
          </p:cNvPr>
          <p:cNvSpPr txBox="1"/>
          <p:nvPr/>
        </p:nvSpPr>
        <p:spPr>
          <a:xfrm>
            <a:off x="292099" y="4437938"/>
            <a:ext cx="8715977" cy="1138773"/>
          </a:xfrm>
          <a:prstGeom prst="rect">
            <a:avLst/>
          </a:prstGeom>
          <a:noFill/>
        </p:spPr>
        <p:txBody>
          <a:bodyPr wrap="square" rtlCol="0">
            <a:spAutoFit/>
          </a:bodyPr>
          <a:lstStyle/>
          <a:p>
            <a:r>
              <a:rPr lang="en-US" sz="2800" dirty="0">
                <a:solidFill>
                  <a:srgbClr val="FF0000"/>
                </a:solidFill>
                <a:latin typeface="Apple Chancery"/>
                <a:cs typeface="Apple Chancery"/>
              </a:rPr>
              <a:t>The solution </a:t>
            </a:r>
            <a:r>
              <a:rPr lang="en-US" sz="2000" dirty="0">
                <a:latin typeface="Times New Roman"/>
                <a:cs typeface="Times New Roman"/>
              </a:rPr>
              <a:t>to this problem </a:t>
            </a:r>
            <a:r>
              <a:rPr lang="en-US" sz="2000" dirty="0">
                <a:solidFill>
                  <a:srgbClr val="0D13FF"/>
                </a:solidFill>
                <a:latin typeface="Times New Roman"/>
                <a:cs typeface="Times New Roman"/>
              </a:rPr>
              <a:t>may or may not be obvious</a:t>
            </a:r>
            <a:r>
              <a:rPr lang="en-US" sz="2000" dirty="0">
                <a:latin typeface="Times New Roman"/>
                <a:cs typeface="Times New Roman"/>
              </a:rPr>
              <a:t>.  There is a formal approach, though, that will always take you to a conclusion.  Called </a:t>
            </a:r>
            <a:r>
              <a:rPr lang="en-US" sz="2000" i="1" dirty="0">
                <a:solidFill>
                  <a:srgbClr val="FF0000"/>
                </a:solidFill>
                <a:latin typeface="Times New Roman"/>
                <a:cs typeface="Times New Roman"/>
              </a:rPr>
              <a:t>the formal approach</a:t>
            </a:r>
            <a:r>
              <a:rPr lang="en-US" sz="2000" dirty="0">
                <a:latin typeface="Times New Roman"/>
                <a:cs typeface="Times New Roman"/>
              </a:rPr>
              <a:t>, it </a:t>
            </a:r>
            <a:r>
              <a:rPr lang="en-US" sz="2000" dirty="0">
                <a:solidFill>
                  <a:srgbClr val="0D13FF"/>
                </a:solidFill>
                <a:latin typeface="Times New Roman"/>
                <a:cs typeface="Times New Roman"/>
              </a:rPr>
              <a:t>follows</a:t>
            </a:r>
            <a:r>
              <a:rPr lang="en-US" sz="2000" dirty="0">
                <a:latin typeface="Times New Roman"/>
                <a:cs typeface="Times New Roman"/>
              </a:rPr>
              <a:t>:</a:t>
            </a:r>
            <a:endParaRPr lang="en-US" sz="2400" dirty="0">
              <a:latin typeface="Apple Chancery"/>
              <a:cs typeface="Apple Chancery"/>
            </a:endParaRPr>
          </a:p>
        </p:txBody>
      </p:sp>
      <p:sp>
        <p:nvSpPr>
          <p:cNvPr id="67" name="TextBox 66">
            <a:extLst>
              <a:ext uri="{FF2B5EF4-FFF2-40B4-BE49-F238E27FC236}">
                <a16:creationId xmlns:a16="http://schemas.microsoft.com/office/drawing/2014/main" id="{436BA275-EF9A-0444-BA54-4EDD48C0A5EC}"/>
              </a:ext>
            </a:extLst>
          </p:cNvPr>
          <p:cNvSpPr txBox="1"/>
          <p:nvPr/>
        </p:nvSpPr>
        <p:spPr>
          <a:xfrm>
            <a:off x="431321" y="2960633"/>
            <a:ext cx="4566131"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What is </a:t>
            </a:r>
            <a:r>
              <a:rPr lang="en-US" sz="2000" dirty="0">
                <a:latin typeface="Times New Roman"/>
                <a:cs typeface="Times New Roman"/>
              </a:rPr>
              <a:t>the </a:t>
            </a:r>
            <a:r>
              <a:rPr lang="en-US" sz="2000" dirty="0">
                <a:solidFill>
                  <a:srgbClr val="FF0000"/>
                </a:solidFill>
                <a:latin typeface="Times New Roman"/>
                <a:cs typeface="Times New Roman"/>
              </a:rPr>
              <a:t>acceleration of the system</a:t>
            </a:r>
            <a:r>
              <a:rPr lang="en-US" sz="2000" dirty="0">
                <a:latin typeface="Times New Roman"/>
                <a:cs typeface="Times New Roman"/>
              </a:rPr>
              <a:t>?</a:t>
            </a:r>
            <a:endParaRPr lang="en-US" sz="2400" dirty="0">
              <a:latin typeface="Apple Chancery"/>
              <a:cs typeface="Apple Chancery"/>
            </a:endParaRPr>
          </a:p>
        </p:txBody>
      </p:sp>
    </p:spTree>
    <p:extLst>
      <p:ext uri="{BB962C8B-B14F-4D97-AF65-F5344CB8AC3E}">
        <p14:creationId xmlns:p14="http://schemas.microsoft.com/office/powerpoint/2010/main" val="380325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96984" y="404349"/>
            <a:ext cx="2141023" cy="400110"/>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FBD on </a:t>
            </a:r>
            <a:r>
              <a:rPr lang="en-US" sz="2000" dirty="0">
                <a:solidFill>
                  <a:srgbClr val="1A2AFF"/>
                </a:solidFill>
                <a:latin typeface="Times New Roman" panose="02020603050405020304" pitchFamily="18" charset="0"/>
                <a:cs typeface="Times New Roman" panose="02020603050405020304" pitchFamily="18" charset="0"/>
              </a:rPr>
              <a:t>mass      :  </a:t>
            </a:r>
          </a:p>
        </p:txBody>
      </p:sp>
      <p:sp>
        <p:nvSpPr>
          <p:cNvPr id="40" name="Rectangle 26">
            <a:extLst>
              <a:ext uri="{FF2B5EF4-FFF2-40B4-BE49-F238E27FC236}">
                <a16:creationId xmlns:a16="http://schemas.microsoft.com/office/drawing/2014/main" id="{F1625C78-5E20-7B42-A4F6-631F8C6CAA4F}"/>
              </a:ext>
            </a:extLst>
          </p:cNvPr>
          <p:cNvSpPr>
            <a:spLocks noChangeArrowheads="1"/>
          </p:cNvSpPr>
          <p:nvPr/>
        </p:nvSpPr>
        <p:spPr bwMode="auto">
          <a:xfrm>
            <a:off x="7569850" y="1186746"/>
            <a:ext cx="87994" cy="703953"/>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1" name="Line 14">
            <a:extLst>
              <a:ext uri="{FF2B5EF4-FFF2-40B4-BE49-F238E27FC236}">
                <a16:creationId xmlns:a16="http://schemas.microsoft.com/office/drawing/2014/main" id="{F96B4A55-12BF-2841-A49D-DDCA14B550B3}"/>
              </a:ext>
            </a:extLst>
          </p:cNvPr>
          <p:cNvSpPr>
            <a:spLocks noChangeShapeType="1"/>
          </p:cNvSpPr>
          <p:nvPr/>
        </p:nvSpPr>
        <p:spPr bwMode="auto">
          <a:xfrm rot="1271952" flipV="1">
            <a:off x="5463489" y="620284"/>
            <a:ext cx="1906541" cy="18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42" name="Rectangle 10">
            <a:extLst>
              <a:ext uri="{FF2B5EF4-FFF2-40B4-BE49-F238E27FC236}">
                <a16:creationId xmlns:a16="http://schemas.microsoft.com/office/drawing/2014/main" id="{348CB634-FFEF-9745-B2A7-64E7569E2FBF}"/>
              </a:ext>
            </a:extLst>
          </p:cNvPr>
          <p:cNvSpPr>
            <a:spLocks noChangeArrowheads="1"/>
          </p:cNvSpPr>
          <p:nvPr/>
        </p:nvSpPr>
        <p:spPr bwMode="auto">
          <a:xfrm>
            <a:off x="5897961" y="658781"/>
            <a:ext cx="87994" cy="1231918"/>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3" name="Oval 12">
            <a:extLst>
              <a:ext uri="{FF2B5EF4-FFF2-40B4-BE49-F238E27FC236}">
                <a16:creationId xmlns:a16="http://schemas.microsoft.com/office/drawing/2014/main" id="{AABA1BEC-FB81-654F-AC86-F710D3E323F0}"/>
              </a:ext>
            </a:extLst>
          </p:cNvPr>
          <p:cNvSpPr>
            <a:spLocks noChangeArrowheads="1"/>
          </p:cNvSpPr>
          <p:nvPr/>
        </p:nvSpPr>
        <p:spPr bwMode="auto">
          <a:xfrm>
            <a:off x="5282001" y="262807"/>
            <a:ext cx="351977" cy="351977"/>
          </a:xfrm>
          <a:prstGeom prst="ellipse">
            <a:avLst/>
          </a:prstGeom>
          <a:solidFill>
            <a:srgbClr val="E3B81E"/>
          </a:solidFill>
          <a:ln w="1905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4" name="Rectangle 13">
            <a:extLst>
              <a:ext uri="{FF2B5EF4-FFF2-40B4-BE49-F238E27FC236}">
                <a16:creationId xmlns:a16="http://schemas.microsoft.com/office/drawing/2014/main" id="{356946FD-EF12-D049-9581-5AB1FD5CE104}"/>
              </a:ext>
            </a:extLst>
          </p:cNvPr>
          <p:cNvSpPr>
            <a:spLocks noChangeArrowheads="1"/>
          </p:cNvSpPr>
          <p:nvPr/>
        </p:nvSpPr>
        <p:spPr bwMode="auto">
          <a:xfrm>
            <a:off x="5150010" y="790772"/>
            <a:ext cx="263983" cy="219985"/>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5" name="Rectangle 44">
            <a:extLst>
              <a:ext uri="{FF2B5EF4-FFF2-40B4-BE49-F238E27FC236}">
                <a16:creationId xmlns:a16="http://schemas.microsoft.com/office/drawing/2014/main" id="{D058B25C-CDE8-D94C-BD44-6378109AE78F}"/>
              </a:ext>
            </a:extLst>
          </p:cNvPr>
          <p:cNvSpPr>
            <a:spLocks noChangeArrowheads="1"/>
          </p:cNvSpPr>
          <p:nvPr/>
        </p:nvSpPr>
        <p:spPr bwMode="auto">
          <a:xfrm rot="1271952" flipH="1">
            <a:off x="5523985" y="891599"/>
            <a:ext cx="2727820" cy="175988"/>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6" name="Rectangle 11">
            <a:extLst>
              <a:ext uri="{FF2B5EF4-FFF2-40B4-BE49-F238E27FC236}">
                <a16:creationId xmlns:a16="http://schemas.microsoft.com/office/drawing/2014/main" id="{329DA11B-8696-B74C-A4D3-385ED3B1BA3C}"/>
              </a:ext>
            </a:extLst>
          </p:cNvPr>
          <p:cNvSpPr>
            <a:spLocks noChangeArrowheads="1"/>
          </p:cNvSpPr>
          <p:nvPr/>
        </p:nvSpPr>
        <p:spPr bwMode="auto">
          <a:xfrm rot="1271952" flipH="1">
            <a:off x="7285702" y="905348"/>
            <a:ext cx="304314" cy="186988"/>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47" name="Line 15">
            <a:extLst>
              <a:ext uri="{FF2B5EF4-FFF2-40B4-BE49-F238E27FC236}">
                <a16:creationId xmlns:a16="http://schemas.microsoft.com/office/drawing/2014/main" id="{F1FC3CCF-2C4B-B646-A20E-92D36144E927}"/>
              </a:ext>
            </a:extLst>
          </p:cNvPr>
          <p:cNvSpPr>
            <a:spLocks noChangeShapeType="1"/>
          </p:cNvSpPr>
          <p:nvPr/>
        </p:nvSpPr>
        <p:spPr bwMode="auto">
          <a:xfrm>
            <a:off x="5282001" y="438795"/>
            <a:ext cx="0" cy="3519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48" name="Line 18">
            <a:extLst>
              <a:ext uri="{FF2B5EF4-FFF2-40B4-BE49-F238E27FC236}">
                <a16:creationId xmlns:a16="http://schemas.microsoft.com/office/drawing/2014/main" id="{9A63100F-2421-F147-B862-7B9FABF41F0C}"/>
              </a:ext>
            </a:extLst>
          </p:cNvPr>
          <p:cNvSpPr>
            <a:spLocks noChangeShapeType="1"/>
          </p:cNvSpPr>
          <p:nvPr/>
        </p:nvSpPr>
        <p:spPr bwMode="auto">
          <a:xfrm>
            <a:off x="5238004" y="1890699"/>
            <a:ext cx="365175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49" name="Object 4">
            <a:extLst>
              <a:ext uri="{FF2B5EF4-FFF2-40B4-BE49-F238E27FC236}">
                <a16:creationId xmlns:a16="http://schemas.microsoft.com/office/drawing/2014/main" id="{9D5EE985-6EAF-7C4E-B114-3437B57CEF82}"/>
              </a:ext>
            </a:extLst>
          </p:cNvPr>
          <p:cNvGraphicFramePr>
            <a:graphicFrameLocks noChangeAspect="1"/>
          </p:cNvGraphicFramePr>
          <p:nvPr>
            <p:extLst>
              <p:ext uri="{D42A27DB-BD31-4B8C-83A1-F6EECF244321}">
                <p14:modId xmlns:p14="http://schemas.microsoft.com/office/powerpoint/2010/main" val="1898093610"/>
              </p:ext>
            </p:extLst>
          </p:nvPr>
        </p:nvGraphicFramePr>
        <p:xfrm>
          <a:off x="5413993" y="658781"/>
          <a:ext cx="221818" cy="197987"/>
        </p:xfrm>
        <a:graphic>
          <a:graphicData uri="http://schemas.openxmlformats.org/presentationml/2006/ole">
            <mc:AlternateContent xmlns:mc="http://schemas.openxmlformats.org/markup-compatibility/2006">
              <mc:Choice xmlns:v="urn:schemas-microsoft-com:vml" Requires="v">
                <p:oleObj spid="_x0000_s59530" name="Equation" r:id="rId3" imgW="228600" imgH="203200" progId="Equation.DSMT4">
                  <p:embed/>
                </p:oleObj>
              </mc:Choice>
              <mc:Fallback>
                <p:oleObj name="Equation" r:id="rId3" imgW="228600" imgH="203200" progId="Equation.DSMT4">
                  <p:embed/>
                  <p:pic>
                    <p:nvPicPr>
                      <p:cNvPr id="49" name="Object 4">
                        <a:extLst>
                          <a:ext uri="{FF2B5EF4-FFF2-40B4-BE49-F238E27FC236}">
                            <a16:creationId xmlns:a16="http://schemas.microsoft.com/office/drawing/2014/main" id="{9D5EE985-6EAF-7C4E-B114-3437B57CE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993" y="658781"/>
                        <a:ext cx="221818" cy="19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 name="Object 5">
            <a:extLst>
              <a:ext uri="{FF2B5EF4-FFF2-40B4-BE49-F238E27FC236}">
                <a16:creationId xmlns:a16="http://schemas.microsoft.com/office/drawing/2014/main" id="{44B46E71-38DA-1F43-8B5F-389F00AA7834}"/>
              </a:ext>
            </a:extLst>
          </p:cNvPr>
          <p:cNvGraphicFramePr>
            <a:graphicFrameLocks noChangeAspect="1"/>
          </p:cNvGraphicFramePr>
          <p:nvPr>
            <p:extLst>
              <p:ext uri="{D42A27DB-BD31-4B8C-83A1-F6EECF244321}">
                <p14:modId xmlns:p14="http://schemas.microsoft.com/office/powerpoint/2010/main" val="1753317057"/>
              </p:ext>
            </p:extLst>
          </p:nvPr>
        </p:nvGraphicFramePr>
        <p:xfrm>
          <a:off x="7173877" y="658781"/>
          <a:ext cx="221818" cy="197987"/>
        </p:xfrm>
        <a:graphic>
          <a:graphicData uri="http://schemas.openxmlformats.org/presentationml/2006/ole">
            <mc:AlternateContent xmlns:mc="http://schemas.openxmlformats.org/markup-compatibility/2006">
              <mc:Choice xmlns:v="urn:schemas-microsoft-com:vml" Requires="v">
                <p:oleObj spid="_x0000_s59531" name="Equation" r:id="rId5" imgW="228600" imgH="203200" progId="Equation.DSMT4">
                  <p:embed/>
                </p:oleObj>
              </mc:Choice>
              <mc:Fallback>
                <p:oleObj name="Equation" r:id="rId5" imgW="228600" imgH="203200" progId="Equation.DSMT4">
                  <p:embed/>
                  <p:pic>
                    <p:nvPicPr>
                      <p:cNvPr id="50" name="Object 5">
                        <a:extLst>
                          <a:ext uri="{FF2B5EF4-FFF2-40B4-BE49-F238E27FC236}">
                            <a16:creationId xmlns:a16="http://schemas.microsoft.com/office/drawing/2014/main" id="{44B46E71-38DA-1F43-8B5F-389F00AA78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3877" y="658781"/>
                        <a:ext cx="221818" cy="19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51" name="Straight Connector 28">
            <a:extLst>
              <a:ext uri="{FF2B5EF4-FFF2-40B4-BE49-F238E27FC236}">
                <a16:creationId xmlns:a16="http://schemas.microsoft.com/office/drawing/2014/main" id="{9C03256E-EF2B-104E-B609-706B331B5DF6}"/>
              </a:ext>
            </a:extLst>
          </p:cNvPr>
          <p:cNvCxnSpPr>
            <a:cxnSpLocks noChangeShapeType="1"/>
          </p:cNvCxnSpPr>
          <p:nvPr/>
        </p:nvCxnSpPr>
        <p:spPr bwMode="auto">
          <a:xfrm>
            <a:off x="6249937" y="1362734"/>
            <a:ext cx="1319913" cy="9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cxnSp>
      <p:sp>
        <p:nvSpPr>
          <p:cNvPr id="52" name="Freeform 29">
            <a:extLst>
              <a:ext uri="{FF2B5EF4-FFF2-40B4-BE49-F238E27FC236}">
                <a16:creationId xmlns:a16="http://schemas.microsoft.com/office/drawing/2014/main" id="{82B8C4E3-2E1D-7944-A190-EEC25C68EFC0}"/>
              </a:ext>
            </a:extLst>
          </p:cNvPr>
          <p:cNvSpPr>
            <a:spLocks noChangeArrowheads="1"/>
          </p:cNvSpPr>
          <p:nvPr/>
        </p:nvSpPr>
        <p:spPr bwMode="auto">
          <a:xfrm flipH="1">
            <a:off x="6909894" y="1128083"/>
            <a:ext cx="95327" cy="234651"/>
          </a:xfrm>
          <a:custGeom>
            <a:avLst/>
            <a:gdLst>
              <a:gd name="T0" fmla="*/ 0 w 165100"/>
              <a:gd name="T1" fmla="*/ 0 h 406400"/>
              <a:gd name="T2" fmla="*/ 139700 w 165100"/>
              <a:gd name="T3" fmla="*/ 203200 h 406400"/>
              <a:gd name="T4" fmla="*/ 152400 w 165100"/>
              <a:gd name="T5" fmla="*/ 406400 h 406400"/>
              <a:gd name="T6" fmla="*/ 0 60000 65536"/>
              <a:gd name="T7" fmla="*/ 0 60000 65536"/>
              <a:gd name="T8" fmla="*/ 0 60000 65536"/>
              <a:gd name="T9" fmla="*/ 0 w 165100"/>
              <a:gd name="T10" fmla="*/ 0 h 406400"/>
              <a:gd name="T11" fmla="*/ 165100 w 165100"/>
              <a:gd name="T12" fmla="*/ 406400 h 406400"/>
            </a:gdLst>
            <a:ahLst/>
            <a:cxnLst>
              <a:cxn ang="T6">
                <a:pos x="T0" y="T1"/>
              </a:cxn>
              <a:cxn ang="T7">
                <a:pos x="T2" y="T3"/>
              </a:cxn>
              <a:cxn ang="T8">
                <a:pos x="T4" y="T5"/>
              </a:cxn>
            </a:cxnLst>
            <a:rect l="T9" t="T10" r="T11" b="T12"/>
            <a:pathLst>
              <a:path w="165100" h="406400">
                <a:moveTo>
                  <a:pt x="0" y="0"/>
                </a:moveTo>
                <a:cubicBezTo>
                  <a:pt x="57150" y="67733"/>
                  <a:pt x="114300" y="135467"/>
                  <a:pt x="139700" y="203200"/>
                </a:cubicBezTo>
                <a:cubicBezTo>
                  <a:pt x="165100" y="270933"/>
                  <a:pt x="152400" y="406400"/>
                  <a:pt x="152400" y="4064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aphicFrame>
        <p:nvGraphicFramePr>
          <p:cNvPr id="53" name="Object 9">
            <a:extLst>
              <a:ext uri="{FF2B5EF4-FFF2-40B4-BE49-F238E27FC236}">
                <a16:creationId xmlns:a16="http://schemas.microsoft.com/office/drawing/2014/main" id="{DE7797DC-7C98-FA4D-A157-5487D8A83195}"/>
              </a:ext>
            </a:extLst>
          </p:cNvPr>
          <p:cNvGraphicFramePr>
            <a:graphicFrameLocks noChangeAspect="1"/>
          </p:cNvGraphicFramePr>
          <p:nvPr>
            <p:extLst>
              <p:ext uri="{D42A27DB-BD31-4B8C-83A1-F6EECF244321}">
                <p14:modId xmlns:p14="http://schemas.microsoft.com/office/powerpoint/2010/main" val="2910806184"/>
              </p:ext>
            </p:extLst>
          </p:nvPr>
        </p:nvGraphicFramePr>
        <p:xfrm>
          <a:off x="6777902" y="1098752"/>
          <a:ext cx="122825" cy="173239"/>
        </p:xfrm>
        <a:graphic>
          <a:graphicData uri="http://schemas.openxmlformats.org/presentationml/2006/ole">
            <mc:AlternateContent xmlns:mc="http://schemas.openxmlformats.org/markup-compatibility/2006">
              <mc:Choice xmlns:v="urn:schemas-microsoft-com:vml" Requires="v">
                <p:oleObj spid="_x0000_s59532" name="Equation" r:id="rId7" imgW="127000" imgH="177800" progId="Equation.DSMT4">
                  <p:embed/>
                </p:oleObj>
              </mc:Choice>
              <mc:Fallback>
                <p:oleObj name="Equation" r:id="rId7" imgW="127000" imgH="177800" progId="Equation.DSMT4">
                  <p:embed/>
                  <p:pic>
                    <p:nvPicPr>
                      <p:cNvPr id="53" name="Object 9">
                        <a:extLst>
                          <a:ext uri="{FF2B5EF4-FFF2-40B4-BE49-F238E27FC236}">
                            <a16:creationId xmlns:a16="http://schemas.microsoft.com/office/drawing/2014/main" id="{DE7797DC-7C98-FA4D-A157-5487D8A831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7902" y="1098752"/>
                        <a:ext cx="122825" cy="173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 name="Freeform 20">
            <a:extLst>
              <a:ext uri="{FF2B5EF4-FFF2-40B4-BE49-F238E27FC236}">
                <a16:creationId xmlns:a16="http://schemas.microsoft.com/office/drawing/2014/main" id="{BA283E68-3CFA-6D47-9F66-E0D694A7A8DE}"/>
              </a:ext>
            </a:extLst>
          </p:cNvPr>
          <p:cNvSpPr>
            <a:spLocks/>
          </p:cNvSpPr>
          <p:nvPr/>
        </p:nvSpPr>
        <p:spPr bwMode="auto">
          <a:xfrm flipH="1">
            <a:off x="5325998" y="350801"/>
            <a:ext cx="351977" cy="219985"/>
          </a:xfrm>
          <a:custGeom>
            <a:avLst/>
            <a:gdLst>
              <a:gd name="T0" fmla="*/ 0 w 384"/>
              <a:gd name="T1" fmla="*/ 241935000 h 240"/>
              <a:gd name="T2" fmla="*/ 120967500 w 384"/>
              <a:gd name="T3" fmla="*/ 0 h 240"/>
              <a:gd name="T4" fmla="*/ 846772500 w 384"/>
              <a:gd name="T5" fmla="*/ 0 h 240"/>
              <a:gd name="T6" fmla="*/ 967740000 w 384"/>
              <a:gd name="T7" fmla="*/ 362902500 h 240"/>
              <a:gd name="T8" fmla="*/ 241935000 w 384"/>
              <a:gd name="T9" fmla="*/ 604837500 h 240"/>
              <a:gd name="T10" fmla="*/ 0 w 384"/>
              <a:gd name="T11" fmla="*/ 241935000 h 240"/>
              <a:gd name="T12" fmla="*/ 0 60000 65536"/>
              <a:gd name="T13" fmla="*/ 0 60000 65536"/>
              <a:gd name="T14" fmla="*/ 0 60000 65536"/>
              <a:gd name="T15" fmla="*/ 0 60000 65536"/>
              <a:gd name="T16" fmla="*/ 0 60000 65536"/>
              <a:gd name="T17" fmla="*/ 0 60000 65536"/>
              <a:gd name="T18" fmla="*/ 0 w 384"/>
              <a:gd name="T19" fmla="*/ 0 h 240"/>
              <a:gd name="T20" fmla="*/ 384 w 384"/>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84" h="240">
                <a:moveTo>
                  <a:pt x="0" y="96"/>
                </a:moveTo>
                <a:lnTo>
                  <a:pt x="48" y="0"/>
                </a:lnTo>
                <a:lnTo>
                  <a:pt x="336" y="0"/>
                </a:lnTo>
                <a:lnTo>
                  <a:pt x="384" y="144"/>
                </a:lnTo>
                <a:lnTo>
                  <a:pt x="96" y="240"/>
                </a:lnTo>
                <a:lnTo>
                  <a:pt x="0" y="96"/>
                </a:lnTo>
                <a:close/>
              </a:path>
            </a:pathLst>
          </a:custGeom>
          <a:solidFill>
            <a:srgbClr val="DEE310"/>
          </a:solidFill>
          <a:ln w="9525">
            <a:solidFill>
              <a:schemeClr val="tx1"/>
            </a:solidFill>
            <a:round/>
            <a:headEnd/>
            <a:tailEnd/>
          </a:ln>
        </p:spPr>
        <p:txBody>
          <a:bodyPr wrap="none" anchor="ctr"/>
          <a:lstStyle/>
          <a:p>
            <a:endParaRPr lang="en-US" sz="1350"/>
          </a:p>
        </p:txBody>
      </p:sp>
      <p:graphicFrame>
        <p:nvGraphicFramePr>
          <p:cNvPr id="55" name="Object 3">
            <a:extLst>
              <a:ext uri="{FF2B5EF4-FFF2-40B4-BE49-F238E27FC236}">
                <a16:creationId xmlns:a16="http://schemas.microsoft.com/office/drawing/2014/main" id="{ABC1B994-8AA9-0745-A918-005F508BCB19}"/>
              </a:ext>
            </a:extLst>
          </p:cNvPr>
          <p:cNvGraphicFramePr>
            <a:graphicFrameLocks noChangeAspect="1"/>
          </p:cNvGraphicFramePr>
          <p:nvPr>
            <p:extLst>
              <p:ext uri="{D42A27DB-BD31-4B8C-83A1-F6EECF244321}">
                <p14:modId xmlns:p14="http://schemas.microsoft.com/office/powerpoint/2010/main" val="2081806749"/>
              </p:ext>
            </p:extLst>
          </p:nvPr>
        </p:nvGraphicFramePr>
        <p:xfrm>
          <a:off x="5413993" y="394799"/>
          <a:ext cx="72412" cy="72412"/>
        </p:xfrm>
        <a:graphic>
          <a:graphicData uri="http://schemas.openxmlformats.org/presentationml/2006/ole">
            <mc:AlternateContent xmlns:mc="http://schemas.openxmlformats.org/markup-compatibility/2006">
              <mc:Choice xmlns:v="urn:schemas-microsoft-com:vml" Requires="v">
                <p:oleObj spid="_x0000_s59533" name="Equation" r:id="rId9" imgW="63500" imgH="63500" progId="Equation.DSMT4">
                  <p:embed/>
                </p:oleObj>
              </mc:Choice>
              <mc:Fallback>
                <p:oleObj name="Equation" r:id="rId9" imgW="63500" imgH="63500" progId="Equation.DSMT4">
                  <p:embed/>
                  <p:pic>
                    <p:nvPicPr>
                      <p:cNvPr id="55" name="Object 3">
                        <a:extLst>
                          <a:ext uri="{FF2B5EF4-FFF2-40B4-BE49-F238E27FC236}">
                            <a16:creationId xmlns:a16="http://schemas.microsoft.com/office/drawing/2014/main" id="{ABC1B994-8AA9-0745-A918-005F508BCB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3993" y="394799"/>
                        <a:ext cx="72412" cy="7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2" name="Object 61">
            <a:extLst>
              <a:ext uri="{FF2B5EF4-FFF2-40B4-BE49-F238E27FC236}">
                <a16:creationId xmlns:a16="http://schemas.microsoft.com/office/drawing/2014/main" id="{36FC0630-236C-2040-BE1F-CC2885B91F95}"/>
              </a:ext>
            </a:extLst>
          </p:cNvPr>
          <p:cNvGraphicFramePr>
            <a:graphicFrameLocks noChangeAspect="1"/>
          </p:cNvGraphicFramePr>
          <p:nvPr/>
        </p:nvGraphicFramePr>
        <p:xfrm>
          <a:off x="1798242" y="384634"/>
          <a:ext cx="396811" cy="418421"/>
        </p:xfrm>
        <a:graphic>
          <a:graphicData uri="http://schemas.openxmlformats.org/presentationml/2006/ole">
            <mc:AlternateContent xmlns:mc="http://schemas.openxmlformats.org/markup-compatibility/2006">
              <mc:Choice xmlns:v="urn:schemas-microsoft-com:vml" Requires="v">
                <p:oleObj spid="_x0000_s59534" r:id="rId11" imgW="228600" imgH="241300" progId="Equation.DSMT4">
                  <p:embed/>
                </p:oleObj>
              </mc:Choice>
              <mc:Fallback>
                <p:oleObj r:id="rId11" imgW="228600" imgH="241300" progId="Equation.DSMT4">
                  <p:embed/>
                  <p:pic>
                    <p:nvPicPr>
                      <p:cNvPr id="62" name="Object 61">
                        <a:extLst>
                          <a:ext uri="{FF2B5EF4-FFF2-40B4-BE49-F238E27FC236}">
                            <a16:creationId xmlns:a16="http://schemas.microsoft.com/office/drawing/2014/main" id="{36FC0630-236C-2040-BE1F-CC2885B91F95}"/>
                          </a:ext>
                        </a:extLst>
                      </p:cNvPr>
                      <p:cNvPicPr/>
                      <p:nvPr/>
                    </p:nvPicPr>
                    <p:blipFill>
                      <a:blip r:embed="rId12"/>
                      <a:stretch>
                        <a:fillRect/>
                      </a:stretch>
                    </p:blipFill>
                    <p:spPr>
                      <a:xfrm>
                        <a:off x="1798242" y="384634"/>
                        <a:ext cx="396811" cy="418421"/>
                      </a:xfrm>
                      <a:prstGeom prst="rect">
                        <a:avLst/>
                      </a:prstGeom>
                    </p:spPr>
                  </p:pic>
                </p:oleObj>
              </mc:Fallback>
            </mc:AlternateContent>
          </a:graphicData>
        </a:graphic>
      </p:graphicFrame>
      <p:sp>
        <p:nvSpPr>
          <p:cNvPr id="76" name="TextBox 75">
            <a:extLst>
              <a:ext uri="{FF2B5EF4-FFF2-40B4-BE49-F238E27FC236}">
                <a16:creationId xmlns:a16="http://schemas.microsoft.com/office/drawing/2014/main" id="{61FEEDC7-B114-424E-80E7-D4DA5F58ABD9}"/>
              </a:ext>
            </a:extLst>
          </p:cNvPr>
          <p:cNvSpPr txBox="1"/>
          <p:nvPr/>
        </p:nvSpPr>
        <p:spPr>
          <a:xfrm>
            <a:off x="10485" y="2068538"/>
            <a:ext cx="8921165"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So the </a:t>
            </a:r>
            <a:r>
              <a:rPr lang="en-US" sz="2000" dirty="0">
                <a:solidFill>
                  <a:srgbClr val="1A2AFF"/>
                </a:solidFill>
                <a:latin typeface="Times New Roman" panose="02020603050405020304" pitchFamily="18" charset="0"/>
                <a:cs typeface="Times New Roman" panose="02020603050405020304" pitchFamily="18" charset="0"/>
              </a:rPr>
              <a:t>hanging mass’s </a:t>
            </a:r>
            <a:r>
              <a:rPr lang="en-US" sz="2000" dirty="0" err="1">
                <a:solidFill>
                  <a:srgbClr val="1A2AFF"/>
                </a:solidFill>
                <a:latin typeface="Times New Roman" panose="02020603050405020304" pitchFamily="18" charset="0"/>
                <a:cs typeface="Times New Roman" panose="02020603050405020304" pitchFamily="18" charset="0"/>
              </a:rPr>
              <a:t>f.b.d</a:t>
            </a:r>
            <a:r>
              <a:rPr lang="en-US" sz="2000" dirty="0">
                <a:solidFill>
                  <a:srgbClr val="1A2AFF"/>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suggests:</a:t>
            </a:r>
          </a:p>
        </p:txBody>
      </p:sp>
      <p:graphicFrame>
        <p:nvGraphicFramePr>
          <p:cNvPr id="77" name="Object 76">
            <a:extLst>
              <a:ext uri="{FF2B5EF4-FFF2-40B4-BE49-F238E27FC236}">
                <a16:creationId xmlns:a16="http://schemas.microsoft.com/office/drawing/2014/main" id="{7B65F71B-5425-8A45-A259-8C7CA23F2509}"/>
              </a:ext>
            </a:extLst>
          </p:cNvPr>
          <p:cNvGraphicFramePr>
            <a:graphicFrameLocks noChangeAspect="1"/>
          </p:cNvGraphicFramePr>
          <p:nvPr>
            <p:extLst>
              <p:ext uri="{D42A27DB-BD31-4B8C-83A1-F6EECF244321}">
                <p14:modId xmlns:p14="http://schemas.microsoft.com/office/powerpoint/2010/main" val="2632882284"/>
              </p:ext>
            </p:extLst>
          </p:nvPr>
        </p:nvGraphicFramePr>
        <p:xfrm>
          <a:off x="4362804" y="2104789"/>
          <a:ext cx="706438" cy="449263"/>
        </p:xfrm>
        <a:graphic>
          <a:graphicData uri="http://schemas.openxmlformats.org/presentationml/2006/ole">
            <mc:AlternateContent xmlns:mc="http://schemas.openxmlformats.org/markup-compatibility/2006">
              <mc:Choice xmlns:v="urn:schemas-microsoft-com:vml" Requires="v">
                <p:oleObj spid="_x0000_s59535" r:id="rId13" imgW="419100" imgH="266700" progId="Equation.DSMT4">
                  <p:embed/>
                </p:oleObj>
              </mc:Choice>
              <mc:Fallback>
                <p:oleObj r:id="rId13" imgW="419100" imgH="266700" progId="Equation.DSMT4">
                  <p:embed/>
                  <p:pic>
                    <p:nvPicPr>
                      <p:cNvPr id="77" name="Object 76">
                        <a:extLst>
                          <a:ext uri="{FF2B5EF4-FFF2-40B4-BE49-F238E27FC236}">
                            <a16:creationId xmlns:a16="http://schemas.microsoft.com/office/drawing/2014/main" id="{7B65F71B-5425-8A45-A259-8C7CA23F2509}"/>
                          </a:ext>
                        </a:extLst>
                      </p:cNvPr>
                      <p:cNvPicPr/>
                      <p:nvPr/>
                    </p:nvPicPr>
                    <p:blipFill>
                      <a:blip r:embed="rId14"/>
                      <a:stretch>
                        <a:fillRect/>
                      </a:stretch>
                    </p:blipFill>
                    <p:spPr>
                      <a:xfrm>
                        <a:off x="4362804" y="2104789"/>
                        <a:ext cx="706438" cy="449263"/>
                      </a:xfrm>
                      <a:prstGeom prst="rect">
                        <a:avLst/>
                      </a:prstGeom>
                    </p:spPr>
                  </p:pic>
                </p:oleObj>
              </mc:Fallback>
            </mc:AlternateContent>
          </a:graphicData>
        </a:graphic>
      </p:graphicFrame>
      <p:sp>
        <p:nvSpPr>
          <p:cNvPr id="64" name="Rectangle 13">
            <a:extLst>
              <a:ext uri="{FF2B5EF4-FFF2-40B4-BE49-F238E27FC236}">
                <a16:creationId xmlns:a16="http://schemas.microsoft.com/office/drawing/2014/main" id="{2F5244CC-46FA-1942-9164-3750FA4FD16F}"/>
              </a:ext>
            </a:extLst>
          </p:cNvPr>
          <p:cNvSpPr>
            <a:spLocks noChangeArrowheads="1"/>
          </p:cNvSpPr>
          <p:nvPr/>
        </p:nvSpPr>
        <p:spPr bwMode="auto">
          <a:xfrm>
            <a:off x="3082055" y="945106"/>
            <a:ext cx="375831" cy="313193"/>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grpSp>
        <p:nvGrpSpPr>
          <p:cNvPr id="9" name="Group 8">
            <a:extLst>
              <a:ext uri="{FF2B5EF4-FFF2-40B4-BE49-F238E27FC236}">
                <a16:creationId xmlns:a16="http://schemas.microsoft.com/office/drawing/2014/main" id="{18D511A0-1821-704F-B067-4CB8A6B0CF87}"/>
              </a:ext>
            </a:extLst>
          </p:cNvPr>
          <p:cNvGrpSpPr/>
          <p:nvPr/>
        </p:nvGrpSpPr>
        <p:grpSpPr>
          <a:xfrm>
            <a:off x="3292200" y="491392"/>
            <a:ext cx="972335" cy="1423488"/>
            <a:chOff x="1672798" y="1363516"/>
            <a:chExt cx="972335" cy="1423488"/>
          </a:xfrm>
        </p:grpSpPr>
        <p:cxnSp>
          <p:nvCxnSpPr>
            <p:cNvPr id="66" name="Straight Arrow Connector 65">
              <a:extLst>
                <a:ext uri="{FF2B5EF4-FFF2-40B4-BE49-F238E27FC236}">
                  <a16:creationId xmlns:a16="http://schemas.microsoft.com/office/drawing/2014/main" id="{F70FBACC-D37B-474A-A56E-E44955FD12D9}"/>
                </a:ext>
              </a:extLst>
            </p:cNvPr>
            <p:cNvCxnSpPr/>
            <p:nvPr/>
          </p:nvCxnSpPr>
          <p:spPr>
            <a:xfrm>
              <a:off x="1672798" y="1990739"/>
              <a:ext cx="0" cy="5300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121381C-2024-9145-80E9-C30633F5F9EE}"/>
                </a:ext>
              </a:extLst>
            </p:cNvPr>
            <p:cNvCxnSpPr/>
            <p:nvPr/>
          </p:nvCxnSpPr>
          <p:spPr>
            <a:xfrm flipV="1">
              <a:off x="1675007" y="1508630"/>
              <a:ext cx="2889" cy="4621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71" name="Object 70">
              <a:extLst>
                <a:ext uri="{FF2B5EF4-FFF2-40B4-BE49-F238E27FC236}">
                  <a16:creationId xmlns:a16="http://schemas.microsoft.com/office/drawing/2014/main" id="{00D7A9E4-B8EC-FD46-A5FB-1B2703610305}"/>
                </a:ext>
              </a:extLst>
            </p:cNvPr>
            <p:cNvGraphicFramePr>
              <a:graphicFrameLocks noChangeAspect="1"/>
            </p:cNvGraphicFramePr>
            <p:nvPr/>
          </p:nvGraphicFramePr>
          <p:xfrm>
            <a:off x="1745072" y="1363516"/>
            <a:ext cx="662925" cy="370612"/>
          </p:xfrm>
          <a:graphic>
            <a:graphicData uri="http://schemas.openxmlformats.org/presentationml/2006/ole">
              <mc:AlternateContent xmlns:mc="http://schemas.openxmlformats.org/markup-compatibility/2006">
                <mc:Choice xmlns:v="urn:schemas-microsoft-com:vml" Requires="v">
                  <p:oleObj spid="_x0000_s59536" r:id="rId15" imgW="431800" imgH="241300" progId="Equation.DSMT4">
                    <p:embed/>
                  </p:oleObj>
                </mc:Choice>
                <mc:Fallback>
                  <p:oleObj r:id="rId15" imgW="431800" imgH="241300" progId="Equation.DSMT4">
                    <p:embed/>
                    <p:pic>
                      <p:nvPicPr>
                        <p:cNvPr id="71" name="Object 70">
                          <a:extLst>
                            <a:ext uri="{FF2B5EF4-FFF2-40B4-BE49-F238E27FC236}">
                              <a16:creationId xmlns:a16="http://schemas.microsoft.com/office/drawing/2014/main" id="{00D7A9E4-B8EC-FD46-A5FB-1B2703610305}"/>
                            </a:ext>
                          </a:extLst>
                        </p:cNvPr>
                        <p:cNvPicPr/>
                        <p:nvPr/>
                      </p:nvPicPr>
                      <p:blipFill>
                        <a:blip r:embed="rId16"/>
                        <a:stretch>
                          <a:fillRect/>
                        </a:stretch>
                      </p:blipFill>
                      <p:spPr>
                        <a:xfrm>
                          <a:off x="1745072" y="1363516"/>
                          <a:ext cx="662925" cy="370612"/>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0D121AC2-0626-A243-8009-5EEBE05B40BD}"/>
                </a:ext>
              </a:extLst>
            </p:cNvPr>
            <p:cNvGraphicFramePr>
              <a:graphicFrameLocks noChangeAspect="1"/>
            </p:cNvGraphicFramePr>
            <p:nvPr/>
          </p:nvGraphicFramePr>
          <p:xfrm>
            <a:off x="1726435" y="2374634"/>
            <a:ext cx="918698" cy="412370"/>
          </p:xfrm>
          <a:graphic>
            <a:graphicData uri="http://schemas.openxmlformats.org/presentationml/2006/ole">
              <mc:AlternateContent xmlns:mc="http://schemas.openxmlformats.org/markup-compatibility/2006">
                <mc:Choice xmlns:v="urn:schemas-microsoft-com:vml" Requires="v">
                  <p:oleObj spid="_x0000_s59537" r:id="rId17" imgW="596900" imgH="266700" progId="Equation.DSMT4">
                    <p:embed/>
                  </p:oleObj>
                </mc:Choice>
                <mc:Fallback>
                  <p:oleObj r:id="rId17" imgW="596900" imgH="266700" progId="Equation.DSMT4">
                    <p:embed/>
                    <p:pic>
                      <p:nvPicPr>
                        <p:cNvPr id="72" name="Object 71">
                          <a:extLst>
                            <a:ext uri="{FF2B5EF4-FFF2-40B4-BE49-F238E27FC236}">
                              <a16:creationId xmlns:a16="http://schemas.microsoft.com/office/drawing/2014/main" id="{0D121AC2-0626-A243-8009-5EEBE05B40BD}"/>
                            </a:ext>
                          </a:extLst>
                        </p:cNvPr>
                        <p:cNvPicPr/>
                        <p:nvPr/>
                      </p:nvPicPr>
                      <p:blipFill>
                        <a:blip r:embed="rId18"/>
                        <a:stretch>
                          <a:fillRect/>
                        </a:stretch>
                      </p:blipFill>
                      <p:spPr>
                        <a:xfrm>
                          <a:off x="1726435" y="2374634"/>
                          <a:ext cx="918698" cy="412370"/>
                        </a:xfrm>
                        <a:prstGeom prst="rect">
                          <a:avLst/>
                        </a:prstGeom>
                      </p:spPr>
                    </p:pic>
                  </p:oleObj>
                </mc:Fallback>
              </mc:AlternateContent>
            </a:graphicData>
          </a:graphic>
        </p:graphicFrame>
      </p:grpSp>
      <p:grpSp>
        <p:nvGrpSpPr>
          <p:cNvPr id="11" name="Group 10">
            <a:extLst>
              <a:ext uri="{FF2B5EF4-FFF2-40B4-BE49-F238E27FC236}">
                <a16:creationId xmlns:a16="http://schemas.microsoft.com/office/drawing/2014/main" id="{4445BF17-BFB8-FC4A-9D24-AA07C4BDF327}"/>
              </a:ext>
            </a:extLst>
          </p:cNvPr>
          <p:cNvGrpSpPr/>
          <p:nvPr/>
        </p:nvGrpSpPr>
        <p:grpSpPr>
          <a:xfrm>
            <a:off x="2681682" y="236571"/>
            <a:ext cx="1553975" cy="1596627"/>
            <a:chOff x="1062280" y="1108695"/>
            <a:chExt cx="1553975" cy="1596627"/>
          </a:xfrm>
        </p:grpSpPr>
        <p:sp>
          <p:nvSpPr>
            <p:cNvPr id="58" name="TextBox 57">
              <a:extLst>
                <a:ext uri="{FF2B5EF4-FFF2-40B4-BE49-F238E27FC236}">
                  <a16:creationId xmlns:a16="http://schemas.microsoft.com/office/drawing/2014/main" id="{33722610-D8DD-5943-92D2-7909D19734C6}"/>
                </a:ext>
              </a:extLst>
            </p:cNvPr>
            <p:cNvSpPr txBox="1"/>
            <p:nvPr/>
          </p:nvSpPr>
          <p:spPr>
            <a:xfrm>
              <a:off x="2132490" y="1954365"/>
              <a:ext cx="483765" cy="261610"/>
            </a:xfrm>
            <a:prstGeom prst="rect">
              <a:avLst/>
            </a:prstGeom>
            <a:noFill/>
          </p:spPr>
          <p:txBody>
            <a:bodyPr wrap="square" rtlCol="0">
              <a:spAutoFit/>
            </a:bodyPr>
            <a:lstStyle/>
            <a:p>
              <a:r>
                <a:rPr lang="en-US" sz="1100" dirty="0"/>
                <a:t>+h</a:t>
              </a:r>
            </a:p>
          </p:txBody>
        </p:sp>
        <p:sp>
          <p:nvSpPr>
            <p:cNvPr id="59" name="TextBox 58">
              <a:extLst>
                <a:ext uri="{FF2B5EF4-FFF2-40B4-BE49-F238E27FC236}">
                  <a16:creationId xmlns:a16="http://schemas.microsoft.com/office/drawing/2014/main" id="{2CF36A26-53AD-3747-BAE2-1C0445CBBA57}"/>
                </a:ext>
              </a:extLst>
            </p:cNvPr>
            <p:cNvSpPr txBox="1"/>
            <p:nvPr/>
          </p:nvSpPr>
          <p:spPr>
            <a:xfrm>
              <a:off x="1344513" y="1108695"/>
              <a:ext cx="493971" cy="261610"/>
            </a:xfrm>
            <a:prstGeom prst="rect">
              <a:avLst/>
            </a:prstGeom>
            <a:noFill/>
          </p:spPr>
          <p:txBody>
            <a:bodyPr wrap="square" rtlCol="0">
              <a:spAutoFit/>
            </a:bodyPr>
            <a:lstStyle/>
            <a:p>
              <a:r>
                <a:rPr lang="en-US" sz="1100" dirty="0"/>
                <a:t>+v</a:t>
              </a:r>
            </a:p>
          </p:txBody>
        </p:sp>
        <p:cxnSp>
          <p:nvCxnSpPr>
            <p:cNvPr id="57" name="Straight Arrow Connector 56">
              <a:extLst>
                <a:ext uri="{FF2B5EF4-FFF2-40B4-BE49-F238E27FC236}">
                  <a16:creationId xmlns:a16="http://schemas.microsoft.com/office/drawing/2014/main" id="{8B4B194E-1072-1C46-AC5A-C4F70B76533F}"/>
                </a:ext>
              </a:extLst>
            </p:cNvPr>
            <p:cNvCxnSpPr>
              <a:cxnSpLocks/>
            </p:cNvCxnSpPr>
            <p:nvPr/>
          </p:nvCxnSpPr>
          <p:spPr>
            <a:xfrm flipH="1" flipV="1">
              <a:off x="1665257" y="1236174"/>
              <a:ext cx="8683" cy="1469148"/>
            </a:xfrm>
            <a:prstGeom prst="straightConnector1">
              <a:avLst/>
            </a:prstGeom>
            <a:ln w="952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E52F06-83E8-9544-A975-FE0CE5E0CBF5}"/>
                </a:ext>
              </a:extLst>
            </p:cNvPr>
            <p:cNvCxnSpPr>
              <a:cxnSpLocks/>
            </p:cNvCxnSpPr>
            <p:nvPr/>
          </p:nvCxnSpPr>
          <p:spPr>
            <a:xfrm flipV="1">
              <a:off x="1062280" y="1972996"/>
              <a:ext cx="1216517" cy="11318"/>
            </a:xfrm>
            <a:prstGeom prst="straightConnector1">
              <a:avLst/>
            </a:prstGeom>
            <a:ln w="9525">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1C8F1A5B-2AA4-4049-855F-53746B635658}"/>
              </a:ext>
            </a:extLst>
          </p:cNvPr>
          <p:cNvSpPr txBox="1"/>
          <p:nvPr/>
        </p:nvSpPr>
        <p:spPr>
          <a:xfrm>
            <a:off x="10485" y="2937668"/>
            <a:ext cx="3501086"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We have</a:t>
            </a:r>
            <a:r>
              <a:rPr lang="en-US" dirty="0">
                <a:solidFill>
                  <a:srgbClr val="FF0000"/>
                </a:solidFill>
                <a:latin typeface="Apple Chancery" panose="03020702040506060504" pitchFamily="66" charset="-79"/>
                <a:cs typeface="Apple Chancery" panose="03020702040506060504" pitchFamily="66" charset="-79"/>
              </a:rPr>
              <a:t> </a:t>
            </a:r>
            <a:r>
              <a:rPr lang="en-US" dirty="0">
                <a:solidFill>
                  <a:srgbClr val="1A2AFF"/>
                </a:solidFill>
                <a:latin typeface="Times New Roman" panose="02020603050405020304" pitchFamily="18" charset="0"/>
                <a:cs typeface="Times New Roman" panose="02020603050405020304" pitchFamily="18" charset="0"/>
              </a:rPr>
              <a:t>two equations:</a:t>
            </a:r>
            <a:endParaRPr lang="en-US" sz="2000" dirty="0">
              <a:latin typeface="Times New Roman" panose="02020603050405020304" pitchFamily="18" charset="0"/>
              <a:cs typeface="Times New Roman" panose="02020603050405020304" pitchFamily="18" charset="0"/>
            </a:endParaRPr>
          </a:p>
        </p:txBody>
      </p:sp>
      <p:graphicFrame>
        <p:nvGraphicFramePr>
          <p:cNvPr id="38" name="Object 37">
            <a:extLst>
              <a:ext uri="{FF2B5EF4-FFF2-40B4-BE49-F238E27FC236}">
                <a16:creationId xmlns:a16="http://schemas.microsoft.com/office/drawing/2014/main" id="{08B6F011-5034-9B4A-A401-72424E2DD8BD}"/>
              </a:ext>
            </a:extLst>
          </p:cNvPr>
          <p:cNvGraphicFramePr>
            <a:graphicFrameLocks noChangeAspect="1"/>
          </p:cNvGraphicFramePr>
          <p:nvPr>
            <p:extLst>
              <p:ext uri="{D42A27DB-BD31-4B8C-83A1-F6EECF244321}">
                <p14:modId xmlns:p14="http://schemas.microsoft.com/office/powerpoint/2010/main" val="484697284"/>
              </p:ext>
            </p:extLst>
          </p:nvPr>
        </p:nvGraphicFramePr>
        <p:xfrm>
          <a:off x="5142226" y="2459606"/>
          <a:ext cx="1731963" cy="406400"/>
        </p:xfrm>
        <a:graphic>
          <a:graphicData uri="http://schemas.openxmlformats.org/presentationml/2006/ole">
            <mc:AlternateContent xmlns:mc="http://schemas.openxmlformats.org/markup-compatibility/2006">
              <mc:Choice xmlns:v="urn:schemas-microsoft-com:vml" Requires="v">
                <p:oleObj spid="_x0000_s59538" r:id="rId19" imgW="1028700" imgH="241300" progId="Equation.DSMT4">
                  <p:embed/>
                </p:oleObj>
              </mc:Choice>
              <mc:Fallback>
                <p:oleObj r:id="rId19" imgW="1028700" imgH="241300" progId="Equation.DSMT4">
                  <p:embed/>
                  <p:pic>
                    <p:nvPicPr>
                      <p:cNvPr id="78" name="Object 77">
                        <a:extLst>
                          <a:ext uri="{FF2B5EF4-FFF2-40B4-BE49-F238E27FC236}">
                            <a16:creationId xmlns:a16="http://schemas.microsoft.com/office/drawing/2014/main" id="{65AAD23C-1E3C-6547-ABC2-821342F737EA}"/>
                          </a:ext>
                        </a:extLst>
                      </p:cNvPr>
                      <p:cNvPicPr/>
                      <p:nvPr/>
                    </p:nvPicPr>
                    <p:blipFill>
                      <a:blip r:embed="rId20"/>
                      <a:stretch>
                        <a:fillRect/>
                      </a:stretch>
                    </p:blipFill>
                    <p:spPr>
                      <a:xfrm>
                        <a:off x="5142226" y="2459606"/>
                        <a:ext cx="1731963" cy="406400"/>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5DF8FBD5-D4BB-4140-B089-C1A334909E2F}"/>
              </a:ext>
            </a:extLst>
          </p:cNvPr>
          <p:cNvGraphicFramePr>
            <a:graphicFrameLocks noChangeAspect="1"/>
          </p:cNvGraphicFramePr>
          <p:nvPr>
            <p:extLst>
              <p:ext uri="{D42A27DB-BD31-4B8C-83A1-F6EECF244321}">
                <p14:modId xmlns:p14="http://schemas.microsoft.com/office/powerpoint/2010/main" val="360996048"/>
              </p:ext>
            </p:extLst>
          </p:nvPr>
        </p:nvGraphicFramePr>
        <p:xfrm>
          <a:off x="703627" y="4469333"/>
          <a:ext cx="4168775" cy="1954212"/>
        </p:xfrm>
        <a:graphic>
          <a:graphicData uri="http://schemas.openxmlformats.org/presentationml/2006/ole">
            <mc:AlternateContent xmlns:mc="http://schemas.openxmlformats.org/markup-compatibility/2006">
              <mc:Choice xmlns:v="urn:schemas-microsoft-com:vml" Requires="v">
                <p:oleObj spid="_x0000_s59539" r:id="rId21" imgW="2476500" imgH="1155700" progId="Equation.DSMT4">
                  <p:embed/>
                </p:oleObj>
              </mc:Choice>
              <mc:Fallback>
                <p:oleObj r:id="rId21" imgW="2476500" imgH="1155700" progId="Equation.DSMT4">
                  <p:embed/>
                  <p:pic>
                    <p:nvPicPr>
                      <p:cNvPr id="78" name="Object 77">
                        <a:extLst>
                          <a:ext uri="{FF2B5EF4-FFF2-40B4-BE49-F238E27FC236}">
                            <a16:creationId xmlns:a16="http://schemas.microsoft.com/office/drawing/2014/main" id="{65AAD23C-1E3C-6547-ABC2-821342F737EA}"/>
                          </a:ext>
                        </a:extLst>
                      </p:cNvPr>
                      <p:cNvPicPr/>
                      <p:nvPr/>
                    </p:nvPicPr>
                    <p:blipFill>
                      <a:blip r:embed="rId22"/>
                      <a:stretch>
                        <a:fillRect/>
                      </a:stretch>
                    </p:blipFill>
                    <p:spPr>
                      <a:xfrm>
                        <a:off x="703627" y="4469333"/>
                        <a:ext cx="4168775" cy="1954212"/>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16DFBA82-9131-8745-AE81-7DD27EE1BB12}"/>
              </a:ext>
            </a:extLst>
          </p:cNvPr>
          <p:cNvGraphicFramePr>
            <a:graphicFrameLocks noChangeAspect="1"/>
          </p:cNvGraphicFramePr>
          <p:nvPr>
            <p:extLst>
              <p:ext uri="{D42A27DB-BD31-4B8C-83A1-F6EECF244321}">
                <p14:modId xmlns:p14="http://schemas.microsoft.com/office/powerpoint/2010/main" val="39076735"/>
              </p:ext>
            </p:extLst>
          </p:nvPr>
        </p:nvGraphicFramePr>
        <p:xfrm>
          <a:off x="3615092" y="3427898"/>
          <a:ext cx="2201862" cy="407988"/>
        </p:xfrm>
        <a:graphic>
          <a:graphicData uri="http://schemas.openxmlformats.org/presentationml/2006/ole">
            <mc:AlternateContent xmlns:mc="http://schemas.openxmlformats.org/markup-compatibility/2006">
              <mc:Choice xmlns:v="urn:schemas-microsoft-com:vml" Requires="v">
                <p:oleObj spid="_x0000_s59540" r:id="rId23" imgW="1308100" imgH="241300" progId="Equation.DSMT4">
                  <p:embed/>
                </p:oleObj>
              </mc:Choice>
              <mc:Fallback>
                <p:oleObj r:id="rId23" imgW="1308100" imgH="241300" progId="Equation.DSMT4">
                  <p:embed/>
                  <p:pic>
                    <p:nvPicPr>
                      <p:cNvPr id="78" name="Object 77">
                        <a:extLst>
                          <a:ext uri="{FF2B5EF4-FFF2-40B4-BE49-F238E27FC236}">
                            <a16:creationId xmlns:a16="http://schemas.microsoft.com/office/drawing/2014/main" id="{65AAD23C-1E3C-6547-ABC2-821342F737EA}"/>
                          </a:ext>
                        </a:extLst>
                      </p:cNvPr>
                      <p:cNvPicPr/>
                      <p:nvPr/>
                    </p:nvPicPr>
                    <p:blipFill>
                      <a:blip r:embed="rId24"/>
                      <a:stretch>
                        <a:fillRect/>
                      </a:stretch>
                    </p:blipFill>
                    <p:spPr>
                      <a:xfrm>
                        <a:off x="3615092" y="3427898"/>
                        <a:ext cx="2201862" cy="407988"/>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5964F4C4-FB5C-9742-B2B3-E833C1D7C2DC}"/>
              </a:ext>
            </a:extLst>
          </p:cNvPr>
          <p:cNvGraphicFramePr>
            <a:graphicFrameLocks noChangeAspect="1"/>
          </p:cNvGraphicFramePr>
          <p:nvPr>
            <p:extLst>
              <p:ext uri="{D42A27DB-BD31-4B8C-83A1-F6EECF244321}">
                <p14:modId xmlns:p14="http://schemas.microsoft.com/office/powerpoint/2010/main" val="173106349"/>
              </p:ext>
            </p:extLst>
          </p:nvPr>
        </p:nvGraphicFramePr>
        <p:xfrm>
          <a:off x="1205278" y="3436214"/>
          <a:ext cx="1582737" cy="406400"/>
        </p:xfrm>
        <a:graphic>
          <a:graphicData uri="http://schemas.openxmlformats.org/presentationml/2006/ole">
            <mc:AlternateContent xmlns:mc="http://schemas.openxmlformats.org/markup-compatibility/2006">
              <mc:Choice xmlns:v="urn:schemas-microsoft-com:vml" Requires="v">
                <p:oleObj spid="_x0000_s59541" r:id="rId25" imgW="939800" imgH="241300" progId="Equation.DSMT4">
                  <p:embed/>
                </p:oleObj>
              </mc:Choice>
              <mc:Fallback>
                <p:oleObj r:id="rId25" imgW="939800" imgH="241300" progId="Equation.DSMT4">
                  <p:embed/>
                  <p:pic>
                    <p:nvPicPr>
                      <p:cNvPr id="38" name="Object 37">
                        <a:extLst>
                          <a:ext uri="{FF2B5EF4-FFF2-40B4-BE49-F238E27FC236}">
                            <a16:creationId xmlns:a16="http://schemas.microsoft.com/office/drawing/2014/main" id="{08B6F011-5034-9B4A-A401-72424E2DD8BD}"/>
                          </a:ext>
                        </a:extLst>
                      </p:cNvPr>
                      <p:cNvPicPr/>
                      <p:nvPr/>
                    </p:nvPicPr>
                    <p:blipFill>
                      <a:blip r:embed="rId26"/>
                      <a:stretch>
                        <a:fillRect/>
                      </a:stretch>
                    </p:blipFill>
                    <p:spPr>
                      <a:xfrm>
                        <a:off x="1205278" y="3436214"/>
                        <a:ext cx="1582737" cy="406400"/>
                      </a:xfrm>
                      <a:prstGeom prst="rect">
                        <a:avLst/>
                      </a:prstGeom>
                    </p:spPr>
                  </p:pic>
                </p:oleObj>
              </mc:Fallback>
            </mc:AlternateContent>
          </a:graphicData>
        </a:graphic>
      </p:graphicFrame>
      <p:sp>
        <p:nvSpPr>
          <p:cNvPr id="63" name="TextBox 62">
            <a:extLst>
              <a:ext uri="{FF2B5EF4-FFF2-40B4-BE49-F238E27FC236}">
                <a16:creationId xmlns:a16="http://schemas.microsoft.com/office/drawing/2014/main" id="{2471DFF4-C1AB-694A-AB7E-AC482EF43E35}"/>
              </a:ext>
            </a:extLst>
          </p:cNvPr>
          <p:cNvSpPr txBox="1"/>
          <p:nvPr/>
        </p:nvSpPr>
        <p:spPr>
          <a:xfrm>
            <a:off x="2945797" y="3459432"/>
            <a:ext cx="617061" cy="369332"/>
          </a:xfrm>
          <a:prstGeom prst="rect">
            <a:avLst/>
          </a:prstGeom>
          <a:noFill/>
        </p:spPr>
        <p:txBody>
          <a:bodyPr wrap="square" rtlCol="0">
            <a:spAutoFit/>
          </a:bodyPr>
          <a:lstStyle/>
          <a:p>
            <a:r>
              <a:rPr lang="en-US" dirty="0">
                <a:solidFill>
                  <a:srgbClr val="1A2AFF"/>
                </a:solidFill>
                <a:latin typeface="Times New Roman" panose="02020603050405020304" pitchFamily="18" charset="0"/>
                <a:cs typeface="Times New Roman" panose="02020603050405020304" pitchFamily="18" charset="0"/>
              </a:rPr>
              <a:t>and</a:t>
            </a:r>
            <a:endParaRPr lang="en-US" sz="2000" dirty="0">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D5F00970-E212-1944-9D30-6D7FBFCD405B}"/>
              </a:ext>
            </a:extLst>
          </p:cNvPr>
          <p:cNvSpPr txBox="1"/>
          <p:nvPr/>
        </p:nvSpPr>
        <p:spPr>
          <a:xfrm>
            <a:off x="47699" y="3890420"/>
            <a:ext cx="4187958"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Solving simultaneously </a:t>
            </a:r>
            <a:r>
              <a:rPr lang="en-US" dirty="0">
                <a:solidFill>
                  <a:srgbClr val="1A2AFF"/>
                </a:solidFill>
                <a:latin typeface="Times New Roman" panose="02020603050405020304" pitchFamily="18" charset="0"/>
                <a:cs typeface="Times New Roman" panose="02020603050405020304" pitchFamily="18" charset="0"/>
              </a:rPr>
              <a:t>yields:</a:t>
            </a:r>
            <a:endParaRPr lang="en-US" sz="2000" dirty="0">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4C4EFE1B-CC14-8A4B-90CC-A787639DE091}"/>
              </a:ext>
            </a:extLst>
          </p:cNvPr>
          <p:cNvSpPr txBox="1"/>
          <p:nvPr/>
        </p:nvSpPr>
        <p:spPr>
          <a:xfrm>
            <a:off x="5150010" y="4130779"/>
            <a:ext cx="3781640" cy="954107"/>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Note: </a:t>
            </a:r>
            <a:r>
              <a:rPr lang="en-US" dirty="0">
                <a:latin typeface="Times New Roman" panose="02020603050405020304" pitchFamily="18" charset="0"/>
                <a:cs typeface="Times New Roman" panose="02020603050405020304" pitchFamily="18" charset="0"/>
              </a:rPr>
              <a:t>You’ll</a:t>
            </a:r>
            <a:r>
              <a:rPr lang="en-US" dirty="0">
                <a:solidFill>
                  <a:srgbClr val="1A2AFF"/>
                </a:solidFill>
                <a:latin typeface="Times New Roman" panose="02020603050405020304" pitchFamily="18" charset="0"/>
                <a:cs typeface="Times New Roman" panose="02020603050405020304" pitchFamily="18" charset="0"/>
              </a:rPr>
              <a:t> rarely be asked to plug numbers into a problem </a:t>
            </a:r>
            <a:r>
              <a:rPr lang="en-US" dirty="0">
                <a:latin typeface="Times New Roman" panose="02020603050405020304" pitchFamily="18" charset="0"/>
                <a:cs typeface="Times New Roman" panose="02020603050405020304" pitchFamily="18" charset="0"/>
              </a:rPr>
              <a:t>like this, but because numbers were given:</a:t>
            </a:r>
            <a:endParaRPr lang="en-US" sz="2000" dirty="0">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2CABBEC8-1A87-FE49-B49F-1A53800E6F62}"/>
              </a:ext>
            </a:extLst>
          </p:cNvPr>
          <p:cNvSpPr txBox="1"/>
          <p:nvPr/>
        </p:nvSpPr>
        <p:spPr>
          <a:xfrm>
            <a:off x="5479072" y="5172188"/>
            <a:ext cx="3308089" cy="646331"/>
          </a:xfrm>
          <a:prstGeom prst="rect">
            <a:avLst/>
          </a:prstGeom>
          <a:noFill/>
        </p:spPr>
        <p:txBody>
          <a:bodyPr wrap="square" rtlCol="0">
            <a:spAutoFit/>
          </a:bodyPr>
          <a:lstStyle/>
          <a:p>
            <a:r>
              <a:rPr lang="en-US" dirty="0"/>
              <a:t>Plugging in </a:t>
            </a:r>
            <a:r>
              <a:rPr lang="en-US" dirty="0" err="1"/>
              <a:t>m</a:t>
            </a:r>
            <a:r>
              <a:rPr lang="en-US" baseline="-25000" dirty="0" err="1"/>
              <a:t>b</a:t>
            </a:r>
            <a:r>
              <a:rPr lang="en-US" dirty="0"/>
              <a:t> = 5 kg, </a:t>
            </a:r>
            <a:r>
              <a:rPr lang="en-US" dirty="0" err="1"/>
              <a:t>m</a:t>
            </a:r>
            <a:r>
              <a:rPr lang="en-US" baseline="-25000" dirty="0" err="1"/>
              <a:t>h</a:t>
            </a:r>
            <a:r>
              <a:rPr lang="en-US" dirty="0"/>
              <a:t> = 10 kg, and 𝝷 = 25° </a:t>
            </a:r>
            <a:r>
              <a:rPr lang="en-US" dirty="0">
                <a:sym typeface="Wingdings"/>
              </a:rPr>
              <a:t> a = 5.2 m/s</a:t>
            </a:r>
            <a:r>
              <a:rPr lang="en-US" baseline="30000" dirty="0">
                <a:sym typeface="Wingdings"/>
              </a:rPr>
              <a:t>2</a:t>
            </a:r>
            <a:r>
              <a:rPr lang="en-US" dirty="0"/>
              <a:t> </a:t>
            </a:r>
          </a:p>
        </p:txBody>
      </p:sp>
      <p:graphicFrame>
        <p:nvGraphicFramePr>
          <p:cNvPr id="70" name="Object 69">
            <a:extLst>
              <a:ext uri="{FF2B5EF4-FFF2-40B4-BE49-F238E27FC236}">
                <a16:creationId xmlns:a16="http://schemas.microsoft.com/office/drawing/2014/main" id="{2706BD27-9CB5-2349-9601-04DB86588E21}"/>
              </a:ext>
            </a:extLst>
          </p:cNvPr>
          <p:cNvGraphicFramePr>
            <a:graphicFrameLocks noChangeAspect="1"/>
          </p:cNvGraphicFramePr>
          <p:nvPr>
            <p:extLst>
              <p:ext uri="{D42A27DB-BD31-4B8C-83A1-F6EECF244321}">
                <p14:modId xmlns:p14="http://schemas.microsoft.com/office/powerpoint/2010/main" val="3640520537"/>
              </p:ext>
            </p:extLst>
          </p:nvPr>
        </p:nvGraphicFramePr>
        <p:xfrm>
          <a:off x="5291664" y="2802324"/>
          <a:ext cx="2095500" cy="407987"/>
        </p:xfrm>
        <a:graphic>
          <a:graphicData uri="http://schemas.openxmlformats.org/presentationml/2006/ole">
            <mc:AlternateContent xmlns:mc="http://schemas.openxmlformats.org/markup-compatibility/2006">
              <mc:Choice xmlns:v="urn:schemas-microsoft-com:vml" Requires="v">
                <p:oleObj spid="_x0000_s59542" r:id="rId27" imgW="1244600" imgH="241300" progId="Equation.DSMT4">
                  <p:embed/>
                </p:oleObj>
              </mc:Choice>
              <mc:Fallback>
                <p:oleObj r:id="rId27" imgW="1244600" imgH="241300" progId="Equation.DSMT4">
                  <p:embed/>
                  <p:pic>
                    <p:nvPicPr>
                      <p:cNvPr id="38" name="Object 37">
                        <a:extLst>
                          <a:ext uri="{FF2B5EF4-FFF2-40B4-BE49-F238E27FC236}">
                            <a16:creationId xmlns:a16="http://schemas.microsoft.com/office/drawing/2014/main" id="{08B6F011-5034-9B4A-A401-72424E2DD8BD}"/>
                          </a:ext>
                        </a:extLst>
                      </p:cNvPr>
                      <p:cNvPicPr/>
                      <p:nvPr/>
                    </p:nvPicPr>
                    <p:blipFill>
                      <a:blip r:embed="rId28"/>
                      <a:stretch>
                        <a:fillRect/>
                      </a:stretch>
                    </p:blipFill>
                    <p:spPr>
                      <a:xfrm>
                        <a:off x="5291664" y="2802324"/>
                        <a:ext cx="2095500" cy="407987"/>
                      </a:xfrm>
                      <a:prstGeom prst="rect">
                        <a:avLst/>
                      </a:prstGeom>
                    </p:spPr>
                  </p:pic>
                </p:oleObj>
              </mc:Fallback>
            </mc:AlternateContent>
          </a:graphicData>
        </a:graphic>
      </p:graphicFrame>
    </p:spTree>
    <p:extLst>
      <p:ext uri="{BB962C8B-B14F-4D97-AF65-F5344CB8AC3E}">
        <p14:creationId xmlns:p14="http://schemas.microsoft.com/office/powerpoint/2010/main" val="31418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dissolve">
                                      <p:cBhvr>
                                        <p:cTn id="12" dur="500"/>
                                        <p:tgtEl>
                                          <p:spTgt spid="73"/>
                                        </p:tgtEl>
                                      </p:cBhvr>
                                    </p:animEffect>
                                  </p:childTnLst>
                                </p:cTn>
                              </p:par>
                              <p:par>
                                <p:cTn id="13" presetID="9"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dissolve">
                                      <p:cBhvr>
                                        <p:cTn id="15" dur="500"/>
                                        <p:tgtEl>
                                          <p:spTgt spid="6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dissolve">
                                      <p:cBhvr>
                                        <p:cTn id="18" dur="500"/>
                                        <p:tgtEl>
                                          <p:spTgt spid="63"/>
                                        </p:tgtEl>
                                      </p:cBhvr>
                                    </p:animEffect>
                                  </p:childTnLst>
                                </p:cTn>
                              </p:par>
                              <p:par>
                                <p:cTn id="19" presetID="9"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dissolve">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dissolv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dissolv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dissolve">
                                      <p:cBhvr>
                                        <p:cTn id="36" dur="500"/>
                                        <p:tgtEl>
                                          <p:spTgt spid="6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dissolve">
                                      <p:cBhvr>
                                        <p:cTn id="3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63" grpId="0"/>
      <p:bldP spid="65" grpId="0"/>
      <p:bldP spid="68"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1168" y="137721"/>
            <a:ext cx="6389226" cy="702301"/>
          </a:xfrm>
        </p:spPr>
        <p:txBody>
          <a:bodyPr/>
          <a:lstStyle/>
          <a:p>
            <a:r>
              <a:rPr lang="en-US" sz="4000" dirty="0">
                <a:solidFill>
                  <a:srgbClr val="FF0000"/>
                </a:solidFill>
                <a:latin typeface="Apple Chancery" panose="03020702040506060504" pitchFamily="66" charset="-79"/>
                <a:cs typeface="Apple Chancery" panose="03020702040506060504" pitchFamily="66" charset="-79"/>
              </a:rPr>
              <a:t>Some Big Observations</a:t>
            </a:r>
          </a:p>
        </p:txBody>
      </p:sp>
      <p:graphicFrame>
        <p:nvGraphicFramePr>
          <p:cNvPr id="25" name="Object 24">
            <a:extLst>
              <a:ext uri="{FF2B5EF4-FFF2-40B4-BE49-F238E27FC236}">
                <a16:creationId xmlns:a16="http://schemas.microsoft.com/office/drawing/2014/main" id="{B4D21CBC-BB76-0248-8E73-E0785E08F14F}"/>
              </a:ext>
            </a:extLst>
          </p:cNvPr>
          <p:cNvGraphicFramePr>
            <a:graphicFrameLocks noChangeAspect="1"/>
          </p:cNvGraphicFramePr>
          <p:nvPr>
            <p:extLst>
              <p:ext uri="{D42A27DB-BD31-4B8C-83A1-F6EECF244321}">
                <p14:modId xmlns:p14="http://schemas.microsoft.com/office/powerpoint/2010/main" val="2813118581"/>
              </p:ext>
            </p:extLst>
          </p:nvPr>
        </p:nvGraphicFramePr>
        <p:xfrm>
          <a:off x="1647113" y="1437599"/>
          <a:ext cx="2073275" cy="815975"/>
        </p:xfrm>
        <a:graphic>
          <a:graphicData uri="http://schemas.openxmlformats.org/presentationml/2006/ole">
            <mc:AlternateContent xmlns:mc="http://schemas.openxmlformats.org/markup-compatibility/2006">
              <mc:Choice xmlns:v="urn:schemas-microsoft-com:vml" Requires="v">
                <p:oleObj spid="_x0000_s2284" r:id="rId3" imgW="1231900" imgH="482600" progId="Equation.DSMT4">
                  <p:embed/>
                </p:oleObj>
              </mc:Choice>
              <mc:Fallback>
                <p:oleObj r:id="rId3" imgW="1231900" imgH="482600" progId="Equation.DSMT4">
                  <p:embed/>
                  <p:pic>
                    <p:nvPicPr>
                      <p:cNvPr id="39" name="Object 38">
                        <a:extLst>
                          <a:ext uri="{FF2B5EF4-FFF2-40B4-BE49-F238E27FC236}">
                            <a16:creationId xmlns:a16="http://schemas.microsoft.com/office/drawing/2014/main" id="{5DF8FBD5-D4BB-4140-B089-C1A334909E2F}"/>
                          </a:ext>
                        </a:extLst>
                      </p:cNvPr>
                      <p:cNvPicPr/>
                      <p:nvPr/>
                    </p:nvPicPr>
                    <p:blipFill>
                      <a:blip r:embed="rId4"/>
                      <a:stretch>
                        <a:fillRect/>
                      </a:stretch>
                    </p:blipFill>
                    <p:spPr>
                      <a:xfrm>
                        <a:off x="1647113" y="1437599"/>
                        <a:ext cx="2073275" cy="81597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3BE0739E-9642-9E49-9C9D-016BC85055DC}"/>
              </a:ext>
            </a:extLst>
          </p:cNvPr>
          <p:cNvSpPr txBox="1"/>
          <p:nvPr/>
        </p:nvSpPr>
        <p:spPr>
          <a:xfrm>
            <a:off x="238091" y="1059055"/>
            <a:ext cx="530947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--If we </a:t>
            </a:r>
            <a:r>
              <a:rPr lang="en-US" sz="2000" dirty="0">
                <a:solidFill>
                  <a:srgbClr val="FF0000"/>
                </a:solidFill>
                <a:latin typeface="Times New Roman" panose="02020603050405020304" pitchFamily="18" charset="0"/>
                <a:cs typeface="Times New Roman" panose="02020603050405020304" pitchFamily="18" charset="0"/>
              </a:rPr>
              <a:t>put numbers into </a:t>
            </a: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expression</a:t>
            </a:r>
            <a:r>
              <a:rPr lang="en-US" sz="2000" dirty="0">
                <a:latin typeface="Times New Roman" panose="02020603050405020304" pitchFamily="18" charset="0"/>
                <a:cs typeface="Times New Roman" panose="02020603050405020304" pitchFamily="18" charset="0"/>
              </a:rPr>
              <a:t>:</a:t>
            </a:r>
          </a:p>
        </p:txBody>
      </p:sp>
      <p:grpSp>
        <p:nvGrpSpPr>
          <p:cNvPr id="18" name="Group 17">
            <a:extLst>
              <a:ext uri="{FF2B5EF4-FFF2-40B4-BE49-F238E27FC236}">
                <a16:creationId xmlns:a16="http://schemas.microsoft.com/office/drawing/2014/main" id="{5DE3D625-7D5D-5144-B535-63422DF72E17}"/>
              </a:ext>
            </a:extLst>
          </p:cNvPr>
          <p:cNvGrpSpPr/>
          <p:nvPr/>
        </p:nvGrpSpPr>
        <p:grpSpPr>
          <a:xfrm>
            <a:off x="5861844" y="890857"/>
            <a:ext cx="3181795" cy="1627892"/>
            <a:chOff x="5070107" y="975333"/>
            <a:chExt cx="3181795" cy="1627892"/>
          </a:xfrm>
        </p:grpSpPr>
        <p:sp>
          <p:nvSpPr>
            <p:cNvPr id="26" name="Rectangle 26">
              <a:extLst>
                <a:ext uri="{FF2B5EF4-FFF2-40B4-BE49-F238E27FC236}">
                  <a16:creationId xmlns:a16="http://schemas.microsoft.com/office/drawing/2014/main" id="{8F361943-494D-9A4B-93A3-6466FE8083E8}"/>
                </a:ext>
              </a:extLst>
            </p:cNvPr>
            <p:cNvSpPr>
              <a:spLocks noChangeArrowheads="1"/>
            </p:cNvSpPr>
            <p:nvPr/>
          </p:nvSpPr>
          <p:spPr bwMode="auto">
            <a:xfrm>
              <a:off x="7489947" y="1899272"/>
              <a:ext cx="87994" cy="703953"/>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27" name="Line 14">
              <a:extLst>
                <a:ext uri="{FF2B5EF4-FFF2-40B4-BE49-F238E27FC236}">
                  <a16:creationId xmlns:a16="http://schemas.microsoft.com/office/drawing/2014/main" id="{AA1A7985-F4AB-0947-AEAD-35BE6E91F6FD}"/>
                </a:ext>
              </a:extLst>
            </p:cNvPr>
            <p:cNvSpPr>
              <a:spLocks noChangeShapeType="1"/>
            </p:cNvSpPr>
            <p:nvPr/>
          </p:nvSpPr>
          <p:spPr bwMode="auto">
            <a:xfrm rot="1271952" flipV="1">
              <a:off x="5383586" y="1332810"/>
              <a:ext cx="1906541" cy="18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8" name="Rectangle 10">
              <a:extLst>
                <a:ext uri="{FF2B5EF4-FFF2-40B4-BE49-F238E27FC236}">
                  <a16:creationId xmlns:a16="http://schemas.microsoft.com/office/drawing/2014/main" id="{53CB1236-BC63-E94B-84CA-93F1A63BBB11}"/>
                </a:ext>
              </a:extLst>
            </p:cNvPr>
            <p:cNvSpPr>
              <a:spLocks noChangeArrowheads="1"/>
            </p:cNvSpPr>
            <p:nvPr/>
          </p:nvSpPr>
          <p:spPr bwMode="auto">
            <a:xfrm>
              <a:off x="5818058" y="1371307"/>
              <a:ext cx="87994" cy="1231918"/>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29" name="Oval 12">
              <a:extLst>
                <a:ext uri="{FF2B5EF4-FFF2-40B4-BE49-F238E27FC236}">
                  <a16:creationId xmlns:a16="http://schemas.microsoft.com/office/drawing/2014/main" id="{C0FFDE1A-90FC-E747-82E7-BA1CF131C80D}"/>
                </a:ext>
              </a:extLst>
            </p:cNvPr>
            <p:cNvSpPr>
              <a:spLocks noChangeArrowheads="1"/>
            </p:cNvSpPr>
            <p:nvPr/>
          </p:nvSpPr>
          <p:spPr bwMode="auto">
            <a:xfrm>
              <a:off x="5202098" y="975333"/>
              <a:ext cx="351977" cy="351977"/>
            </a:xfrm>
            <a:prstGeom prst="ellipse">
              <a:avLst/>
            </a:prstGeom>
            <a:solidFill>
              <a:srgbClr val="E3B81E"/>
            </a:solidFill>
            <a:ln w="1905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30" name="Rectangle 13">
              <a:extLst>
                <a:ext uri="{FF2B5EF4-FFF2-40B4-BE49-F238E27FC236}">
                  <a16:creationId xmlns:a16="http://schemas.microsoft.com/office/drawing/2014/main" id="{B31487A1-C36C-DD48-BC65-2939CD1195BA}"/>
                </a:ext>
              </a:extLst>
            </p:cNvPr>
            <p:cNvSpPr>
              <a:spLocks noChangeArrowheads="1"/>
            </p:cNvSpPr>
            <p:nvPr/>
          </p:nvSpPr>
          <p:spPr bwMode="auto">
            <a:xfrm>
              <a:off x="5070107" y="1503298"/>
              <a:ext cx="263983" cy="219985"/>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31" name="Rectangle 30">
              <a:extLst>
                <a:ext uri="{FF2B5EF4-FFF2-40B4-BE49-F238E27FC236}">
                  <a16:creationId xmlns:a16="http://schemas.microsoft.com/office/drawing/2014/main" id="{BC8B7E0C-E30A-CD46-B57A-061F0AFA471C}"/>
                </a:ext>
              </a:extLst>
            </p:cNvPr>
            <p:cNvSpPr>
              <a:spLocks noChangeArrowheads="1"/>
            </p:cNvSpPr>
            <p:nvPr/>
          </p:nvSpPr>
          <p:spPr bwMode="auto">
            <a:xfrm rot="1271952" flipH="1">
              <a:off x="5444082" y="1604125"/>
              <a:ext cx="2727820" cy="175988"/>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32" name="Rectangle 11">
              <a:extLst>
                <a:ext uri="{FF2B5EF4-FFF2-40B4-BE49-F238E27FC236}">
                  <a16:creationId xmlns:a16="http://schemas.microsoft.com/office/drawing/2014/main" id="{B039CBD7-ACA1-6241-85F1-BFBA40FF1639}"/>
                </a:ext>
              </a:extLst>
            </p:cNvPr>
            <p:cNvSpPr>
              <a:spLocks noChangeArrowheads="1"/>
            </p:cNvSpPr>
            <p:nvPr/>
          </p:nvSpPr>
          <p:spPr bwMode="auto">
            <a:xfrm rot="1271952" flipH="1">
              <a:off x="7205799" y="1617874"/>
              <a:ext cx="304314" cy="186988"/>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33" name="Line 15">
              <a:extLst>
                <a:ext uri="{FF2B5EF4-FFF2-40B4-BE49-F238E27FC236}">
                  <a16:creationId xmlns:a16="http://schemas.microsoft.com/office/drawing/2014/main" id="{16737FC4-C5FC-CC40-93BF-4DCDC0779FBB}"/>
                </a:ext>
              </a:extLst>
            </p:cNvPr>
            <p:cNvSpPr>
              <a:spLocks noChangeShapeType="1"/>
            </p:cNvSpPr>
            <p:nvPr/>
          </p:nvSpPr>
          <p:spPr bwMode="auto">
            <a:xfrm>
              <a:off x="5202098" y="1151321"/>
              <a:ext cx="0" cy="3519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4" name="Line 18">
              <a:extLst>
                <a:ext uri="{FF2B5EF4-FFF2-40B4-BE49-F238E27FC236}">
                  <a16:creationId xmlns:a16="http://schemas.microsoft.com/office/drawing/2014/main" id="{FD752E6B-2D9E-C84A-A5E6-CD6289D11705}"/>
                </a:ext>
              </a:extLst>
            </p:cNvPr>
            <p:cNvSpPr>
              <a:spLocks noChangeShapeType="1"/>
            </p:cNvSpPr>
            <p:nvPr/>
          </p:nvSpPr>
          <p:spPr bwMode="auto">
            <a:xfrm>
              <a:off x="5158101" y="2603225"/>
              <a:ext cx="30938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35" name="Object 4">
              <a:extLst>
                <a:ext uri="{FF2B5EF4-FFF2-40B4-BE49-F238E27FC236}">
                  <a16:creationId xmlns:a16="http://schemas.microsoft.com/office/drawing/2014/main" id="{7D7E92AD-727B-A241-8B47-34637F9826BC}"/>
                </a:ext>
              </a:extLst>
            </p:cNvPr>
            <p:cNvGraphicFramePr>
              <a:graphicFrameLocks noChangeAspect="1"/>
            </p:cNvGraphicFramePr>
            <p:nvPr>
              <p:extLst>
                <p:ext uri="{D42A27DB-BD31-4B8C-83A1-F6EECF244321}">
                  <p14:modId xmlns:p14="http://schemas.microsoft.com/office/powerpoint/2010/main" val="2099102893"/>
                </p:ext>
              </p:extLst>
            </p:nvPr>
          </p:nvGraphicFramePr>
          <p:xfrm>
            <a:off x="5334090" y="1371307"/>
            <a:ext cx="221818" cy="197987"/>
          </p:xfrm>
          <a:graphic>
            <a:graphicData uri="http://schemas.openxmlformats.org/presentationml/2006/ole">
              <mc:AlternateContent xmlns:mc="http://schemas.openxmlformats.org/markup-compatibility/2006">
                <mc:Choice xmlns:v="urn:schemas-microsoft-com:vml" Requires="v">
                  <p:oleObj spid="_x0000_s2285" name="Equation" r:id="rId5" imgW="228600" imgH="203200" progId="Equation.DSMT4">
                    <p:embed/>
                  </p:oleObj>
                </mc:Choice>
                <mc:Fallback>
                  <p:oleObj name="Equation" r:id="rId5" imgW="228600" imgH="203200" progId="Equation.DSMT4">
                    <p:embed/>
                    <p:pic>
                      <p:nvPicPr>
                        <p:cNvPr id="49" name="Object 4">
                          <a:extLst>
                            <a:ext uri="{FF2B5EF4-FFF2-40B4-BE49-F238E27FC236}">
                              <a16:creationId xmlns:a16="http://schemas.microsoft.com/office/drawing/2014/main" id="{9D5EE985-6EAF-7C4E-B114-3437B57CEF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90" y="1371307"/>
                          <a:ext cx="221818" cy="19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6" name="Object 5">
              <a:extLst>
                <a:ext uri="{FF2B5EF4-FFF2-40B4-BE49-F238E27FC236}">
                  <a16:creationId xmlns:a16="http://schemas.microsoft.com/office/drawing/2014/main" id="{48E32A90-2975-2D40-8C1C-52F71531C1FD}"/>
                </a:ext>
              </a:extLst>
            </p:cNvPr>
            <p:cNvGraphicFramePr>
              <a:graphicFrameLocks noChangeAspect="1"/>
            </p:cNvGraphicFramePr>
            <p:nvPr>
              <p:extLst>
                <p:ext uri="{D42A27DB-BD31-4B8C-83A1-F6EECF244321}">
                  <p14:modId xmlns:p14="http://schemas.microsoft.com/office/powerpoint/2010/main" val="1543940789"/>
                </p:ext>
              </p:extLst>
            </p:nvPr>
          </p:nvGraphicFramePr>
          <p:xfrm>
            <a:off x="7093974" y="1371307"/>
            <a:ext cx="221818" cy="197987"/>
          </p:xfrm>
          <a:graphic>
            <a:graphicData uri="http://schemas.openxmlformats.org/presentationml/2006/ole">
              <mc:AlternateContent xmlns:mc="http://schemas.openxmlformats.org/markup-compatibility/2006">
                <mc:Choice xmlns:v="urn:schemas-microsoft-com:vml" Requires="v">
                  <p:oleObj spid="_x0000_s2286" name="Equation" r:id="rId7" imgW="228600" imgH="203200" progId="Equation.DSMT4">
                    <p:embed/>
                  </p:oleObj>
                </mc:Choice>
                <mc:Fallback>
                  <p:oleObj name="Equation" r:id="rId7" imgW="228600" imgH="203200" progId="Equation.DSMT4">
                    <p:embed/>
                    <p:pic>
                      <p:nvPicPr>
                        <p:cNvPr id="50" name="Object 5">
                          <a:extLst>
                            <a:ext uri="{FF2B5EF4-FFF2-40B4-BE49-F238E27FC236}">
                              <a16:creationId xmlns:a16="http://schemas.microsoft.com/office/drawing/2014/main" id="{44B46E71-38DA-1F43-8B5F-389F00AA78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3974" y="1371307"/>
                          <a:ext cx="221818" cy="19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37" name="Straight Connector 28">
              <a:extLst>
                <a:ext uri="{FF2B5EF4-FFF2-40B4-BE49-F238E27FC236}">
                  <a16:creationId xmlns:a16="http://schemas.microsoft.com/office/drawing/2014/main" id="{F68B1DB0-79FF-7741-8566-4C6D0C7AC7CD}"/>
                </a:ext>
              </a:extLst>
            </p:cNvPr>
            <p:cNvCxnSpPr>
              <a:cxnSpLocks noChangeShapeType="1"/>
            </p:cNvCxnSpPr>
            <p:nvPr/>
          </p:nvCxnSpPr>
          <p:spPr bwMode="auto">
            <a:xfrm>
              <a:off x="6170034" y="2075260"/>
              <a:ext cx="1319913" cy="9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cxnSp>
        <p:sp>
          <p:nvSpPr>
            <p:cNvPr id="38" name="Freeform 29">
              <a:extLst>
                <a:ext uri="{FF2B5EF4-FFF2-40B4-BE49-F238E27FC236}">
                  <a16:creationId xmlns:a16="http://schemas.microsoft.com/office/drawing/2014/main" id="{7A7626D2-3DBE-2845-8379-4F0C0B2B935B}"/>
                </a:ext>
              </a:extLst>
            </p:cNvPr>
            <p:cNvSpPr>
              <a:spLocks noChangeArrowheads="1"/>
            </p:cNvSpPr>
            <p:nvPr/>
          </p:nvSpPr>
          <p:spPr bwMode="auto">
            <a:xfrm flipH="1">
              <a:off x="6829991" y="1840609"/>
              <a:ext cx="95327" cy="234651"/>
            </a:xfrm>
            <a:custGeom>
              <a:avLst/>
              <a:gdLst>
                <a:gd name="T0" fmla="*/ 0 w 165100"/>
                <a:gd name="T1" fmla="*/ 0 h 406400"/>
                <a:gd name="T2" fmla="*/ 139700 w 165100"/>
                <a:gd name="T3" fmla="*/ 203200 h 406400"/>
                <a:gd name="T4" fmla="*/ 152400 w 165100"/>
                <a:gd name="T5" fmla="*/ 406400 h 406400"/>
                <a:gd name="T6" fmla="*/ 0 60000 65536"/>
                <a:gd name="T7" fmla="*/ 0 60000 65536"/>
                <a:gd name="T8" fmla="*/ 0 60000 65536"/>
                <a:gd name="T9" fmla="*/ 0 w 165100"/>
                <a:gd name="T10" fmla="*/ 0 h 406400"/>
                <a:gd name="T11" fmla="*/ 165100 w 165100"/>
                <a:gd name="T12" fmla="*/ 406400 h 406400"/>
              </a:gdLst>
              <a:ahLst/>
              <a:cxnLst>
                <a:cxn ang="T6">
                  <a:pos x="T0" y="T1"/>
                </a:cxn>
                <a:cxn ang="T7">
                  <a:pos x="T2" y="T3"/>
                </a:cxn>
                <a:cxn ang="T8">
                  <a:pos x="T4" y="T5"/>
                </a:cxn>
              </a:cxnLst>
              <a:rect l="T9" t="T10" r="T11" b="T12"/>
              <a:pathLst>
                <a:path w="165100" h="406400">
                  <a:moveTo>
                    <a:pt x="0" y="0"/>
                  </a:moveTo>
                  <a:cubicBezTo>
                    <a:pt x="57150" y="67733"/>
                    <a:pt x="114300" y="135467"/>
                    <a:pt x="139700" y="203200"/>
                  </a:cubicBezTo>
                  <a:cubicBezTo>
                    <a:pt x="165100" y="270933"/>
                    <a:pt x="152400" y="406400"/>
                    <a:pt x="152400" y="4064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aphicFrame>
          <p:nvGraphicFramePr>
            <p:cNvPr id="39" name="Object 9">
              <a:extLst>
                <a:ext uri="{FF2B5EF4-FFF2-40B4-BE49-F238E27FC236}">
                  <a16:creationId xmlns:a16="http://schemas.microsoft.com/office/drawing/2014/main" id="{33B596A5-423E-D54F-B876-66186E50F932}"/>
                </a:ext>
              </a:extLst>
            </p:cNvPr>
            <p:cNvGraphicFramePr>
              <a:graphicFrameLocks noChangeAspect="1"/>
            </p:cNvGraphicFramePr>
            <p:nvPr>
              <p:extLst>
                <p:ext uri="{D42A27DB-BD31-4B8C-83A1-F6EECF244321}">
                  <p14:modId xmlns:p14="http://schemas.microsoft.com/office/powerpoint/2010/main" val="2108409642"/>
                </p:ext>
              </p:extLst>
            </p:nvPr>
          </p:nvGraphicFramePr>
          <p:xfrm>
            <a:off x="6697999" y="1811278"/>
            <a:ext cx="122825" cy="173239"/>
          </p:xfrm>
          <a:graphic>
            <a:graphicData uri="http://schemas.openxmlformats.org/presentationml/2006/ole">
              <mc:AlternateContent xmlns:mc="http://schemas.openxmlformats.org/markup-compatibility/2006">
                <mc:Choice xmlns:v="urn:schemas-microsoft-com:vml" Requires="v">
                  <p:oleObj spid="_x0000_s2287" name="Equation" r:id="rId9" imgW="127000" imgH="177800" progId="Equation.DSMT4">
                    <p:embed/>
                  </p:oleObj>
                </mc:Choice>
                <mc:Fallback>
                  <p:oleObj name="Equation" r:id="rId9" imgW="127000" imgH="177800" progId="Equation.DSMT4">
                    <p:embed/>
                    <p:pic>
                      <p:nvPicPr>
                        <p:cNvPr id="53" name="Object 9">
                          <a:extLst>
                            <a:ext uri="{FF2B5EF4-FFF2-40B4-BE49-F238E27FC236}">
                              <a16:creationId xmlns:a16="http://schemas.microsoft.com/office/drawing/2014/main" id="{DE7797DC-7C98-FA4D-A157-5487D8A831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7999" y="1811278"/>
                          <a:ext cx="122825" cy="173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 name="Freeform 20">
              <a:extLst>
                <a:ext uri="{FF2B5EF4-FFF2-40B4-BE49-F238E27FC236}">
                  <a16:creationId xmlns:a16="http://schemas.microsoft.com/office/drawing/2014/main" id="{6D2EE6CC-BE14-8F41-BD93-71EAEFDA89A9}"/>
                </a:ext>
              </a:extLst>
            </p:cNvPr>
            <p:cNvSpPr>
              <a:spLocks/>
            </p:cNvSpPr>
            <p:nvPr/>
          </p:nvSpPr>
          <p:spPr bwMode="auto">
            <a:xfrm flipH="1">
              <a:off x="5246095" y="1063327"/>
              <a:ext cx="351977" cy="219985"/>
            </a:xfrm>
            <a:custGeom>
              <a:avLst/>
              <a:gdLst>
                <a:gd name="T0" fmla="*/ 0 w 384"/>
                <a:gd name="T1" fmla="*/ 241935000 h 240"/>
                <a:gd name="T2" fmla="*/ 120967500 w 384"/>
                <a:gd name="T3" fmla="*/ 0 h 240"/>
                <a:gd name="T4" fmla="*/ 846772500 w 384"/>
                <a:gd name="T5" fmla="*/ 0 h 240"/>
                <a:gd name="T6" fmla="*/ 967740000 w 384"/>
                <a:gd name="T7" fmla="*/ 362902500 h 240"/>
                <a:gd name="T8" fmla="*/ 241935000 w 384"/>
                <a:gd name="T9" fmla="*/ 604837500 h 240"/>
                <a:gd name="T10" fmla="*/ 0 w 384"/>
                <a:gd name="T11" fmla="*/ 241935000 h 240"/>
                <a:gd name="T12" fmla="*/ 0 60000 65536"/>
                <a:gd name="T13" fmla="*/ 0 60000 65536"/>
                <a:gd name="T14" fmla="*/ 0 60000 65536"/>
                <a:gd name="T15" fmla="*/ 0 60000 65536"/>
                <a:gd name="T16" fmla="*/ 0 60000 65536"/>
                <a:gd name="T17" fmla="*/ 0 60000 65536"/>
                <a:gd name="T18" fmla="*/ 0 w 384"/>
                <a:gd name="T19" fmla="*/ 0 h 240"/>
                <a:gd name="T20" fmla="*/ 384 w 384"/>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84" h="240">
                  <a:moveTo>
                    <a:pt x="0" y="96"/>
                  </a:moveTo>
                  <a:lnTo>
                    <a:pt x="48" y="0"/>
                  </a:lnTo>
                  <a:lnTo>
                    <a:pt x="336" y="0"/>
                  </a:lnTo>
                  <a:lnTo>
                    <a:pt x="384" y="144"/>
                  </a:lnTo>
                  <a:lnTo>
                    <a:pt x="96" y="240"/>
                  </a:lnTo>
                  <a:lnTo>
                    <a:pt x="0" y="96"/>
                  </a:lnTo>
                  <a:close/>
                </a:path>
              </a:pathLst>
            </a:custGeom>
            <a:solidFill>
              <a:srgbClr val="DEE310"/>
            </a:solidFill>
            <a:ln w="9525">
              <a:solidFill>
                <a:schemeClr val="tx1"/>
              </a:solidFill>
              <a:round/>
              <a:headEnd/>
              <a:tailEnd/>
            </a:ln>
          </p:spPr>
          <p:txBody>
            <a:bodyPr wrap="none" anchor="ctr"/>
            <a:lstStyle/>
            <a:p>
              <a:endParaRPr lang="en-US" sz="1350"/>
            </a:p>
          </p:txBody>
        </p:sp>
        <p:graphicFrame>
          <p:nvGraphicFramePr>
            <p:cNvPr id="41" name="Object 3">
              <a:extLst>
                <a:ext uri="{FF2B5EF4-FFF2-40B4-BE49-F238E27FC236}">
                  <a16:creationId xmlns:a16="http://schemas.microsoft.com/office/drawing/2014/main" id="{A1358FA8-EF13-CC4D-80C3-065FA4652035}"/>
                </a:ext>
              </a:extLst>
            </p:cNvPr>
            <p:cNvGraphicFramePr>
              <a:graphicFrameLocks noChangeAspect="1"/>
            </p:cNvGraphicFramePr>
            <p:nvPr>
              <p:extLst>
                <p:ext uri="{D42A27DB-BD31-4B8C-83A1-F6EECF244321}">
                  <p14:modId xmlns:p14="http://schemas.microsoft.com/office/powerpoint/2010/main" val="544314805"/>
                </p:ext>
              </p:extLst>
            </p:nvPr>
          </p:nvGraphicFramePr>
          <p:xfrm>
            <a:off x="5334090" y="1107325"/>
            <a:ext cx="72412" cy="72412"/>
          </p:xfrm>
          <a:graphic>
            <a:graphicData uri="http://schemas.openxmlformats.org/presentationml/2006/ole">
              <mc:AlternateContent xmlns:mc="http://schemas.openxmlformats.org/markup-compatibility/2006">
                <mc:Choice xmlns:v="urn:schemas-microsoft-com:vml" Requires="v">
                  <p:oleObj spid="_x0000_s2288" name="Equation" r:id="rId11" imgW="63500" imgH="63500" progId="Equation.DSMT4">
                    <p:embed/>
                  </p:oleObj>
                </mc:Choice>
                <mc:Fallback>
                  <p:oleObj name="Equation" r:id="rId11" imgW="63500" imgH="63500" progId="Equation.DSMT4">
                    <p:embed/>
                    <p:pic>
                      <p:nvPicPr>
                        <p:cNvPr id="55" name="Object 3">
                          <a:extLst>
                            <a:ext uri="{FF2B5EF4-FFF2-40B4-BE49-F238E27FC236}">
                              <a16:creationId xmlns:a16="http://schemas.microsoft.com/office/drawing/2014/main" id="{ABC1B994-8AA9-0745-A918-005F508BCB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90" y="1107325"/>
                          <a:ext cx="72412" cy="7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42" name="TextBox 41">
            <a:extLst>
              <a:ext uri="{FF2B5EF4-FFF2-40B4-BE49-F238E27FC236}">
                <a16:creationId xmlns:a16="http://schemas.microsoft.com/office/drawing/2014/main" id="{C499856C-3AB6-CE4C-B608-382DE10CE506}"/>
              </a:ext>
            </a:extLst>
          </p:cNvPr>
          <p:cNvSpPr txBox="1"/>
          <p:nvPr/>
        </p:nvSpPr>
        <p:spPr>
          <a:xfrm>
            <a:off x="238091" y="2832907"/>
            <a:ext cx="8707574" cy="400110"/>
          </a:xfrm>
          <a:prstGeom prst="rect">
            <a:avLst/>
          </a:prstGeom>
          <a:noFill/>
        </p:spPr>
        <p:txBody>
          <a:bodyPr wrap="square" rtlCol="0">
            <a:spAutoFit/>
          </a:bodyPr>
          <a:lstStyle/>
          <a:p>
            <a:r>
              <a:rPr lang="en-US" sz="2000" dirty="0">
                <a:solidFill>
                  <a:srgbClr val="1A2AFF"/>
                </a:solidFill>
                <a:latin typeface="Times New Roman" panose="02020603050405020304" pitchFamily="18" charset="0"/>
                <a:cs typeface="Times New Roman" panose="02020603050405020304" pitchFamily="18" charset="0"/>
              </a:rPr>
              <a:t>be a magnitude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what would the negative sign tell you</a:t>
            </a:r>
            <a:r>
              <a:rPr lang="en-US" sz="2000" dirty="0">
                <a:latin typeface="Times New Roman" panose="02020603050405020304" pitchFamily="18" charset="0"/>
                <a:cs typeface="Times New Roman" panose="02020603050405020304" pitchFamily="18" charset="0"/>
              </a:rPr>
              <a:t>?</a:t>
            </a:r>
          </a:p>
        </p:txBody>
      </p:sp>
      <p:sp>
        <p:nvSpPr>
          <p:cNvPr id="43" name="TextBox 42">
            <a:extLst>
              <a:ext uri="{FF2B5EF4-FFF2-40B4-BE49-F238E27FC236}">
                <a16:creationId xmlns:a16="http://schemas.microsoft.com/office/drawing/2014/main" id="{4EF431AE-0B3E-CC40-BA65-B3A321D0D5B4}"/>
              </a:ext>
            </a:extLst>
          </p:cNvPr>
          <p:cNvSpPr txBox="1"/>
          <p:nvPr/>
        </p:nvSpPr>
        <p:spPr>
          <a:xfrm>
            <a:off x="453363" y="3313031"/>
            <a:ext cx="817962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It would </a:t>
            </a:r>
            <a:r>
              <a:rPr lang="en-US" dirty="0">
                <a:solidFill>
                  <a:srgbClr val="FF0000"/>
                </a:solidFill>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suggest</a:t>
            </a:r>
            <a:r>
              <a:rPr lang="en-US" dirty="0">
                <a:latin typeface="Times New Roman" panose="02020603050405020304" pitchFamily="18" charset="0"/>
                <a:cs typeface="Times New Roman" panose="02020603050405020304" pitchFamily="18" charset="0"/>
              </a:rPr>
              <a:t> that the systems was </a:t>
            </a:r>
            <a:r>
              <a:rPr lang="en-US" dirty="0">
                <a:solidFill>
                  <a:srgbClr val="00C201"/>
                </a:solidFill>
                <a:latin typeface="Times New Roman" panose="02020603050405020304" pitchFamily="18" charset="0"/>
                <a:cs typeface="Times New Roman" panose="02020603050405020304" pitchFamily="18" charset="0"/>
              </a:rPr>
              <a:t>accelerating in </a:t>
            </a:r>
            <a:r>
              <a:rPr lang="en-US" i="1" dirty="0">
                <a:solidFill>
                  <a:srgbClr val="00C201"/>
                </a:solidFill>
                <a:latin typeface="Times New Roman" panose="02020603050405020304" pitchFamily="18" charset="0"/>
                <a:cs typeface="Times New Roman" panose="02020603050405020304" pitchFamily="18" charset="0"/>
              </a:rPr>
              <a:t>the negative direction </a:t>
            </a:r>
            <a:r>
              <a:rPr lang="en-US" dirty="0">
                <a:latin typeface="Times New Roman" panose="02020603050405020304" pitchFamily="18" charset="0"/>
                <a:cs typeface="Times New Roman" panose="02020603050405020304" pitchFamily="18" charset="0"/>
              </a:rPr>
              <a:t>(which would be nonsensical).  It would simply </a:t>
            </a:r>
            <a:r>
              <a:rPr lang="en-US" dirty="0">
                <a:solidFill>
                  <a:srgbClr val="1A2AFF"/>
                </a:solidFill>
                <a:latin typeface="Times New Roman" panose="02020603050405020304" pitchFamily="18" charset="0"/>
                <a:cs typeface="Times New Roman" panose="02020603050405020304" pitchFamily="18" charset="0"/>
              </a:rPr>
              <a:t>mean</a:t>
            </a:r>
            <a:r>
              <a:rPr lang="en-US" dirty="0">
                <a:latin typeface="Times New Roman" panose="02020603050405020304" pitchFamily="18" charset="0"/>
                <a:cs typeface="Times New Roman" panose="02020603050405020304" pitchFamily="18" charset="0"/>
              </a:rPr>
              <a:t> we </a:t>
            </a:r>
            <a:r>
              <a:rPr lang="en-US" dirty="0">
                <a:solidFill>
                  <a:srgbClr val="FF0000"/>
                </a:solidFill>
                <a:latin typeface="Times New Roman" panose="02020603050405020304" pitchFamily="18" charset="0"/>
                <a:cs typeface="Times New Roman" panose="02020603050405020304" pitchFamily="18" charset="0"/>
              </a:rPr>
              <a:t>assumed the wrong direction for the acceleration</a:t>
            </a:r>
            <a:r>
              <a:rPr lang="en-US" dirty="0">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148829D3-3578-874D-9BEE-2A30BA3B2466}"/>
              </a:ext>
            </a:extLst>
          </p:cNvPr>
          <p:cNvSpPr txBox="1"/>
          <p:nvPr/>
        </p:nvSpPr>
        <p:spPr>
          <a:xfrm>
            <a:off x="248976" y="2214183"/>
            <a:ext cx="5309474"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and </a:t>
            </a:r>
            <a:r>
              <a:rPr lang="en-US" sz="2000" dirty="0">
                <a:solidFill>
                  <a:srgbClr val="00C201"/>
                </a:solidFill>
                <a:latin typeface="Times New Roman" panose="02020603050405020304" pitchFamily="18" charset="0"/>
                <a:cs typeface="Times New Roman" panose="02020603050405020304" pitchFamily="18" charset="0"/>
              </a:rPr>
              <a:t>ended up with a negative number </a:t>
            </a:r>
            <a:r>
              <a:rPr lang="en-US" sz="2000" dirty="0">
                <a:latin typeface="Times New Roman" panose="02020603050405020304" pitchFamily="18" charset="0"/>
                <a:cs typeface="Times New Roman" panose="02020603050405020304" pitchFamily="18" charset="0"/>
              </a:rPr>
              <a:t>(which would be odd as the </a:t>
            </a:r>
            <a:r>
              <a:rPr lang="en-US" sz="2000" dirty="0">
                <a:solidFill>
                  <a:srgbClr val="1A2AFF"/>
                </a:solidFill>
                <a:latin typeface="Times New Roman" panose="02020603050405020304" pitchFamily="18" charset="0"/>
                <a:cs typeface="Times New Roman" panose="02020603050405020304" pitchFamily="18" charset="0"/>
              </a:rPr>
              <a:t>acceleration</a:t>
            </a:r>
            <a:r>
              <a:rPr lang="en-US" sz="2000" dirty="0">
                <a:latin typeface="Times New Roman" panose="02020603050405020304" pitchFamily="18" charset="0"/>
                <a:cs typeface="Times New Roman" panose="02020603050405020304" pitchFamily="18" charset="0"/>
              </a:rPr>
              <a:t> was </a:t>
            </a:r>
            <a:r>
              <a:rPr lang="en-US" sz="2000" dirty="0">
                <a:solidFill>
                  <a:srgbClr val="1A2AFF"/>
                </a:solidFill>
                <a:latin typeface="Times New Roman" panose="02020603050405020304" pitchFamily="18" charset="0"/>
                <a:cs typeface="Times New Roman" panose="02020603050405020304" pitchFamily="18" charset="0"/>
              </a:rPr>
              <a:t>defined</a:t>
            </a:r>
            <a:r>
              <a:rPr lang="en-US" sz="2000" dirty="0">
                <a:latin typeface="Times New Roman" panose="02020603050405020304" pitchFamily="18" charset="0"/>
                <a:cs typeface="Times New Roman" panose="02020603050405020304" pitchFamily="18" charset="0"/>
              </a:rPr>
              <a:t> </a:t>
            </a:r>
            <a:r>
              <a:rPr lang="en-US" sz="2000" dirty="0">
                <a:solidFill>
                  <a:srgbClr val="1A2AFF"/>
                </a:solidFill>
                <a:latin typeface="Times New Roman" panose="02020603050405020304" pitchFamily="18" charset="0"/>
                <a:cs typeface="Times New Roman" panose="02020603050405020304" pitchFamily="18" charset="0"/>
              </a:rPr>
              <a:t>to</a:t>
            </a:r>
            <a:r>
              <a:rPr lang="en-US" sz="2000" dirty="0">
                <a:latin typeface="Times New Roman" panose="02020603050405020304" pitchFamily="18" charset="0"/>
                <a:cs typeface="Times New Roman" panose="02020603050405020304" pitchFamily="18" charset="0"/>
              </a:rPr>
              <a:t> </a:t>
            </a:r>
          </a:p>
        </p:txBody>
      </p:sp>
      <p:sp>
        <p:nvSpPr>
          <p:cNvPr id="47" name="TextBox 46">
            <a:extLst>
              <a:ext uri="{FF2B5EF4-FFF2-40B4-BE49-F238E27FC236}">
                <a16:creationId xmlns:a16="http://schemas.microsoft.com/office/drawing/2014/main" id="{1A0DD7EB-0FA0-D141-ACBA-E85FFF8210EC}"/>
              </a:ext>
            </a:extLst>
          </p:cNvPr>
          <p:cNvSpPr txBox="1"/>
          <p:nvPr/>
        </p:nvSpPr>
        <p:spPr>
          <a:xfrm>
            <a:off x="453362" y="4312128"/>
            <a:ext cx="81796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How would that work with </a:t>
            </a:r>
            <a:r>
              <a:rPr lang="en-US" dirty="0">
                <a:solidFill>
                  <a:srgbClr val="1A2AFF"/>
                </a:solidFill>
                <a:latin typeface="Times New Roman" panose="02020603050405020304" pitchFamily="18" charset="0"/>
                <a:cs typeface="Times New Roman" panose="02020603050405020304" pitchFamily="18" charset="0"/>
              </a:rPr>
              <a:t>our problem</a:t>
            </a:r>
            <a:r>
              <a:rPr lang="en-US" dirty="0">
                <a:latin typeface="Times New Roman" panose="02020603050405020304" pitchFamily="18" charset="0"/>
                <a:cs typeface="Times New Roman" panose="02020603050405020304" pitchFamily="18" charset="0"/>
              </a:rPr>
              <a:t>?</a:t>
            </a:r>
          </a:p>
        </p:txBody>
      </p:sp>
      <p:sp>
        <p:nvSpPr>
          <p:cNvPr id="48" name="TextBox 47">
            <a:extLst>
              <a:ext uri="{FF2B5EF4-FFF2-40B4-BE49-F238E27FC236}">
                <a16:creationId xmlns:a16="http://schemas.microsoft.com/office/drawing/2014/main" id="{7FFFBB3E-E3FD-2F4A-BCB8-6DDD457ADCFA}"/>
              </a:ext>
            </a:extLst>
          </p:cNvPr>
          <p:cNvSpPr txBox="1"/>
          <p:nvPr/>
        </p:nvSpPr>
        <p:spPr>
          <a:xfrm>
            <a:off x="537441" y="4695382"/>
            <a:ext cx="8570777"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 our problem, we assumed that the hanging mass was large enough to overpower the incline’s mass so the incline’s mass would accelerate up the incline while the hanging mass accelerated downward in the negative direction.  Looking at the expression, the denominator is negative and the numerator will be negative is         is bigger than                .  I the situation is the other way around, the “a” term becomes negative and we know that the incline’s mass was the dominate accelerating factor . . . no big deal!</a:t>
            </a:r>
          </a:p>
        </p:txBody>
      </p:sp>
      <p:graphicFrame>
        <p:nvGraphicFramePr>
          <p:cNvPr id="49" name="Object 48">
            <a:extLst>
              <a:ext uri="{FF2B5EF4-FFF2-40B4-BE49-F238E27FC236}">
                <a16:creationId xmlns:a16="http://schemas.microsoft.com/office/drawing/2014/main" id="{6FA2C249-D834-5A45-A79D-9355D29704BE}"/>
              </a:ext>
            </a:extLst>
          </p:cNvPr>
          <p:cNvGraphicFramePr>
            <a:graphicFrameLocks noChangeAspect="1"/>
          </p:cNvGraphicFramePr>
          <p:nvPr>
            <p:extLst>
              <p:ext uri="{D42A27DB-BD31-4B8C-83A1-F6EECF244321}">
                <p14:modId xmlns:p14="http://schemas.microsoft.com/office/powerpoint/2010/main" val="187845546"/>
              </p:ext>
            </p:extLst>
          </p:nvPr>
        </p:nvGraphicFramePr>
        <p:xfrm>
          <a:off x="6308006" y="5536671"/>
          <a:ext cx="461391" cy="365981"/>
        </p:xfrm>
        <a:graphic>
          <a:graphicData uri="http://schemas.openxmlformats.org/presentationml/2006/ole">
            <mc:AlternateContent xmlns:mc="http://schemas.openxmlformats.org/markup-compatibility/2006">
              <mc:Choice xmlns:v="urn:schemas-microsoft-com:vml" Requires="v">
                <p:oleObj spid="_x0000_s2289" r:id="rId13" imgW="304800" imgH="241300" progId="Equation.DSMT4">
                  <p:embed/>
                </p:oleObj>
              </mc:Choice>
              <mc:Fallback>
                <p:oleObj r:id="rId13" imgW="304800" imgH="241300" progId="Equation.DSMT4">
                  <p:embed/>
                  <p:pic>
                    <p:nvPicPr>
                      <p:cNvPr id="25" name="Object 24">
                        <a:extLst>
                          <a:ext uri="{FF2B5EF4-FFF2-40B4-BE49-F238E27FC236}">
                            <a16:creationId xmlns:a16="http://schemas.microsoft.com/office/drawing/2014/main" id="{B4D21CBC-BB76-0248-8E73-E0785E08F14F}"/>
                          </a:ext>
                        </a:extLst>
                      </p:cNvPr>
                      <p:cNvPicPr/>
                      <p:nvPr/>
                    </p:nvPicPr>
                    <p:blipFill>
                      <a:blip r:embed="rId14"/>
                      <a:stretch>
                        <a:fillRect/>
                      </a:stretch>
                    </p:blipFill>
                    <p:spPr>
                      <a:xfrm>
                        <a:off x="6308006" y="5536671"/>
                        <a:ext cx="461391" cy="365981"/>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0A70524E-B9AC-894F-B243-E676A0D77FC8}"/>
              </a:ext>
            </a:extLst>
          </p:cNvPr>
          <p:cNvGraphicFramePr>
            <a:graphicFrameLocks noChangeAspect="1"/>
          </p:cNvGraphicFramePr>
          <p:nvPr>
            <p:extLst>
              <p:ext uri="{D42A27DB-BD31-4B8C-83A1-F6EECF244321}">
                <p14:modId xmlns:p14="http://schemas.microsoft.com/office/powerpoint/2010/main" val="408129592"/>
              </p:ext>
            </p:extLst>
          </p:nvPr>
        </p:nvGraphicFramePr>
        <p:xfrm>
          <a:off x="8050278" y="5521503"/>
          <a:ext cx="928398" cy="384836"/>
        </p:xfrm>
        <a:graphic>
          <a:graphicData uri="http://schemas.openxmlformats.org/presentationml/2006/ole">
            <mc:AlternateContent xmlns:mc="http://schemas.openxmlformats.org/markup-compatibility/2006">
              <mc:Choice xmlns:v="urn:schemas-microsoft-com:vml" Requires="v">
                <p:oleObj spid="_x0000_s2290" r:id="rId15" imgW="584200" imgH="241300" progId="Equation.DSMT4">
                  <p:embed/>
                </p:oleObj>
              </mc:Choice>
              <mc:Fallback>
                <p:oleObj r:id="rId15" imgW="584200" imgH="241300" progId="Equation.DSMT4">
                  <p:embed/>
                  <p:pic>
                    <p:nvPicPr>
                      <p:cNvPr id="49" name="Object 48">
                        <a:extLst>
                          <a:ext uri="{FF2B5EF4-FFF2-40B4-BE49-F238E27FC236}">
                            <a16:creationId xmlns:a16="http://schemas.microsoft.com/office/drawing/2014/main" id="{6FA2C249-D834-5A45-A79D-9355D29704BE}"/>
                          </a:ext>
                        </a:extLst>
                      </p:cNvPr>
                      <p:cNvPicPr/>
                      <p:nvPr/>
                    </p:nvPicPr>
                    <p:blipFill>
                      <a:blip r:embed="rId16"/>
                      <a:stretch>
                        <a:fillRect/>
                      </a:stretch>
                    </p:blipFill>
                    <p:spPr>
                      <a:xfrm>
                        <a:off x="8050278" y="5521503"/>
                        <a:ext cx="928398" cy="384836"/>
                      </a:xfrm>
                      <a:prstGeom prst="rect">
                        <a:avLst/>
                      </a:prstGeom>
                    </p:spPr>
                  </p:pic>
                </p:oleObj>
              </mc:Fallback>
            </mc:AlternateContent>
          </a:graphicData>
        </a:graphic>
      </p:graphicFrame>
    </p:spTree>
    <p:extLst>
      <p:ext uri="{BB962C8B-B14F-4D97-AF65-F5344CB8AC3E}">
        <p14:creationId xmlns:p14="http://schemas.microsoft.com/office/powerpoint/2010/main" val="360501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par>
                                <p:cTn id="18" presetID="9" presetClass="entr" presetSubtype="0"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dissolve">
                                      <p:cBhvr>
                                        <p:cTn id="20" dur="500"/>
                                        <p:tgtEl>
                                          <p:spTgt spid="5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1168" y="137721"/>
            <a:ext cx="6389226" cy="702301"/>
          </a:xfrm>
        </p:spPr>
        <p:txBody>
          <a:bodyPr/>
          <a:lstStyle/>
          <a:p>
            <a:r>
              <a:rPr lang="en-US" sz="4000" dirty="0">
                <a:solidFill>
                  <a:srgbClr val="FF0000"/>
                </a:solidFill>
                <a:latin typeface="Apple Chancery" panose="03020702040506060504" pitchFamily="66" charset="-79"/>
                <a:cs typeface="Apple Chancery" panose="03020702040506060504" pitchFamily="66" charset="-79"/>
              </a:rPr>
              <a:t>Some Big Observations</a:t>
            </a:r>
          </a:p>
        </p:txBody>
      </p:sp>
      <p:sp>
        <p:nvSpPr>
          <p:cNvPr id="17" name="TextBox 16">
            <a:extLst>
              <a:ext uri="{FF2B5EF4-FFF2-40B4-BE49-F238E27FC236}">
                <a16:creationId xmlns:a16="http://schemas.microsoft.com/office/drawing/2014/main" id="{3BE0739E-9642-9E49-9C9D-016BC85055DC}"/>
              </a:ext>
            </a:extLst>
          </p:cNvPr>
          <p:cNvSpPr txBox="1"/>
          <p:nvPr/>
        </p:nvSpPr>
        <p:spPr>
          <a:xfrm>
            <a:off x="336065" y="1059055"/>
            <a:ext cx="5309474"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--What happens if we </a:t>
            </a:r>
            <a:r>
              <a:rPr lang="en-US" sz="2000" dirty="0">
                <a:solidFill>
                  <a:srgbClr val="FF0000"/>
                </a:solidFill>
                <a:latin typeface="Times New Roman" panose="02020603050405020304" pitchFamily="18" charset="0"/>
                <a:cs typeface="Times New Roman" panose="02020603050405020304" pitchFamily="18" charset="0"/>
              </a:rPr>
              <a:t>don’t unembed the acceleration’s sign </a:t>
            </a:r>
            <a:r>
              <a:rPr lang="en-US" sz="2000" dirty="0">
                <a:latin typeface="Times New Roman" panose="02020603050405020304" pitchFamily="18" charset="0"/>
                <a:cs typeface="Times New Roman" panose="02020603050405020304" pitchFamily="18" charset="0"/>
              </a:rPr>
              <a:t>appropriately?</a:t>
            </a:r>
          </a:p>
        </p:txBody>
      </p:sp>
      <p:grpSp>
        <p:nvGrpSpPr>
          <p:cNvPr id="18" name="Group 17">
            <a:extLst>
              <a:ext uri="{FF2B5EF4-FFF2-40B4-BE49-F238E27FC236}">
                <a16:creationId xmlns:a16="http://schemas.microsoft.com/office/drawing/2014/main" id="{5DE3D625-7D5D-5144-B535-63422DF72E17}"/>
              </a:ext>
            </a:extLst>
          </p:cNvPr>
          <p:cNvGrpSpPr/>
          <p:nvPr/>
        </p:nvGrpSpPr>
        <p:grpSpPr>
          <a:xfrm>
            <a:off x="5861844" y="890857"/>
            <a:ext cx="3181795" cy="1627892"/>
            <a:chOff x="5070107" y="975333"/>
            <a:chExt cx="3181795" cy="1627892"/>
          </a:xfrm>
        </p:grpSpPr>
        <p:sp>
          <p:nvSpPr>
            <p:cNvPr id="26" name="Rectangle 26">
              <a:extLst>
                <a:ext uri="{FF2B5EF4-FFF2-40B4-BE49-F238E27FC236}">
                  <a16:creationId xmlns:a16="http://schemas.microsoft.com/office/drawing/2014/main" id="{8F361943-494D-9A4B-93A3-6466FE8083E8}"/>
                </a:ext>
              </a:extLst>
            </p:cNvPr>
            <p:cNvSpPr>
              <a:spLocks noChangeArrowheads="1"/>
            </p:cNvSpPr>
            <p:nvPr/>
          </p:nvSpPr>
          <p:spPr bwMode="auto">
            <a:xfrm>
              <a:off x="7489947" y="1899272"/>
              <a:ext cx="87994" cy="703953"/>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27" name="Line 14">
              <a:extLst>
                <a:ext uri="{FF2B5EF4-FFF2-40B4-BE49-F238E27FC236}">
                  <a16:creationId xmlns:a16="http://schemas.microsoft.com/office/drawing/2014/main" id="{AA1A7985-F4AB-0947-AEAD-35BE6E91F6FD}"/>
                </a:ext>
              </a:extLst>
            </p:cNvPr>
            <p:cNvSpPr>
              <a:spLocks noChangeShapeType="1"/>
            </p:cNvSpPr>
            <p:nvPr/>
          </p:nvSpPr>
          <p:spPr bwMode="auto">
            <a:xfrm rot="1271952" flipV="1">
              <a:off x="5383586" y="1332810"/>
              <a:ext cx="1906541" cy="18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8" name="Rectangle 10">
              <a:extLst>
                <a:ext uri="{FF2B5EF4-FFF2-40B4-BE49-F238E27FC236}">
                  <a16:creationId xmlns:a16="http://schemas.microsoft.com/office/drawing/2014/main" id="{53CB1236-BC63-E94B-84CA-93F1A63BBB11}"/>
                </a:ext>
              </a:extLst>
            </p:cNvPr>
            <p:cNvSpPr>
              <a:spLocks noChangeArrowheads="1"/>
            </p:cNvSpPr>
            <p:nvPr/>
          </p:nvSpPr>
          <p:spPr bwMode="auto">
            <a:xfrm>
              <a:off x="5818058" y="1371307"/>
              <a:ext cx="87994" cy="1231918"/>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29" name="Oval 12">
              <a:extLst>
                <a:ext uri="{FF2B5EF4-FFF2-40B4-BE49-F238E27FC236}">
                  <a16:creationId xmlns:a16="http://schemas.microsoft.com/office/drawing/2014/main" id="{C0FFDE1A-90FC-E747-82E7-BA1CF131C80D}"/>
                </a:ext>
              </a:extLst>
            </p:cNvPr>
            <p:cNvSpPr>
              <a:spLocks noChangeArrowheads="1"/>
            </p:cNvSpPr>
            <p:nvPr/>
          </p:nvSpPr>
          <p:spPr bwMode="auto">
            <a:xfrm>
              <a:off x="5202098" y="975333"/>
              <a:ext cx="351977" cy="351977"/>
            </a:xfrm>
            <a:prstGeom prst="ellipse">
              <a:avLst/>
            </a:prstGeom>
            <a:solidFill>
              <a:srgbClr val="E3B81E"/>
            </a:solidFill>
            <a:ln w="1905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30" name="Rectangle 13">
              <a:extLst>
                <a:ext uri="{FF2B5EF4-FFF2-40B4-BE49-F238E27FC236}">
                  <a16:creationId xmlns:a16="http://schemas.microsoft.com/office/drawing/2014/main" id="{B31487A1-C36C-DD48-BC65-2939CD1195BA}"/>
                </a:ext>
              </a:extLst>
            </p:cNvPr>
            <p:cNvSpPr>
              <a:spLocks noChangeArrowheads="1"/>
            </p:cNvSpPr>
            <p:nvPr/>
          </p:nvSpPr>
          <p:spPr bwMode="auto">
            <a:xfrm>
              <a:off x="5070107" y="1503298"/>
              <a:ext cx="263983" cy="219985"/>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31" name="Rectangle 30">
              <a:extLst>
                <a:ext uri="{FF2B5EF4-FFF2-40B4-BE49-F238E27FC236}">
                  <a16:creationId xmlns:a16="http://schemas.microsoft.com/office/drawing/2014/main" id="{BC8B7E0C-E30A-CD46-B57A-061F0AFA471C}"/>
                </a:ext>
              </a:extLst>
            </p:cNvPr>
            <p:cNvSpPr>
              <a:spLocks noChangeArrowheads="1"/>
            </p:cNvSpPr>
            <p:nvPr/>
          </p:nvSpPr>
          <p:spPr bwMode="auto">
            <a:xfrm rot="1271952" flipH="1">
              <a:off x="5444082" y="1604125"/>
              <a:ext cx="2727820" cy="175988"/>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32" name="Rectangle 11">
              <a:extLst>
                <a:ext uri="{FF2B5EF4-FFF2-40B4-BE49-F238E27FC236}">
                  <a16:creationId xmlns:a16="http://schemas.microsoft.com/office/drawing/2014/main" id="{B039CBD7-ACA1-6241-85F1-BFBA40FF1639}"/>
                </a:ext>
              </a:extLst>
            </p:cNvPr>
            <p:cNvSpPr>
              <a:spLocks noChangeArrowheads="1"/>
            </p:cNvSpPr>
            <p:nvPr/>
          </p:nvSpPr>
          <p:spPr bwMode="auto">
            <a:xfrm rot="1271952" flipH="1">
              <a:off x="7205799" y="1617874"/>
              <a:ext cx="304314" cy="186988"/>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33" name="Line 15">
              <a:extLst>
                <a:ext uri="{FF2B5EF4-FFF2-40B4-BE49-F238E27FC236}">
                  <a16:creationId xmlns:a16="http://schemas.microsoft.com/office/drawing/2014/main" id="{16737FC4-C5FC-CC40-93BF-4DCDC0779FBB}"/>
                </a:ext>
              </a:extLst>
            </p:cNvPr>
            <p:cNvSpPr>
              <a:spLocks noChangeShapeType="1"/>
            </p:cNvSpPr>
            <p:nvPr/>
          </p:nvSpPr>
          <p:spPr bwMode="auto">
            <a:xfrm>
              <a:off x="5202098" y="1151321"/>
              <a:ext cx="0" cy="3519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4" name="Line 18">
              <a:extLst>
                <a:ext uri="{FF2B5EF4-FFF2-40B4-BE49-F238E27FC236}">
                  <a16:creationId xmlns:a16="http://schemas.microsoft.com/office/drawing/2014/main" id="{FD752E6B-2D9E-C84A-A5E6-CD6289D11705}"/>
                </a:ext>
              </a:extLst>
            </p:cNvPr>
            <p:cNvSpPr>
              <a:spLocks noChangeShapeType="1"/>
            </p:cNvSpPr>
            <p:nvPr/>
          </p:nvSpPr>
          <p:spPr bwMode="auto">
            <a:xfrm>
              <a:off x="5158101" y="2603225"/>
              <a:ext cx="30938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35" name="Object 4">
              <a:extLst>
                <a:ext uri="{FF2B5EF4-FFF2-40B4-BE49-F238E27FC236}">
                  <a16:creationId xmlns:a16="http://schemas.microsoft.com/office/drawing/2014/main" id="{7D7E92AD-727B-A241-8B47-34637F9826BC}"/>
                </a:ext>
              </a:extLst>
            </p:cNvPr>
            <p:cNvGraphicFramePr>
              <a:graphicFrameLocks noChangeAspect="1"/>
            </p:cNvGraphicFramePr>
            <p:nvPr/>
          </p:nvGraphicFramePr>
          <p:xfrm>
            <a:off x="5334090" y="1371307"/>
            <a:ext cx="221818" cy="197987"/>
          </p:xfrm>
          <a:graphic>
            <a:graphicData uri="http://schemas.openxmlformats.org/presentationml/2006/ole">
              <mc:AlternateContent xmlns:mc="http://schemas.openxmlformats.org/markup-compatibility/2006">
                <mc:Choice xmlns:v="urn:schemas-microsoft-com:vml" Requires="v">
                  <p:oleObj spid="_x0000_s60490" name="Equation" r:id="rId3" imgW="228600" imgH="203200" progId="Equation.DSMT4">
                    <p:embed/>
                  </p:oleObj>
                </mc:Choice>
                <mc:Fallback>
                  <p:oleObj name="Equation" r:id="rId3" imgW="228600" imgH="203200" progId="Equation.DSMT4">
                    <p:embed/>
                    <p:pic>
                      <p:nvPicPr>
                        <p:cNvPr id="35" name="Object 4">
                          <a:extLst>
                            <a:ext uri="{FF2B5EF4-FFF2-40B4-BE49-F238E27FC236}">
                              <a16:creationId xmlns:a16="http://schemas.microsoft.com/office/drawing/2014/main" id="{7D7E92AD-727B-A241-8B47-34637F982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90" y="1371307"/>
                          <a:ext cx="221818" cy="19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6" name="Object 5">
              <a:extLst>
                <a:ext uri="{FF2B5EF4-FFF2-40B4-BE49-F238E27FC236}">
                  <a16:creationId xmlns:a16="http://schemas.microsoft.com/office/drawing/2014/main" id="{48E32A90-2975-2D40-8C1C-52F71531C1FD}"/>
                </a:ext>
              </a:extLst>
            </p:cNvPr>
            <p:cNvGraphicFramePr>
              <a:graphicFrameLocks noChangeAspect="1"/>
            </p:cNvGraphicFramePr>
            <p:nvPr/>
          </p:nvGraphicFramePr>
          <p:xfrm>
            <a:off x="7093974" y="1371307"/>
            <a:ext cx="221818" cy="197987"/>
          </p:xfrm>
          <a:graphic>
            <a:graphicData uri="http://schemas.openxmlformats.org/presentationml/2006/ole">
              <mc:AlternateContent xmlns:mc="http://schemas.openxmlformats.org/markup-compatibility/2006">
                <mc:Choice xmlns:v="urn:schemas-microsoft-com:vml" Requires="v">
                  <p:oleObj spid="_x0000_s60491" name="Equation" r:id="rId5" imgW="228600" imgH="203200" progId="Equation.DSMT4">
                    <p:embed/>
                  </p:oleObj>
                </mc:Choice>
                <mc:Fallback>
                  <p:oleObj name="Equation" r:id="rId5" imgW="228600" imgH="203200" progId="Equation.DSMT4">
                    <p:embed/>
                    <p:pic>
                      <p:nvPicPr>
                        <p:cNvPr id="36" name="Object 5">
                          <a:extLst>
                            <a:ext uri="{FF2B5EF4-FFF2-40B4-BE49-F238E27FC236}">
                              <a16:creationId xmlns:a16="http://schemas.microsoft.com/office/drawing/2014/main" id="{48E32A90-2975-2D40-8C1C-52F71531C1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3974" y="1371307"/>
                          <a:ext cx="221818" cy="19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37" name="Straight Connector 28">
              <a:extLst>
                <a:ext uri="{FF2B5EF4-FFF2-40B4-BE49-F238E27FC236}">
                  <a16:creationId xmlns:a16="http://schemas.microsoft.com/office/drawing/2014/main" id="{F68B1DB0-79FF-7741-8566-4C6D0C7AC7CD}"/>
                </a:ext>
              </a:extLst>
            </p:cNvPr>
            <p:cNvCxnSpPr>
              <a:cxnSpLocks noChangeShapeType="1"/>
            </p:cNvCxnSpPr>
            <p:nvPr/>
          </p:nvCxnSpPr>
          <p:spPr bwMode="auto">
            <a:xfrm>
              <a:off x="6170034" y="2075260"/>
              <a:ext cx="1319913" cy="9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cxnSp>
        <p:sp>
          <p:nvSpPr>
            <p:cNvPr id="38" name="Freeform 29">
              <a:extLst>
                <a:ext uri="{FF2B5EF4-FFF2-40B4-BE49-F238E27FC236}">
                  <a16:creationId xmlns:a16="http://schemas.microsoft.com/office/drawing/2014/main" id="{7A7626D2-3DBE-2845-8379-4F0C0B2B935B}"/>
                </a:ext>
              </a:extLst>
            </p:cNvPr>
            <p:cNvSpPr>
              <a:spLocks noChangeArrowheads="1"/>
            </p:cNvSpPr>
            <p:nvPr/>
          </p:nvSpPr>
          <p:spPr bwMode="auto">
            <a:xfrm flipH="1">
              <a:off x="6829991" y="1840609"/>
              <a:ext cx="95327" cy="234651"/>
            </a:xfrm>
            <a:custGeom>
              <a:avLst/>
              <a:gdLst>
                <a:gd name="T0" fmla="*/ 0 w 165100"/>
                <a:gd name="T1" fmla="*/ 0 h 406400"/>
                <a:gd name="T2" fmla="*/ 139700 w 165100"/>
                <a:gd name="T3" fmla="*/ 203200 h 406400"/>
                <a:gd name="T4" fmla="*/ 152400 w 165100"/>
                <a:gd name="T5" fmla="*/ 406400 h 406400"/>
                <a:gd name="T6" fmla="*/ 0 60000 65536"/>
                <a:gd name="T7" fmla="*/ 0 60000 65536"/>
                <a:gd name="T8" fmla="*/ 0 60000 65536"/>
                <a:gd name="T9" fmla="*/ 0 w 165100"/>
                <a:gd name="T10" fmla="*/ 0 h 406400"/>
                <a:gd name="T11" fmla="*/ 165100 w 165100"/>
                <a:gd name="T12" fmla="*/ 406400 h 406400"/>
              </a:gdLst>
              <a:ahLst/>
              <a:cxnLst>
                <a:cxn ang="T6">
                  <a:pos x="T0" y="T1"/>
                </a:cxn>
                <a:cxn ang="T7">
                  <a:pos x="T2" y="T3"/>
                </a:cxn>
                <a:cxn ang="T8">
                  <a:pos x="T4" y="T5"/>
                </a:cxn>
              </a:cxnLst>
              <a:rect l="T9" t="T10" r="T11" b="T12"/>
              <a:pathLst>
                <a:path w="165100" h="406400">
                  <a:moveTo>
                    <a:pt x="0" y="0"/>
                  </a:moveTo>
                  <a:cubicBezTo>
                    <a:pt x="57150" y="67733"/>
                    <a:pt x="114300" y="135467"/>
                    <a:pt x="139700" y="203200"/>
                  </a:cubicBezTo>
                  <a:cubicBezTo>
                    <a:pt x="165100" y="270933"/>
                    <a:pt x="152400" y="406400"/>
                    <a:pt x="152400" y="4064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aphicFrame>
          <p:nvGraphicFramePr>
            <p:cNvPr id="39" name="Object 9">
              <a:extLst>
                <a:ext uri="{FF2B5EF4-FFF2-40B4-BE49-F238E27FC236}">
                  <a16:creationId xmlns:a16="http://schemas.microsoft.com/office/drawing/2014/main" id="{33B596A5-423E-D54F-B876-66186E50F932}"/>
                </a:ext>
              </a:extLst>
            </p:cNvPr>
            <p:cNvGraphicFramePr>
              <a:graphicFrameLocks noChangeAspect="1"/>
            </p:cNvGraphicFramePr>
            <p:nvPr/>
          </p:nvGraphicFramePr>
          <p:xfrm>
            <a:off x="6697999" y="1811278"/>
            <a:ext cx="122825" cy="173239"/>
          </p:xfrm>
          <a:graphic>
            <a:graphicData uri="http://schemas.openxmlformats.org/presentationml/2006/ole">
              <mc:AlternateContent xmlns:mc="http://schemas.openxmlformats.org/markup-compatibility/2006">
                <mc:Choice xmlns:v="urn:schemas-microsoft-com:vml" Requires="v">
                  <p:oleObj spid="_x0000_s60492" name="Equation" r:id="rId7" imgW="127000" imgH="177800" progId="Equation.DSMT4">
                    <p:embed/>
                  </p:oleObj>
                </mc:Choice>
                <mc:Fallback>
                  <p:oleObj name="Equation" r:id="rId7" imgW="127000" imgH="177800" progId="Equation.DSMT4">
                    <p:embed/>
                    <p:pic>
                      <p:nvPicPr>
                        <p:cNvPr id="39" name="Object 9">
                          <a:extLst>
                            <a:ext uri="{FF2B5EF4-FFF2-40B4-BE49-F238E27FC236}">
                              <a16:creationId xmlns:a16="http://schemas.microsoft.com/office/drawing/2014/main" id="{33B596A5-423E-D54F-B876-66186E50F9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7999" y="1811278"/>
                          <a:ext cx="122825" cy="173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 name="Freeform 20">
              <a:extLst>
                <a:ext uri="{FF2B5EF4-FFF2-40B4-BE49-F238E27FC236}">
                  <a16:creationId xmlns:a16="http://schemas.microsoft.com/office/drawing/2014/main" id="{6D2EE6CC-BE14-8F41-BD93-71EAEFDA89A9}"/>
                </a:ext>
              </a:extLst>
            </p:cNvPr>
            <p:cNvSpPr>
              <a:spLocks/>
            </p:cNvSpPr>
            <p:nvPr/>
          </p:nvSpPr>
          <p:spPr bwMode="auto">
            <a:xfrm flipH="1">
              <a:off x="5246095" y="1063327"/>
              <a:ext cx="351977" cy="219985"/>
            </a:xfrm>
            <a:custGeom>
              <a:avLst/>
              <a:gdLst>
                <a:gd name="T0" fmla="*/ 0 w 384"/>
                <a:gd name="T1" fmla="*/ 241935000 h 240"/>
                <a:gd name="T2" fmla="*/ 120967500 w 384"/>
                <a:gd name="T3" fmla="*/ 0 h 240"/>
                <a:gd name="T4" fmla="*/ 846772500 w 384"/>
                <a:gd name="T5" fmla="*/ 0 h 240"/>
                <a:gd name="T6" fmla="*/ 967740000 w 384"/>
                <a:gd name="T7" fmla="*/ 362902500 h 240"/>
                <a:gd name="T8" fmla="*/ 241935000 w 384"/>
                <a:gd name="T9" fmla="*/ 604837500 h 240"/>
                <a:gd name="T10" fmla="*/ 0 w 384"/>
                <a:gd name="T11" fmla="*/ 241935000 h 240"/>
                <a:gd name="T12" fmla="*/ 0 60000 65536"/>
                <a:gd name="T13" fmla="*/ 0 60000 65536"/>
                <a:gd name="T14" fmla="*/ 0 60000 65536"/>
                <a:gd name="T15" fmla="*/ 0 60000 65536"/>
                <a:gd name="T16" fmla="*/ 0 60000 65536"/>
                <a:gd name="T17" fmla="*/ 0 60000 65536"/>
                <a:gd name="T18" fmla="*/ 0 w 384"/>
                <a:gd name="T19" fmla="*/ 0 h 240"/>
                <a:gd name="T20" fmla="*/ 384 w 384"/>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84" h="240">
                  <a:moveTo>
                    <a:pt x="0" y="96"/>
                  </a:moveTo>
                  <a:lnTo>
                    <a:pt x="48" y="0"/>
                  </a:lnTo>
                  <a:lnTo>
                    <a:pt x="336" y="0"/>
                  </a:lnTo>
                  <a:lnTo>
                    <a:pt x="384" y="144"/>
                  </a:lnTo>
                  <a:lnTo>
                    <a:pt x="96" y="240"/>
                  </a:lnTo>
                  <a:lnTo>
                    <a:pt x="0" y="96"/>
                  </a:lnTo>
                  <a:close/>
                </a:path>
              </a:pathLst>
            </a:custGeom>
            <a:solidFill>
              <a:srgbClr val="DEE310"/>
            </a:solidFill>
            <a:ln w="9525">
              <a:solidFill>
                <a:schemeClr val="tx1"/>
              </a:solidFill>
              <a:round/>
              <a:headEnd/>
              <a:tailEnd/>
            </a:ln>
          </p:spPr>
          <p:txBody>
            <a:bodyPr wrap="none" anchor="ctr"/>
            <a:lstStyle/>
            <a:p>
              <a:endParaRPr lang="en-US" sz="1350"/>
            </a:p>
          </p:txBody>
        </p:sp>
        <p:graphicFrame>
          <p:nvGraphicFramePr>
            <p:cNvPr id="41" name="Object 3">
              <a:extLst>
                <a:ext uri="{FF2B5EF4-FFF2-40B4-BE49-F238E27FC236}">
                  <a16:creationId xmlns:a16="http://schemas.microsoft.com/office/drawing/2014/main" id="{A1358FA8-EF13-CC4D-80C3-065FA4652035}"/>
                </a:ext>
              </a:extLst>
            </p:cNvPr>
            <p:cNvGraphicFramePr>
              <a:graphicFrameLocks noChangeAspect="1"/>
            </p:cNvGraphicFramePr>
            <p:nvPr/>
          </p:nvGraphicFramePr>
          <p:xfrm>
            <a:off x="5334090" y="1107325"/>
            <a:ext cx="72412" cy="72412"/>
          </p:xfrm>
          <a:graphic>
            <a:graphicData uri="http://schemas.openxmlformats.org/presentationml/2006/ole">
              <mc:AlternateContent xmlns:mc="http://schemas.openxmlformats.org/markup-compatibility/2006">
                <mc:Choice xmlns:v="urn:schemas-microsoft-com:vml" Requires="v">
                  <p:oleObj spid="_x0000_s60493" name="Equation" r:id="rId9" imgW="63500" imgH="63500" progId="Equation.DSMT4">
                    <p:embed/>
                  </p:oleObj>
                </mc:Choice>
                <mc:Fallback>
                  <p:oleObj name="Equation" r:id="rId9" imgW="63500" imgH="63500" progId="Equation.DSMT4">
                    <p:embed/>
                    <p:pic>
                      <p:nvPicPr>
                        <p:cNvPr id="41" name="Object 3">
                          <a:extLst>
                            <a:ext uri="{FF2B5EF4-FFF2-40B4-BE49-F238E27FC236}">
                              <a16:creationId xmlns:a16="http://schemas.microsoft.com/office/drawing/2014/main" id="{A1358FA8-EF13-CC4D-80C3-065FA46520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90" y="1107325"/>
                          <a:ext cx="72412" cy="7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43" name="TextBox 42">
            <a:extLst>
              <a:ext uri="{FF2B5EF4-FFF2-40B4-BE49-F238E27FC236}">
                <a16:creationId xmlns:a16="http://schemas.microsoft.com/office/drawing/2014/main" id="{4EF431AE-0B3E-CC40-BA65-B3A321D0D5B4}"/>
              </a:ext>
            </a:extLst>
          </p:cNvPr>
          <p:cNvSpPr txBox="1"/>
          <p:nvPr/>
        </p:nvSpPr>
        <p:spPr>
          <a:xfrm>
            <a:off x="542387" y="1872930"/>
            <a:ext cx="447767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t>
            </a:r>
            <a:r>
              <a:rPr lang="en-US" dirty="0">
                <a:solidFill>
                  <a:srgbClr val="1A2AFF"/>
                </a:solidFill>
                <a:latin typeface="Times New Roman" panose="02020603050405020304" pitchFamily="18" charset="0"/>
                <a:cs typeface="Times New Roman" panose="02020603050405020304" pitchFamily="18" charset="0"/>
              </a:rPr>
              <a:t>math shows </a:t>
            </a:r>
            <a:r>
              <a:rPr lang="en-US" dirty="0">
                <a:latin typeface="Times New Roman" panose="02020603050405020304" pitchFamily="18" charset="0"/>
                <a:cs typeface="Times New Roman" panose="02020603050405020304" pitchFamily="18" charset="0"/>
              </a:rPr>
              <a:t>up </a:t>
            </a:r>
            <a:r>
              <a:rPr lang="en-US" dirty="0">
                <a:solidFill>
                  <a:srgbClr val="1A2AFF"/>
                </a:solidFill>
                <a:latin typeface="Times New Roman" panose="02020603050405020304" pitchFamily="18" charset="0"/>
                <a:cs typeface="Times New Roman" panose="02020603050405020304" pitchFamily="18" charset="0"/>
              </a:rPr>
              <a:t>the problem </a:t>
            </a:r>
            <a:r>
              <a:rPr lang="en-US" dirty="0">
                <a:latin typeface="Times New Roman" panose="02020603050405020304" pitchFamily="18" charset="0"/>
                <a:cs typeface="Times New Roman" panose="02020603050405020304" pitchFamily="18" charset="0"/>
              </a:rPr>
              <a:t>nicely.</a:t>
            </a:r>
          </a:p>
        </p:txBody>
      </p:sp>
      <p:sp>
        <p:nvSpPr>
          <p:cNvPr id="24" name="TextBox 23">
            <a:extLst>
              <a:ext uri="{FF2B5EF4-FFF2-40B4-BE49-F238E27FC236}">
                <a16:creationId xmlns:a16="http://schemas.microsoft.com/office/drawing/2014/main" id="{8C6B6822-AC0C-B142-918D-3B58C2103924}"/>
              </a:ext>
            </a:extLst>
          </p:cNvPr>
          <p:cNvSpPr txBox="1"/>
          <p:nvPr/>
        </p:nvSpPr>
        <p:spPr>
          <a:xfrm>
            <a:off x="538975" y="2311604"/>
            <a:ext cx="527887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t>
            </a:r>
            <a:r>
              <a:rPr lang="en-US" dirty="0">
                <a:solidFill>
                  <a:srgbClr val="1A2AFF"/>
                </a:solidFill>
                <a:latin typeface="Times New Roman" panose="02020603050405020304" pitchFamily="18" charset="0"/>
                <a:cs typeface="Times New Roman" panose="02020603050405020304" pitchFamily="18" charset="0"/>
              </a:rPr>
              <a:t>two equations </a:t>
            </a:r>
            <a:r>
              <a:rPr lang="en-US" dirty="0">
                <a:latin typeface="Times New Roman" panose="02020603050405020304" pitchFamily="18" charset="0"/>
                <a:cs typeface="Times New Roman" panose="02020603050405020304" pitchFamily="18" charset="0"/>
              </a:rPr>
              <a:t>we started out with when </a:t>
            </a:r>
            <a:r>
              <a:rPr lang="en-US" dirty="0">
                <a:solidFill>
                  <a:srgbClr val="1A2AFF"/>
                </a:solidFill>
                <a:latin typeface="Times New Roman" panose="02020603050405020304" pitchFamily="18" charset="0"/>
                <a:cs typeface="Times New Roman" panose="02020603050405020304" pitchFamily="18" charset="0"/>
              </a:rPr>
              <a:t>we solved simultaneously </a:t>
            </a:r>
            <a:r>
              <a:rPr lang="en-US" dirty="0">
                <a:latin typeface="Times New Roman" panose="02020603050405020304" pitchFamily="18" charset="0"/>
                <a:cs typeface="Times New Roman" panose="02020603050405020304" pitchFamily="18" charset="0"/>
              </a:rPr>
              <a:t>were:</a:t>
            </a:r>
          </a:p>
        </p:txBody>
      </p:sp>
      <p:graphicFrame>
        <p:nvGraphicFramePr>
          <p:cNvPr id="44" name="Object 43">
            <a:extLst>
              <a:ext uri="{FF2B5EF4-FFF2-40B4-BE49-F238E27FC236}">
                <a16:creationId xmlns:a16="http://schemas.microsoft.com/office/drawing/2014/main" id="{C087074F-BDAA-2E45-8ECC-6242A3ECE045}"/>
              </a:ext>
            </a:extLst>
          </p:cNvPr>
          <p:cNvGraphicFramePr>
            <a:graphicFrameLocks noChangeAspect="1"/>
          </p:cNvGraphicFramePr>
          <p:nvPr>
            <p:extLst>
              <p:ext uri="{D42A27DB-BD31-4B8C-83A1-F6EECF244321}">
                <p14:modId xmlns:p14="http://schemas.microsoft.com/office/powerpoint/2010/main" val="3606361251"/>
              </p:ext>
            </p:extLst>
          </p:nvPr>
        </p:nvGraphicFramePr>
        <p:xfrm>
          <a:off x="4187947" y="2915656"/>
          <a:ext cx="2201862" cy="407988"/>
        </p:xfrm>
        <a:graphic>
          <a:graphicData uri="http://schemas.openxmlformats.org/presentationml/2006/ole">
            <mc:AlternateContent xmlns:mc="http://schemas.openxmlformats.org/markup-compatibility/2006">
              <mc:Choice xmlns:v="urn:schemas-microsoft-com:vml" Requires="v">
                <p:oleObj spid="_x0000_s60494" r:id="rId11" imgW="1308100" imgH="241300" progId="Equation.DSMT4">
                  <p:embed/>
                </p:oleObj>
              </mc:Choice>
              <mc:Fallback>
                <p:oleObj r:id="rId11" imgW="1308100" imgH="241300" progId="Equation.DSMT4">
                  <p:embed/>
                  <p:pic>
                    <p:nvPicPr>
                      <p:cNvPr id="60" name="Object 59">
                        <a:extLst>
                          <a:ext uri="{FF2B5EF4-FFF2-40B4-BE49-F238E27FC236}">
                            <a16:creationId xmlns:a16="http://schemas.microsoft.com/office/drawing/2014/main" id="{16DFBA82-9131-8745-AE81-7DD27EE1BB12}"/>
                          </a:ext>
                        </a:extLst>
                      </p:cNvPr>
                      <p:cNvPicPr/>
                      <p:nvPr/>
                    </p:nvPicPr>
                    <p:blipFill>
                      <a:blip r:embed="rId12"/>
                      <a:stretch>
                        <a:fillRect/>
                      </a:stretch>
                    </p:blipFill>
                    <p:spPr>
                      <a:xfrm>
                        <a:off x="4187947" y="2915656"/>
                        <a:ext cx="2201862" cy="407988"/>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D419C275-624A-0445-A29E-4F693B0FFE62}"/>
              </a:ext>
            </a:extLst>
          </p:cNvPr>
          <p:cNvGraphicFramePr>
            <a:graphicFrameLocks noChangeAspect="1"/>
          </p:cNvGraphicFramePr>
          <p:nvPr>
            <p:extLst>
              <p:ext uri="{D42A27DB-BD31-4B8C-83A1-F6EECF244321}">
                <p14:modId xmlns:p14="http://schemas.microsoft.com/office/powerpoint/2010/main" val="1101092844"/>
              </p:ext>
            </p:extLst>
          </p:nvPr>
        </p:nvGraphicFramePr>
        <p:xfrm>
          <a:off x="1778133" y="2923972"/>
          <a:ext cx="1582737" cy="406400"/>
        </p:xfrm>
        <a:graphic>
          <a:graphicData uri="http://schemas.openxmlformats.org/presentationml/2006/ole">
            <mc:AlternateContent xmlns:mc="http://schemas.openxmlformats.org/markup-compatibility/2006">
              <mc:Choice xmlns:v="urn:schemas-microsoft-com:vml" Requires="v">
                <p:oleObj spid="_x0000_s60495" r:id="rId13" imgW="939800" imgH="241300" progId="Equation.DSMT4">
                  <p:embed/>
                </p:oleObj>
              </mc:Choice>
              <mc:Fallback>
                <p:oleObj r:id="rId13" imgW="939800" imgH="241300" progId="Equation.DSMT4">
                  <p:embed/>
                  <p:pic>
                    <p:nvPicPr>
                      <p:cNvPr id="61" name="Object 60">
                        <a:extLst>
                          <a:ext uri="{FF2B5EF4-FFF2-40B4-BE49-F238E27FC236}">
                            <a16:creationId xmlns:a16="http://schemas.microsoft.com/office/drawing/2014/main" id="{5964F4C4-FB5C-9742-B2B3-E833C1D7C2DC}"/>
                          </a:ext>
                        </a:extLst>
                      </p:cNvPr>
                      <p:cNvPicPr/>
                      <p:nvPr/>
                    </p:nvPicPr>
                    <p:blipFill>
                      <a:blip r:embed="rId14"/>
                      <a:stretch>
                        <a:fillRect/>
                      </a:stretch>
                    </p:blipFill>
                    <p:spPr>
                      <a:xfrm>
                        <a:off x="1778133" y="2923972"/>
                        <a:ext cx="1582737" cy="406400"/>
                      </a:xfrm>
                      <a:prstGeom prst="rect">
                        <a:avLst/>
                      </a:prstGeom>
                    </p:spPr>
                  </p:pic>
                </p:oleObj>
              </mc:Fallback>
            </mc:AlternateContent>
          </a:graphicData>
        </a:graphic>
      </p:graphicFrame>
      <p:sp>
        <p:nvSpPr>
          <p:cNvPr id="46" name="TextBox 45">
            <a:extLst>
              <a:ext uri="{FF2B5EF4-FFF2-40B4-BE49-F238E27FC236}">
                <a16:creationId xmlns:a16="http://schemas.microsoft.com/office/drawing/2014/main" id="{DA7E3410-ADB8-8F40-AB18-56E649542F6E}"/>
              </a:ext>
            </a:extLst>
          </p:cNvPr>
          <p:cNvSpPr txBox="1"/>
          <p:nvPr/>
        </p:nvSpPr>
        <p:spPr>
          <a:xfrm>
            <a:off x="3549866" y="2942506"/>
            <a:ext cx="617061" cy="369332"/>
          </a:xfrm>
          <a:prstGeom prst="rect">
            <a:avLst/>
          </a:prstGeom>
          <a:noFill/>
        </p:spPr>
        <p:txBody>
          <a:bodyPr wrap="square" rtlCol="0">
            <a:spAutoFit/>
          </a:bodyPr>
          <a:lstStyle/>
          <a:p>
            <a:r>
              <a:rPr lang="en-US" dirty="0">
                <a:solidFill>
                  <a:srgbClr val="1A2AFF"/>
                </a:solidFill>
                <a:latin typeface="Times New Roman" panose="02020603050405020304" pitchFamily="18" charset="0"/>
                <a:cs typeface="Times New Roman" panose="02020603050405020304" pitchFamily="18" charset="0"/>
              </a:rPr>
              <a:t>and</a:t>
            </a:r>
            <a:endParaRPr lang="en-US" sz="20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2E1C3ABD-EC0C-9A4E-895F-09E00E763007}"/>
              </a:ext>
            </a:extLst>
          </p:cNvPr>
          <p:cNvSpPr txBox="1"/>
          <p:nvPr/>
        </p:nvSpPr>
        <p:spPr>
          <a:xfrm>
            <a:off x="538975" y="3356983"/>
            <a:ext cx="803361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where clearly the first (for the </a:t>
            </a:r>
            <a:r>
              <a:rPr lang="en-US" dirty="0">
                <a:solidFill>
                  <a:srgbClr val="1A2AFF"/>
                </a:solidFill>
                <a:latin typeface="Times New Roman" panose="02020603050405020304" pitchFamily="18" charset="0"/>
                <a:cs typeface="Times New Roman" panose="02020603050405020304" pitchFamily="18" charset="0"/>
              </a:rPr>
              <a:t>hanging mass</a:t>
            </a:r>
            <a:r>
              <a:rPr lang="en-US" dirty="0">
                <a:latin typeface="Times New Roman" panose="02020603050405020304" pitchFamily="18" charset="0"/>
                <a:cs typeface="Times New Roman" panose="02020603050405020304" pitchFamily="18" charset="0"/>
              </a:rPr>
              <a:t>) </a:t>
            </a:r>
            <a:r>
              <a:rPr lang="en-US" dirty="0">
                <a:solidFill>
                  <a:srgbClr val="1A2AFF"/>
                </a:solidFill>
                <a:latin typeface="Times New Roman" panose="02020603050405020304" pitchFamily="18" charset="0"/>
                <a:cs typeface="Times New Roman" panose="02020603050405020304" pitchFamily="18" charset="0"/>
              </a:rPr>
              <a:t>had</a:t>
            </a:r>
            <a:r>
              <a:rPr lang="en-US" dirty="0">
                <a:latin typeface="Times New Roman" panose="02020603050405020304" pitchFamily="18" charset="0"/>
                <a:cs typeface="Times New Roman" panose="02020603050405020304" pitchFamily="18" charset="0"/>
              </a:rPr>
              <a:t> its </a:t>
            </a:r>
            <a:r>
              <a:rPr lang="en-US" dirty="0">
                <a:solidFill>
                  <a:srgbClr val="1A2AFF"/>
                </a:solidFill>
                <a:latin typeface="Times New Roman" panose="02020603050405020304" pitchFamily="18" charset="0"/>
                <a:cs typeface="Times New Roman" panose="02020603050405020304" pitchFamily="18" charset="0"/>
              </a:rPr>
              <a:t>negative sign unembedded</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If</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we hadn’t done that</a:t>
            </a:r>
            <a:r>
              <a:rPr lang="en-US" dirty="0">
                <a:latin typeface="Times New Roman" panose="02020603050405020304" pitchFamily="18" charset="0"/>
                <a:cs typeface="Times New Roman" panose="02020603050405020304" pitchFamily="18" charset="0"/>
              </a:rPr>
              <a:t>, </a:t>
            </a:r>
            <a:r>
              <a:rPr lang="en-US" dirty="0">
                <a:solidFill>
                  <a:srgbClr val="1A2AFF"/>
                </a:solidFill>
                <a:latin typeface="Times New Roman" panose="02020603050405020304" pitchFamily="18" charset="0"/>
                <a:cs typeface="Times New Roman" panose="02020603050405020304" pitchFamily="18" charset="0"/>
              </a:rPr>
              <a:t>then</a:t>
            </a:r>
            <a:r>
              <a:rPr lang="en-US" dirty="0">
                <a:latin typeface="Times New Roman" panose="02020603050405020304" pitchFamily="18" charset="0"/>
                <a:cs typeface="Times New Roman" panose="02020603050405020304" pitchFamily="18" charset="0"/>
              </a:rPr>
              <a:t> our two equations would have been:</a:t>
            </a:r>
          </a:p>
        </p:txBody>
      </p:sp>
      <p:graphicFrame>
        <p:nvGraphicFramePr>
          <p:cNvPr id="48" name="Object 47">
            <a:extLst>
              <a:ext uri="{FF2B5EF4-FFF2-40B4-BE49-F238E27FC236}">
                <a16:creationId xmlns:a16="http://schemas.microsoft.com/office/drawing/2014/main" id="{E95EF183-7086-1145-AC4B-6F58F7629419}"/>
              </a:ext>
            </a:extLst>
          </p:cNvPr>
          <p:cNvGraphicFramePr>
            <a:graphicFrameLocks noChangeAspect="1"/>
          </p:cNvGraphicFramePr>
          <p:nvPr>
            <p:extLst>
              <p:ext uri="{D42A27DB-BD31-4B8C-83A1-F6EECF244321}">
                <p14:modId xmlns:p14="http://schemas.microsoft.com/office/powerpoint/2010/main" val="3787008695"/>
              </p:ext>
            </p:extLst>
          </p:nvPr>
        </p:nvGraphicFramePr>
        <p:xfrm>
          <a:off x="4031551" y="3989643"/>
          <a:ext cx="2201862" cy="407988"/>
        </p:xfrm>
        <a:graphic>
          <a:graphicData uri="http://schemas.openxmlformats.org/presentationml/2006/ole">
            <mc:AlternateContent xmlns:mc="http://schemas.openxmlformats.org/markup-compatibility/2006">
              <mc:Choice xmlns:v="urn:schemas-microsoft-com:vml" Requires="v">
                <p:oleObj spid="_x0000_s60496" r:id="rId15" imgW="1308100" imgH="241300" progId="Equation.DSMT4">
                  <p:embed/>
                </p:oleObj>
              </mc:Choice>
              <mc:Fallback>
                <p:oleObj r:id="rId15" imgW="1308100" imgH="241300" progId="Equation.DSMT4">
                  <p:embed/>
                  <p:pic>
                    <p:nvPicPr>
                      <p:cNvPr id="44" name="Object 43">
                        <a:extLst>
                          <a:ext uri="{FF2B5EF4-FFF2-40B4-BE49-F238E27FC236}">
                            <a16:creationId xmlns:a16="http://schemas.microsoft.com/office/drawing/2014/main" id="{C087074F-BDAA-2E45-8ECC-6242A3ECE045}"/>
                          </a:ext>
                        </a:extLst>
                      </p:cNvPr>
                      <p:cNvPicPr/>
                      <p:nvPr/>
                    </p:nvPicPr>
                    <p:blipFill>
                      <a:blip r:embed="rId12"/>
                      <a:stretch>
                        <a:fillRect/>
                      </a:stretch>
                    </p:blipFill>
                    <p:spPr>
                      <a:xfrm>
                        <a:off x="4031551" y="3989643"/>
                        <a:ext cx="2201862" cy="407988"/>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4E93C2FE-4E8C-9648-8951-87A43CD5D5B9}"/>
              </a:ext>
            </a:extLst>
          </p:cNvPr>
          <p:cNvGraphicFramePr>
            <a:graphicFrameLocks noChangeAspect="1"/>
          </p:cNvGraphicFramePr>
          <p:nvPr>
            <p:extLst>
              <p:ext uri="{D42A27DB-BD31-4B8C-83A1-F6EECF244321}">
                <p14:modId xmlns:p14="http://schemas.microsoft.com/office/powerpoint/2010/main" val="60170016"/>
              </p:ext>
            </p:extLst>
          </p:nvPr>
        </p:nvGraphicFramePr>
        <p:xfrm>
          <a:off x="1621737" y="3997959"/>
          <a:ext cx="1582737" cy="406400"/>
        </p:xfrm>
        <a:graphic>
          <a:graphicData uri="http://schemas.openxmlformats.org/presentationml/2006/ole">
            <mc:AlternateContent xmlns:mc="http://schemas.openxmlformats.org/markup-compatibility/2006">
              <mc:Choice xmlns:v="urn:schemas-microsoft-com:vml" Requires="v">
                <p:oleObj spid="_x0000_s60497" r:id="rId16" imgW="939800" imgH="241300" progId="Equation.DSMT4">
                  <p:embed/>
                </p:oleObj>
              </mc:Choice>
              <mc:Fallback>
                <p:oleObj r:id="rId16" imgW="939800" imgH="241300" progId="Equation.DSMT4">
                  <p:embed/>
                  <p:pic>
                    <p:nvPicPr>
                      <p:cNvPr id="45" name="Object 44">
                        <a:extLst>
                          <a:ext uri="{FF2B5EF4-FFF2-40B4-BE49-F238E27FC236}">
                            <a16:creationId xmlns:a16="http://schemas.microsoft.com/office/drawing/2014/main" id="{D419C275-624A-0445-A29E-4F693B0FFE62}"/>
                          </a:ext>
                        </a:extLst>
                      </p:cNvPr>
                      <p:cNvPicPr/>
                      <p:nvPr/>
                    </p:nvPicPr>
                    <p:blipFill>
                      <a:blip r:embed="rId17"/>
                      <a:stretch>
                        <a:fillRect/>
                      </a:stretch>
                    </p:blipFill>
                    <p:spPr>
                      <a:xfrm>
                        <a:off x="1621737" y="3997959"/>
                        <a:ext cx="1582737" cy="406400"/>
                      </a:xfrm>
                      <a:prstGeom prst="rect">
                        <a:avLst/>
                      </a:prstGeom>
                    </p:spPr>
                  </p:pic>
                </p:oleObj>
              </mc:Fallback>
            </mc:AlternateContent>
          </a:graphicData>
        </a:graphic>
      </p:graphicFrame>
      <p:sp>
        <p:nvSpPr>
          <p:cNvPr id="50" name="TextBox 49">
            <a:extLst>
              <a:ext uri="{FF2B5EF4-FFF2-40B4-BE49-F238E27FC236}">
                <a16:creationId xmlns:a16="http://schemas.microsoft.com/office/drawing/2014/main" id="{21E57311-0D9D-C047-8CED-2BB005CD8386}"/>
              </a:ext>
            </a:extLst>
          </p:cNvPr>
          <p:cNvSpPr txBox="1"/>
          <p:nvPr/>
        </p:nvSpPr>
        <p:spPr>
          <a:xfrm>
            <a:off x="3393470" y="4027003"/>
            <a:ext cx="617061" cy="369332"/>
          </a:xfrm>
          <a:prstGeom prst="rect">
            <a:avLst/>
          </a:prstGeom>
          <a:noFill/>
        </p:spPr>
        <p:txBody>
          <a:bodyPr wrap="square" rtlCol="0">
            <a:spAutoFit/>
          </a:bodyPr>
          <a:lstStyle/>
          <a:p>
            <a:r>
              <a:rPr lang="en-US" dirty="0">
                <a:solidFill>
                  <a:srgbClr val="1A2AFF"/>
                </a:solidFill>
                <a:latin typeface="Times New Roman" panose="02020603050405020304" pitchFamily="18" charset="0"/>
                <a:cs typeface="Times New Roman" panose="02020603050405020304" pitchFamily="18" charset="0"/>
              </a:rPr>
              <a:t>and</a:t>
            </a:r>
            <a:endParaRPr lang="en-US" sz="2000"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3FA8201C-3A04-B546-BA9F-72B86FBAA743}"/>
              </a:ext>
            </a:extLst>
          </p:cNvPr>
          <p:cNvSpPr txBox="1"/>
          <p:nvPr/>
        </p:nvSpPr>
        <p:spPr>
          <a:xfrm>
            <a:off x="538975" y="4404359"/>
            <a:ext cx="356773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and our </a:t>
            </a:r>
            <a:r>
              <a:rPr lang="en-US" dirty="0">
                <a:solidFill>
                  <a:srgbClr val="00C201"/>
                </a:solidFill>
                <a:latin typeface="Times New Roman" panose="02020603050405020304" pitchFamily="18" charset="0"/>
                <a:cs typeface="Times New Roman" panose="02020603050405020304" pitchFamily="18" charset="0"/>
              </a:rPr>
              <a:t>solution would have been</a:t>
            </a:r>
            <a:r>
              <a:rPr lang="en-US" dirty="0">
                <a:latin typeface="Times New Roman" panose="02020603050405020304" pitchFamily="18" charset="0"/>
                <a:cs typeface="Times New Roman" panose="02020603050405020304" pitchFamily="18" charset="0"/>
              </a:rPr>
              <a:t>:</a:t>
            </a:r>
          </a:p>
        </p:txBody>
      </p:sp>
      <p:graphicFrame>
        <p:nvGraphicFramePr>
          <p:cNvPr id="52" name="Object 51">
            <a:extLst>
              <a:ext uri="{FF2B5EF4-FFF2-40B4-BE49-F238E27FC236}">
                <a16:creationId xmlns:a16="http://schemas.microsoft.com/office/drawing/2014/main" id="{9C2E0E05-5E06-2245-B418-B58841645D30}"/>
              </a:ext>
            </a:extLst>
          </p:cNvPr>
          <p:cNvGraphicFramePr>
            <a:graphicFrameLocks noChangeAspect="1"/>
          </p:cNvGraphicFramePr>
          <p:nvPr>
            <p:extLst>
              <p:ext uri="{D42A27DB-BD31-4B8C-83A1-F6EECF244321}">
                <p14:modId xmlns:p14="http://schemas.microsoft.com/office/powerpoint/2010/main" val="2232953142"/>
              </p:ext>
            </p:extLst>
          </p:nvPr>
        </p:nvGraphicFramePr>
        <p:xfrm>
          <a:off x="3920560" y="4433559"/>
          <a:ext cx="2073275" cy="815975"/>
        </p:xfrm>
        <a:graphic>
          <a:graphicData uri="http://schemas.openxmlformats.org/presentationml/2006/ole">
            <mc:AlternateContent xmlns:mc="http://schemas.openxmlformats.org/markup-compatibility/2006">
              <mc:Choice xmlns:v="urn:schemas-microsoft-com:vml" Requires="v">
                <p:oleObj spid="_x0000_s60498" r:id="rId18" imgW="1231900" imgH="482600" progId="Equation.DSMT4">
                  <p:embed/>
                </p:oleObj>
              </mc:Choice>
              <mc:Fallback>
                <p:oleObj r:id="rId18" imgW="1231900" imgH="482600" progId="Equation.DSMT4">
                  <p:embed/>
                  <p:pic>
                    <p:nvPicPr>
                      <p:cNvPr id="39" name="Object 38">
                        <a:extLst>
                          <a:ext uri="{FF2B5EF4-FFF2-40B4-BE49-F238E27FC236}">
                            <a16:creationId xmlns:a16="http://schemas.microsoft.com/office/drawing/2014/main" id="{5DF8FBD5-D4BB-4140-B089-C1A334909E2F}"/>
                          </a:ext>
                        </a:extLst>
                      </p:cNvPr>
                      <p:cNvPicPr/>
                      <p:nvPr/>
                    </p:nvPicPr>
                    <p:blipFill>
                      <a:blip r:embed="rId19"/>
                      <a:stretch>
                        <a:fillRect/>
                      </a:stretch>
                    </p:blipFill>
                    <p:spPr>
                      <a:xfrm>
                        <a:off x="3920560" y="4433559"/>
                        <a:ext cx="2073275" cy="815975"/>
                      </a:xfrm>
                      <a:prstGeom prst="rect">
                        <a:avLst/>
                      </a:prstGeom>
                    </p:spPr>
                  </p:pic>
                </p:oleObj>
              </mc:Fallback>
            </mc:AlternateContent>
          </a:graphicData>
        </a:graphic>
      </p:graphicFrame>
      <p:sp>
        <p:nvSpPr>
          <p:cNvPr id="53" name="TextBox 52">
            <a:extLst>
              <a:ext uri="{FF2B5EF4-FFF2-40B4-BE49-F238E27FC236}">
                <a16:creationId xmlns:a16="http://schemas.microsoft.com/office/drawing/2014/main" id="{AFBFEF9B-DFBB-8D40-A6B2-E7E9DA8898A9}"/>
              </a:ext>
            </a:extLst>
          </p:cNvPr>
          <p:cNvSpPr txBox="1"/>
          <p:nvPr/>
        </p:nvSpPr>
        <p:spPr>
          <a:xfrm>
            <a:off x="538975" y="5152622"/>
            <a:ext cx="836418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What’s wrong with this?</a:t>
            </a:r>
          </a:p>
        </p:txBody>
      </p:sp>
      <p:sp>
        <p:nvSpPr>
          <p:cNvPr id="54" name="TextBox 53">
            <a:extLst>
              <a:ext uri="{FF2B5EF4-FFF2-40B4-BE49-F238E27FC236}">
                <a16:creationId xmlns:a16="http://schemas.microsoft.com/office/drawing/2014/main" id="{B78536A1-1685-C241-BC97-29F9F9A0E841}"/>
              </a:ext>
            </a:extLst>
          </p:cNvPr>
          <p:cNvSpPr txBox="1"/>
          <p:nvPr/>
        </p:nvSpPr>
        <p:spPr>
          <a:xfrm>
            <a:off x="704260" y="5484277"/>
            <a:ext cx="8439739"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If the </a:t>
            </a:r>
            <a:r>
              <a:rPr lang="en-US" dirty="0">
                <a:solidFill>
                  <a:srgbClr val="00C201"/>
                </a:solidFill>
                <a:latin typeface="Times New Roman" panose="02020603050405020304" pitchFamily="18" charset="0"/>
                <a:cs typeface="Times New Roman" panose="02020603050405020304" pitchFamily="18" charset="0"/>
              </a:rPr>
              <a:t>masses were the same</a:t>
            </a:r>
            <a:r>
              <a:rPr lang="en-US" dirty="0">
                <a:latin typeface="Times New Roman" panose="02020603050405020304" pitchFamily="18" charset="0"/>
                <a:cs typeface="Times New Roman" panose="02020603050405020304" pitchFamily="18" charset="0"/>
              </a:rPr>
              <a:t>, the </a:t>
            </a:r>
            <a:r>
              <a:rPr lang="en-US" dirty="0">
                <a:solidFill>
                  <a:srgbClr val="1A2AFF"/>
                </a:solidFill>
                <a:latin typeface="Times New Roman" panose="02020603050405020304" pitchFamily="18" charset="0"/>
                <a:cs typeface="Times New Roman" panose="02020603050405020304" pitchFamily="18" charset="0"/>
              </a:rPr>
              <a:t>expression</a:t>
            </a:r>
            <a:r>
              <a:rPr lang="en-US" dirty="0">
                <a:latin typeface="Times New Roman" panose="02020603050405020304" pitchFamily="18" charset="0"/>
                <a:cs typeface="Times New Roman" panose="02020603050405020304" pitchFamily="18" charset="0"/>
              </a:rPr>
              <a:t> </a:t>
            </a:r>
            <a:r>
              <a:rPr lang="en-US" dirty="0">
                <a:solidFill>
                  <a:srgbClr val="1A2AFF"/>
                </a:solidFill>
                <a:latin typeface="Times New Roman" panose="02020603050405020304" pitchFamily="18" charset="0"/>
                <a:cs typeface="Times New Roman" panose="02020603050405020304" pitchFamily="18" charset="0"/>
              </a:rPr>
              <a:t>suggests</a:t>
            </a:r>
            <a:r>
              <a:rPr lang="en-US" dirty="0">
                <a:latin typeface="Times New Roman" panose="02020603050405020304" pitchFamily="18" charset="0"/>
                <a:cs typeface="Times New Roman" panose="02020603050405020304" pitchFamily="18" charset="0"/>
              </a:rPr>
              <a:t> a </a:t>
            </a:r>
            <a:r>
              <a:rPr lang="en-US" dirty="0">
                <a:solidFill>
                  <a:srgbClr val="FF0000"/>
                </a:solidFill>
                <a:latin typeface="Times New Roman" panose="02020603050405020304" pitchFamily="18" charset="0"/>
                <a:cs typeface="Times New Roman" panose="02020603050405020304" pitchFamily="18" charset="0"/>
              </a:rPr>
              <a:t>zero in the denominator</a:t>
            </a:r>
            <a:r>
              <a:rPr lang="en-US" dirty="0">
                <a:latin typeface="Times New Roman" panose="02020603050405020304" pitchFamily="18" charset="0"/>
                <a:cs typeface="Times New Roman" panose="02020603050405020304" pitchFamily="18" charset="0"/>
              </a:rPr>
              <a:t>, which isn’t kosher.  The denominator can be all negative or all positive, but if it ever shows as one of each, it means you’ve dropped a sign somewhere on the ”ma” side of N.S.L.</a:t>
            </a:r>
          </a:p>
        </p:txBody>
      </p:sp>
    </p:spTree>
    <p:extLst>
      <p:ext uri="{BB962C8B-B14F-4D97-AF65-F5344CB8AC3E}">
        <p14:creationId xmlns:p14="http://schemas.microsoft.com/office/powerpoint/2010/main" val="257166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dissolve">
                                      <p:cBhvr>
                                        <p:cTn id="15" dur="500"/>
                                        <p:tgtEl>
                                          <p:spTgt spid="4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9"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dissolve">
                                      <p:cBhvr>
                                        <p:cTn id="21" dur="500"/>
                                        <p:tgtEl>
                                          <p:spTgt spid="4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dissolv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dissolve">
                                      <p:cBhvr>
                                        <p:cTn id="29" dur="500"/>
                                        <p:tgtEl>
                                          <p:spTgt spid="4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dissolve">
                                      <p:cBhvr>
                                        <p:cTn id="32" dur="500"/>
                                        <p:tgtEl>
                                          <p:spTgt spid="50"/>
                                        </p:tgtEl>
                                      </p:cBhvr>
                                    </p:animEffect>
                                  </p:childTnLst>
                                </p:cTn>
                              </p:par>
                              <p:par>
                                <p:cTn id="33" presetID="9"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dissolve">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dissolve">
                                      <p:cBhvr>
                                        <p:cTn id="40" dur="500"/>
                                        <p:tgtEl>
                                          <p:spTgt spid="51"/>
                                        </p:tgtEl>
                                      </p:cBhvr>
                                    </p:animEffect>
                                  </p:childTnLst>
                                </p:cTn>
                              </p:par>
                              <p:par>
                                <p:cTn id="41" presetID="9"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dissolve">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dissolve">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dissolve">
                                      <p:cBhvr>
                                        <p:cTn id="5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4" grpId="0"/>
      <p:bldP spid="46" grpId="0"/>
      <p:bldP spid="47" grpId="0"/>
      <p:bldP spid="50" grpId="0"/>
      <p:bldP spid="51" grpId="0"/>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1168" y="137721"/>
            <a:ext cx="6389226" cy="702301"/>
          </a:xfrm>
        </p:spPr>
        <p:txBody>
          <a:bodyPr/>
          <a:lstStyle/>
          <a:p>
            <a:r>
              <a:rPr lang="en-US" sz="4000" dirty="0">
                <a:solidFill>
                  <a:srgbClr val="FF0000"/>
                </a:solidFill>
                <a:latin typeface="Apple Chancery" panose="03020702040506060504" pitchFamily="66" charset="-79"/>
                <a:cs typeface="Apple Chancery" panose="03020702040506060504" pitchFamily="66" charset="-79"/>
              </a:rPr>
              <a:t>Some Big Observations</a:t>
            </a:r>
          </a:p>
        </p:txBody>
      </p:sp>
      <p:sp>
        <p:nvSpPr>
          <p:cNvPr id="17" name="TextBox 16">
            <a:extLst>
              <a:ext uri="{FF2B5EF4-FFF2-40B4-BE49-F238E27FC236}">
                <a16:creationId xmlns:a16="http://schemas.microsoft.com/office/drawing/2014/main" id="{3BE0739E-9642-9E49-9C9D-016BC85055DC}"/>
              </a:ext>
            </a:extLst>
          </p:cNvPr>
          <p:cNvSpPr txBox="1"/>
          <p:nvPr/>
        </p:nvSpPr>
        <p:spPr>
          <a:xfrm>
            <a:off x="336065" y="1059055"/>
            <a:ext cx="5309474"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--When we were setting up N.S.L. for the two masses, we </a:t>
            </a:r>
            <a:r>
              <a:rPr lang="en-US" sz="2000" dirty="0">
                <a:solidFill>
                  <a:srgbClr val="1A2AFF"/>
                </a:solidFill>
                <a:latin typeface="Times New Roman" panose="02020603050405020304" pitchFamily="18" charset="0"/>
                <a:cs typeface="Times New Roman" panose="02020603050405020304" pitchFamily="18" charset="0"/>
              </a:rPr>
              <a:t>needed to unembed the negative signs </a:t>
            </a:r>
            <a:r>
              <a:rPr lang="en-US" sz="2000" dirty="0">
                <a:latin typeface="Times New Roman" panose="02020603050405020304" pitchFamily="18" charset="0"/>
                <a:cs typeface="Times New Roman" panose="02020603050405020304" pitchFamily="18" charset="0"/>
              </a:rPr>
              <a:t>for the acceleration terms, given the way we defined the coordinate axes (if the acceleration was in what our axes called “the negative direction,” it was negative.  </a:t>
            </a:r>
            <a:r>
              <a:rPr lang="en-US" sz="2000" dirty="0">
                <a:solidFill>
                  <a:srgbClr val="FF0000"/>
                </a:solidFill>
                <a:latin typeface="Times New Roman" panose="02020603050405020304" pitchFamily="18" charset="0"/>
                <a:cs typeface="Times New Roman" panose="02020603050405020304" pitchFamily="18" charset="0"/>
              </a:rPr>
              <a:t>Could we have treated the problem differently?</a:t>
            </a:r>
          </a:p>
        </p:txBody>
      </p:sp>
      <p:grpSp>
        <p:nvGrpSpPr>
          <p:cNvPr id="18" name="Group 17">
            <a:extLst>
              <a:ext uri="{FF2B5EF4-FFF2-40B4-BE49-F238E27FC236}">
                <a16:creationId xmlns:a16="http://schemas.microsoft.com/office/drawing/2014/main" id="{5DE3D625-7D5D-5144-B535-63422DF72E17}"/>
              </a:ext>
            </a:extLst>
          </p:cNvPr>
          <p:cNvGrpSpPr/>
          <p:nvPr/>
        </p:nvGrpSpPr>
        <p:grpSpPr>
          <a:xfrm>
            <a:off x="5861844" y="890857"/>
            <a:ext cx="3181795" cy="1627892"/>
            <a:chOff x="5070107" y="975333"/>
            <a:chExt cx="3181795" cy="1627892"/>
          </a:xfrm>
        </p:grpSpPr>
        <p:sp>
          <p:nvSpPr>
            <p:cNvPr id="26" name="Rectangle 26">
              <a:extLst>
                <a:ext uri="{FF2B5EF4-FFF2-40B4-BE49-F238E27FC236}">
                  <a16:creationId xmlns:a16="http://schemas.microsoft.com/office/drawing/2014/main" id="{8F361943-494D-9A4B-93A3-6466FE8083E8}"/>
                </a:ext>
              </a:extLst>
            </p:cNvPr>
            <p:cNvSpPr>
              <a:spLocks noChangeArrowheads="1"/>
            </p:cNvSpPr>
            <p:nvPr/>
          </p:nvSpPr>
          <p:spPr bwMode="auto">
            <a:xfrm>
              <a:off x="7489947" y="1899272"/>
              <a:ext cx="87994" cy="703953"/>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27" name="Line 14">
              <a:extLst>
                <a:ext uri="{FF2B5EF4-FFF2-40B4-BE49-F238E27FC236}">
                  <a16:creationId xmlns:a16="http://schemas.microsoft.com/office/drawing/2014/main" id="{AA1A7985-F4AB-0947-AEAD-35BE6E91F6FD}"/>
                </a:ext>
              </a:extLst>
            </p:cNvPr>
            <p:cNvSpPr>
              <a:spLocks noChangeShapeType="1"/>
            </p:cNvSpPr>
            <p:nvPr/>
          </p:nvSpPr>
          <p:spPr bwMode="auto">
            <a:xfrm rot="1271952" flipV="1">
              <a:off x="5383586" y="1332810"/>
              <a:ext cx="1906541" cy="18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8" name="Rectangle 10">
              <a:extLst>
                <a:ext uri="{FF2B5EF4-FFF2-40B4-BE49-F238E27FC236}">
                  <a16:creationId xmlns:a16="http://schemas.microsoft.com/office/drawing/2014/main" id="{53CB1236-BC63-E94B-84CA-93F1A63BBB11}"/>
                </a:ext>
              </a:extLst>
            </p:cNvPr>
            <p:cNvSpPr>
              <a:spLocks noChangeArrowheads="1"/>
            </p:cNvSpPr>
            <p:nvPr/>
          </p:nvSpPr>
          <p:spPr bwMode="auto">
            <a:xfrm>
              <a:off x="5818058" y="1371307"/>
              <a:ext cx="87994" cy="1231918"/>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29" name="Oval 12">
              <a:extLst>
                <a:ext uri="{FF2B5EF4-FFF2-40B4-BE49-F238E27FC236}">
                  <a16:creationId xmlns:a16="http://schemas.microsoft.com/office/drawing/2014/main" id="{C0FFDE1A-90FC-E747-82E7-BA1CF131C80D}"/>
                </a:ext>
              </a:extLst>
            </p:cNvPr>
            <p:cNvSpPr>
              <a:spLocks noChangeArrowheads="1"/>
            </p:cNvSpPr>
            <p:nvPr/>
          </p:nvSpPr>
          <p:spPr bwMode="auto">
            <a:xfrm>
              <a:off x="5202098" y="975333"/>
              <a:ext cx="351977" cy="351977"/>
            </a:xfrm>
            <a:prstGeom prst="ellipse">
              <a:avLst/>
            </a:prstGeom>
            <a:solidFill>
              <a:srgbClr val="E3B81E"/>
            </a:solidFill>
            <a:ln w="1905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30" name="Rectangle 13">
              <a:extLst>
                <a:ext uri="{FF2B5EF4-FFF2-40B4-BE49-F238E27FC236}">
                  <a16:creationId xmlns:a16="http://schemas.microsoft.com/office/drawing/2014/main" id="{B31487A1-C36C-DD48-BC65-2939CD1195BA}"/>
                </a:ext>
              </a:extLst>
            </p:cNvPr>
            <p:cNvSpPr>
              <a:spLocks noChangeArrowheads="1"/>
            </p:cNvSpPr>
            <p:nvPr/>
          </p:nvSpPr>
          <p:spPr bwMode="auto">
            <a:xfrm>
              <a:off x="5070107" y="1503298"/>
              <a:ext cx="263983" cy="219985"/>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31" name="Rectangle 30">
              <a:extLst>
                <a:ext uri="{FF2B5EF4-FFF2-40B4-BE49-F238E27FC236}">
                  <a16:creationId xmlns:a16="http://schemas.microsoft.com/office/drawing/2014/main" id="{BC8B7E0C-E30A-CD46-B57A-061F0AFA471C}"/>
                </a:ext>
              </a:extLst>
            </p:cNvPr>
            <p:cNvSpPr>
              <a:spLocks noChangeArrowheads="1"/>
            </p:cNvSpPr>
            <p:nvPr/>
          </p:nvSpPr>
          <p:spPr bwMode="auto">
            <a:xfrm rot="1271952" flipH="1">
              <a:off x="5444082" y="1604125"/>
              <a:ext cx="2727820" cy="175988"/>
            </a:xfrm>
            <a:prstGeom prst="rect">
              <a:avLst/>
            </a:prstGeom>
            <a:solidFill>
              <a:srgbClr val="261AE3"/>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32" name="Rectangle 11">
              <a:extLst>
                <a:ext uri="{FF2B5EF4-FFF2-40B4-BE49-F238E27FC236}">
                  <a16:creationId xmlns:a16="http://schemas.microsoft.com/office/drawing/2014/main" id="{B039CBD7-ACA1-6241-85F1-BFBA40FF1639}"/>
                </a:ext>
              </a:extLst>
            </p:cNvPr>
            <p:cNvSpPr>
              <a:spLocks noChangeArrowheads="1"/>
            </p:cNvSpPr>
            <p:nvPr/>
          </p:nvSpPr>
          <p:spPr bwMode="auto">
            <a:xfrm rot="1271952" flipH="1">
              <a:off x="7205799" y="1617874"/>
              <a:ext cx="304314" cy="186988"/>
            </a:xfrm>
            <a:prstGeom prst="rect">
              <a:avLst/>
            </a:prstGeom>
            <a:solidFill>
              <a:srgbClr val="47E30D"/>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33" name="Line 15">
              <a:extLst>
                <a:ext uri="{FF2B5EF4-FFF2-40B4-BE49-F238E27FC236}">
                  <a16:creationId xmlns:a16="http://schemas.microsoft.com/office/drawing/2014/main" id="{16737FC4-C5FC-CC40-93BF-4DCDC0779FBB}"/>
                </a:ext>
              </a:extLst>
            </p:cNvPr>
            <p:cNvSpPr>
              <a:spLocks noChangeShapeType="1"/>
            </p:cNvSpPr>
            <p:nvPr/>
          </p:nvSpPr>
          <p:spPr bwMode="auto">
            <a:xfrm>
              <a:off x="5202098" y="1151321"/>
              <a:ext cx="0" cy="3519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4" name="Line 18">
              <a:extLst>
                <a:ext uri="{FF2B5EF4-FFF2-40B4-BE49-F238E27FC236}">
                  <a16:creationId xmlns:a16="http://schemas.microsoft.com/office/drawing/2014/main" id="{FD752E6B-2D9E-C84A-A5E6-CD6289D11705}"/>
                </a:ext>
              </a:extLst>
            </p:cNvPr>
            <p:cNvSpPr>
              <a:spLocks noChangeShapeType="1"/>
            </p:cNvSpPr>
            <p:nvPr/>
          </p:nvSpPr>
          <p:spPr bwMode="auto">
            <a:xfrm>
              <a:off x="5158101" y="2603225"/>
              <a:ext cx="30938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35" name="Object 4">
              <a:extLst>
                <a:ext uri="{FF2B5EF4-FFF2-40B4-BE49-F238E27FC236}">
                  <a16:creationId xmlns:a16="http://schemas.microsoft.com/office/drawing/2014/main" id="{7D7E92AD-727B-A241-8B47-34637F9826BC}"/>
                </a:ext>
              </a:extLst>
            </p:cNvPr>
            <p:cNvGraphicFramePr>
              <a:graphicFrameLocks noChangeAspect="1"/>
            </p:cNvGraphicFramePr>
            <p:nvPr/>
          </p:nvGraphicFramePr>
          <p:xfrm>
            <a:off x="5334090" y="1371307"/>
            <a:ext cx="221818" cy="197987"/>
          </p:xfrm>
          <a:graphic>
            <a:graphicData uri="http://schemas.openxmlformats.org/presentationml/2006/ole">
              <mc:AlternateContent xmlns:mc="http://schemas.openxmlformats.org/markup-compatibility/2006">
                <mc:Choice xmlns:v="urn:schemas-microsoft-com:vml" Requires="v">
                  <p:oleObj spid="_x0000_s61469" name="Equation" r:id="rId3" imgW="228600" imgH="203200" progId="Equation.DSMT4">
                    <p:embed/>
                  </p:oleObj>
                </mc:Choice>
                <mc:Fallback>
                  <p:oleObj name="Equation" r:id="rId3" imgW="228600" imgH="203200" progId="Equation.DSMT4">
                    <p:embed/>
                    <p:pic>
                      <p:nvPicPr>
                        <p:cNvPr id="35" name="Object 4">
                          <a:extLst>
                            <a:ext uri="{FF2B5EF4-FFF2-40B4-BE49-F238E27FC236}">
                              <a16:creationId xmlns:a16="http://schemas.microsoft.com/office/drawing/2014/main" id="{7D7E92AD-727B-A241-8B47-34637F982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90" y="1371307"/>
                          <a:ext cx="221818" cy="19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6" name="Object 5">
              <a:extLst>
                <a:ext uri="{FF2B5EF4-FFF2-40B4-BE49-F238E27FC236}">
                  <a16:creationId xmlns:a16="http://schemas.microsoft.com/office/drawing/2014/main" id="{48E32A90-2975-2D40-8C1C-52F71531C1FD}"/>
                </a:ext>
              </a:extLst>
            </p:cNvPr>
            <p:cNvGraphicFramePr>
              <a:graphicFrameLocks noChangeAspect="1"/>
            </p:cNvGraphicFramePr>
            <p:nvPr/>
          </p:nvGraphicFramePr>
          <p:xfrm>
            <a:off x="7093974" y="1371307"/>
            <a:ext cx="221818" cy="197987"/>
          </p:xfrm>
          <a:graphic>
            <a:graphicData uri="http://schemas.openxmlformats.org/presentationml/2006/ole">
              <mc:AlternateContent xmlns:mc="http://schemas.openxmlformats.org/markup-compatibility/2006">
                <mc:Choice xmlns:v="urn:schemas-microsoft-com:vml" Requires="v">
                  <p:oleObj spid="_x0000_s61470" name="Equation" r:id="rId5" imgW="228600" imgH="203200" progId="Equation.DSMT4">
                    <p:embed/>
                  </p:oleObj>
                </mc:Choice>
                <mc:Fallback>
                  <p:oleObj name="Equation" r:id="rId5" imgW="228600" imgH="203200" progId="Equation.DSMT4">
                    <p:embed/>
                    <p:pic>
                      <p:nvPicPr>
                        <p:cNvPr id="36" name="Object 5">
                          <a:extLst>
                            <a:ext uri="{FF2B5EF4-FFF2-40B4-BE49-F238E27FC236}">
                              <a16:creationId xmlns:a16="http://schemas.microsoft.com/office/drawing/2014/main" id="{48E32A90-2975-2D40-8C1C-52F71531C1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3974" y="1371307"/>
                          <a:ext cx="221818" cy="19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37" name="Straight Connector 28">
              <a:extLst>
                <a:ext uri="{FF2B5EF4-FFF2-40B4-BE49-F238E27FC236}">
                  <a16:creationId xmlns:a16="http://schemas.microsoft.com/office/drawing/2014/main" id="{F68B1DB0-79FF-7741-8566-4C6D0C7AC7CD}"/>
                </a:ext>
              </a:extLst>
            </p:cNvPr>
            <p:cNvCxnSpPr>
              <a:cxnSpLocks noChangeShapeType="1"/>
            </p:cNvCxnSpPr>
            <p:nvPr/>
          </p:nvCxnSpPr>
          <p:spPr bwMode="auto">
            <a:xfrm>
              <a:off x="6170034" y="2075260"/>
              <a:ext cx="1319913" cy="9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cxnSp>
        <p:sp>
          <p:nvSpPr>
            <p:cNvPr id="38" name="Freeform 29">
              <a:extLst>
                <a:ext uri="{FF2B5EF4-FFF2-40B4-BE49-F238E27FC236}">
                  <a16:creationId xmlns:a16="http://schemas.microsoft.com/office/drawing/2014/main" id="{7A7626D2-3DBE-2845-8379-4F0C0B2B935B}"/>
                </a:ext>
              </a:extLst>
            </p:cNvPr>
            <p:cNvSpPr>
              <a:spLocks noChangeArrowheads="1"/>
            </p:cNvSpPr>
            <p:nvPr/>
          </p:nvSpPr>
          <p:spPr bwMode="auto">
            <a:xfrm flipH="1">
              <a:off x="6829991" y="1840609"/>
              <a:ext cx="95327" cy="234651"/>
            </a:xfrm>
            <a:custGeom>
              <a:avLst/>
              <a:gdLst>
                <a:gd name="T0" fmla="*/ 0 w 165100"/>
                <a:gd name="T1" fmla="*/ 0 h 406400"/>
                <a:gd name="T2" fmla="*/ 139700 w 165100"/>
                <a:gd name="T3" fmla="*/ 203200 h 406400"/>
                <a:gd name="T4" fmla="*/ 152400 w 165100"/>
                <a:gd name="T5" fmla="*/ 406400 h 406400"/>
                <a:gd name="T6" fmla="*/ 0 60000 65536"/>
                <a:gd name="T7" fmla="*/ 0 60000 65536"/>
                <a:gd name="T8" fmla="*/ 0 60000 65536"/>
                <a:gd name="T9" fmla="*/ 0 w 165100"/>
                <a:gd name="T10" fmla="*/ 0 h 406400"/>
                <a:gd name="T11" fmla="*/ 165100 w 165100"/>
                <a:gd name="T12" fmla="*/ 406400 h 406400"/>
              </a:gdLst>
              <a:ahLst/>
              <a:cxnLst>
                <a:cxn ang="T6">
                  <a:pos x="T0" y="T1"/>
                </a:cxn>
                <a:cxn ang="T7">
                  <a:pos x="T2" y="T3"/>
                </a:cxn>
                <a:cxn ang="T8">
                  <a:pos x="T4" y="T5"/>
                </a:cxn>
              </a:cxnLst>
              <a:rect l="T9" t="T10" r="T11" b="T12"/>
              <a:pathLst>
                <a:path w="165100" h="406400">
                  <a:moveTo>
                    <a:pt x="0" y="0"/>
                  </a:moveTo>
                  <a:cubicBezTo>
                    <a:pt x="57150" y="67733"/>
                    <a:pt x="114300" y="135467"/>
                    <a:pt x="139700" y="203200"/>
                  </a:cubicBezTo>
                  <a:cubicBezTo>
                    <a:pt x="165100" y="270933"/>
                    <a:pt x="152400" y="406400"/>
                    <a:pt x="152400" y="4064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aphicFrame>
          <p:nvGraphicFramePr>
            <p:cNvPr id="39" name="Object 9">
              <a:extLst>
                <a:ext uri="{FF2B5EF4-FFF2-40B4-BE49-F238E27FC236}">
                  <a16:creationId xmlns:a16="http://schemas.microsoft.com/office/drawing/2014/main" id="{33B596A5-423E-D54F-B876-66186E50F932}"/>
                </a:ext>
              </a:extLst>
            </p:cNvPr>
            <p:cNvGraphicFramePr>
              <a:graphicFrameLocks noChangeAspect="1"/>
            </p:cNvGraphicFramePr>
            <p:nvPr/>
          </p:nvGraphicFramePr>
          <p:xfrm>
            <a:off x="6697999" y="1811278"/>
            <a:ext cx="122825" cy="173239"/>
          </p:xfrm>
          <a:graphic>
            <a:graphicData uri="http://schemas.openxmlformats.org/presentationml/2006/ole">
              <mc:AlternateContent xmlns:mc="http://schemas.openxmlformats.org/markup-compatibility/2006">
                <mc:Choice xmlns:v="urn:schemas-microsoft-com:vml" Requires="v">
                  <p:oleObj spid="_x0000_s61471" name="Equation" r:id="rId7" imgW="127000" imgH="177800" progId="Equation.DSMT4">
                    <p:embed/>
                  </p:oleObj>
                </mc:Choice>
                <mc:Fallback>
                  <p:oleObj name="Equation" r:id="rId7" imgW="127000" imgH="177800" progId="Equation.DSMT4">
                    <p:embed/>
                    <p:pic>
                      <p:nvPicPr>
                        <p:cNvPr id="39" name="Object 9">
                          <a:extLst>
                            <a:ext uri="{FF2B5EF4-FFF2-40B4-BE49-F238E27FC236}">
                              <a16:creationId xmlns:a16="http://schemas.microsoft.com/office/drawing/2014/main" id="{33B596A5-423E-D54F-B876-66186E50F9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7999" y="1811278"/>
                          <a:ext cx="122825" cy="173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 name="Freeform 20">
              <a:extLst>
                <a:ext uri="{FF2B5EF4-FFF2-40B4-BE49-F238E27FC236}">
                  <a16:creationId xmlns:a16="http://schemas.microsoft.com/office/drawing/2014/main" id="{6D2EE6CC-BE14-8F41-BD93-71EAEFDA89A9}"/>
                </a:ext>
              </a:extLst>
            </p:cNvPr>
            <p:cNvSpPr>
              <a:spLocks/>
            </p:cNvSpPr>
            <p:nvPr/>
          </p:nvSpPr>
          <p:spPr bwMode="auto">
            <a:xfrm flipH="1">
              <a:off x="5246095" y="1063327"/>
              <a:ext cx="351977" cy="219985"/>
            </a:xfrm>
            <a:custGeom>
              <a:avLst/>
              <a:gdLst>
                <a:gd name="T0" fmla="*/ 0 w 384"/>
                <a:gd name="T1" fmla="*/ 241935000 h 240"/>
                <a:gd name="T2" fmla="*/ 120967500 w 384"/>
                <a:gd name="T3" fmla="*/ 0 h 240"/>
                <a:gd name="T4" fmla="*/ 846772500 w 384"/>
                <a:gd name="T5" fmla="*/ 0 h 240"/>
                <a:gd name="T6" fmla="*/ 967740000 w 384"/>
                <a:gd name="T7" fmla="*/ 362902500 h 240"/>
                <a:gd name="T8" fmla="*/ 241935000 w 384"/>
                <a:gd name="T9" fmla="*/ 604837500 h 240"/>
                <a:gd name="T10" fmla="*/ 0 w 384"/>
                <a:gd name="T11" fmla="*/ 241935000 h 240"/>
                <a:gd name="T12" fmla="*/ 0 60000 65536"/>
                <a:gd name="T13" fmla="*/ 0 60000 65536"/>
                <a:gd name="T14" fmla="*/ 0 60000 65536"/>
                <a:gd name="T15" fmla="*/ 0 60000 65536"/>
                <a:gd name="T16" fmla="*/ 0 60000 65536"/>
                <a:gd name="T17" fmla="*/ 0 60000 65536"/>
                <a:gd name="T18" fmla="*/ 0 w 384"/>
                <a:gd name="T19" fmla="*/ 0 h 240"/>
                <a:gd name="T20" fmla="*/ 384 w 384"/>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84" h="240">
                  <a:moveTo>
                    <a:pt x="0" y="96"/>
                  </a:moveTo>
                  <a:lnTo>
                    <a:pt x="48" y="0"/>
                  </a:lnTo>
                  <a:lnTo>
                    <a:pt x="336" y="0"/>
                  </a:lnTo>
                  <a:lnTo>
                    <a:pt x="384" y="144"/>
                  </a:lnTo>
                  <a:lnTo>
                    <a:pt x="96" y="240"/>
                  </a:lnTo>
                  <a:lnTo>
                    <a:pt x="0" y="96"/>
                  </a:lnTo>
                  <a:close/>
                </a:path>
              </a:pathLst>
            </a:custGeom>
            <a:solidFill>
              <a:srgbClr val="DEE310"/>
            </a:solidFill>
            <a:ln w="9525">
              <a:solidFill>
                <a:schemeClr val="tx1"/>
              </a:solidFill>
              <a:round/>
              <a:headEnd/>
              <a:tailEnd/>
            </a:ln>
          </p:spPr>
          <p:txBody>
            <a:bodyPr wrap="none" anchor="ctr"/>
            <a:lstStyle/>
            <a:p>
              <a:endParaRPr lang="en-US" sz="1350"/>
            </a:p>
          </p:txBody>
        </p:sp>
        <p:graphicFrame>
          <p:nvGraphicFramePr>
            <p:cNvPr id="41" name="Object 3">
              <a:extLst>
                <a:ext uri="{FF2B5EF4-FFF2-40B4-BE49-F238E27FC236}">
                  <a16:creationId xmlns:a16="http://schemas.microsoft.com/office/drawing/2014/main" id="{A1358FA8-EF13-CC4D-80C3-065FA4652035}"/>
                </a:ext>
              </a:extLst>
            </p:cNvPr>
            <p:cNvGraphicFramePr>
              <a:graphicFrameLocks noChangeAspect="1"/>
            </p:cNvGraphicFramePr>
            <p:nvPr/>
          </p:nvGraphicFramePr>
          <p:xfrm>
            <a:off x="5334090" y="1107325"/>
            <a:ext cx="72412" cy="72412"/>
          </p:xfrm>
          <a:graphic>
            <a:graphicData uri="http://schemas.openxmlformats.org/presentationml/2006/ole">
              <mc:AlternateContent xmlns:mc="http://schemas.openxmlformats.org/markup-compatibility/2006">
                <mc:Choice xmlns:v="urn:schemas-microsoft-com:vml" Requires="v">
                  <p:oleObj spid="_x0000_s61472" name="Equation" r:id="rId9" imgW="63500" imgH="63500" progId="Equation.DSMT4">
                    <p:embed/>
                  </p:oleObj>
                </mc:Choice>
                <mc:Fallback>
                  <p:oleObj name="Equation" r:id="rId9" imgW="63500" imgH="63500" progId="Equation.DSMT4">
                    <p:embed/>
                    <p:pic>
                      <p:nvPicPr>
                        <p:cNvPr id="41" name="Object 3">
                          <a:extLst>
                            <a:ext uri="{FF2B5EF4-FFF2-40B4-BE49-F238E27FC236}">
                              <a16:creationId xmlns:a16="http://schemas.microsoft.com/office/drawing/2014/main" id="{A1358FA8-EF13-CC4D-80C3-065FA46520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90" y="1107325"/>
                          <a:ext cx="72412" cy="7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43" name="TextBox 42">
            <a:extLst>
              <a:ext uri="{FF2B5EF4-FFF2-40B4-BE49-F238E27FC236}">
                <a16:creationId xmlns:a16="http://schemas.microsoft.com/office/drawing/2014/main" id="{4EF431AE-0B3E-CC40-BA65-B3A321D0D5B4}"/>
              </a:ext>
            </a:extLst>
          </p:cNvPr>
          <p:cNvSpPr txBox="1"/>
          <p:nvPr/>
        </p:nvSpPr>
        <p:spPr>
          <a:xfrm>
            <a:off x="630354" y="3341972"/>
            <a:ext cx="8033613"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answer is </a:t>
            </a:r>
            <a:r>
              <a:rPr lang="en-US" i="1" dirty="0">
                <a:latin typeface="Times New Roman" panose="02020603050405020304" pitchFamily="18" charset="0"/>
                <a:cs typeface="Times New Roman" panose="02020603050405020304" pitchFamily="18" charset="0"/>
              </a:rPr>
              <a:t>yes</a:t>
            </a:r>
            <a:r>
              <a:rPr lang="en-US" dirty="0">
                <a:latin typeface="Times New Roman" panose="02020603050405020304" pitchFamily="18" charset="0"/>
                <a:cs typeface="Times New Roman" panose="02020603050405020304" pitchFamily="18" charset="0"/>
              </a:rPr>
              <a:t>.  </a:t>
            </a:r>
            <a:r>
              <a:rPr lang="en-US" dirty="0">
                <a:solidFill>
                  <a:srgbClr val="1A2AFF"/>
                </a:solidFill>
                <a:latin typeface="Times New Roman" panose="02020603050405020304" pitchFamily="18" charset="0"/>
                <a:cs typeface="Times New Roman" panose="02020603050405020304" pitchFamily="18" charset="0"/>
              </a:rPr>
              <a:t>If</a:t>
            </a:r>
            <a:r>
              <a:rPr lang="en-US" dirty="0">
                <a:latin typeface="Times New Roman" panose="02020603050405020304" pitchFamily="18" charset="0"/>
                <a:cs typeface="Times New Roman" panose="02020603050405020304" pitchFamily="18" charset="0"/>
              </a:rPr>
              <a:t> you </a:t>
            </a:r>
            <a:r>
              <a:rPr lang="en-US" dirty="0">
                <a:solidFill>
                  <a:srgbClr val="1A2AFF"/>
                </a:solidFill>
                <a:latin typeface="Times New Roman" panose="02020603050405020304" pitchFamily="18" charset="0"/>
                <a:cs typeface="Times New Roman" panose="02020603050405020304" pitchFamily="18" charset="0"/>
              </a:rPr>
              <a:t>always take </a:t>
            </a:r>
            <a:r>
              <a:rPr lang="en-US" dirty="0">
                <a:latin typeface="Times New Roman" panose="02020603050405020304" pitchFamily="18" charset="0"/>
                <a:cs typeface="Times New Roman" panose="02020603050405020304" pitchFamily="18" charset="0"/>
              </a:rPr>
              <a:t>the </a:t>
            </a:r>
            <a:r>
              <a:rPr lang="en-US" dirty="0">
                <a:solidFill>
                  <a:srgbClr val="FF0000"/>
                </a:solidFill>
                <a:latin typeface="Times New Roman" panose="02020603050405020304" pitchFamily="18" charset="0"/>
                <a:cs typeface="Times New Roman" panose="02020603050405020304" pitchFamily="18" charset="0"/>
              </a:rPr>
              <a:t>defined direction of acceleration </a:t>
            </a:r>
            <a:r>
              <a:rPr lang="en-US" dirty="0">
                <a:solidFill>
                  <a:srgbClr val="1A2AFF"/>
                </a:solidFill>
                <a:latin typeface="Times New Roman" panose="02020603050405020304" pitchFamily="18" charset="0"/>
                <a:cs typeface="Times New Roman" panose="02020603050405020304" pitchFamily="18" charset="0"/>
              </a:rPr>
              <a:t>as</a:t>
            </a:r>
            <a:r>
              <a:rPr lang="en-US" dirty="0">
                <a:latin typeface="Times New Roman" panose="02020603050405020304" pitchFamily="18" charset="0"/>
                <a:cs typeface="Times New Roman" panose="02020603050405020304" pitchFamily="18" charset="0"/>
              </a:rPr>
              <a:t> the </a:t>
            </a:r>
            <a:r>
              <a:rPr lang="en-US" dirty="0">
                <a:solidFill>
                  <a:srgbClr val="FF0000"/>
                </a:solidFill>
                <a:latin typeface="Times New Roman" panose="02020603050405020304" pitchFamily="18" charset="0"/>
                <a:cs typeface="Times New Roman" panose="02020603050405020304" pitchFamily="18" charset="0"/>
              </a:rPr>
              <a:t>positive direction</a:t>
            </a:r>
            <a:r>
              <a:rPr lang="en-US" dirty="0">
                <a:latin typeface="Times New Roman" panose="02020603050405020304" pitchFamily="18" charset="0"/>
                <a:cs typeface="Times New Roman" panose="02020603050405020304" pitchFamily="18" charset="0"/>
              </a:rPr>
              <a:t>, then the </a:t>
            </a:r>
            <a:r>
              <a:rPr lang="en-US" dirty="0">
                <a:solidFill>
                  <a:srgbClr val="00C201"/>
                </a:solidFill>
                <a:latin typeface="Times New Roman" panose="02020603050405020304" pitchFamily="18" charset="0"/>
                <a:cs typeface="Times New Roman" panose="02020603050405020304" pitchFamily="18" charset="0"/>
              </a:rPr>
              <a:t>“ma” term will always be positive </a:t>
            </a:r>
            <a:r>
              <a:rPr lang="en-US" dirty="0">
                <a:latin typeface="Times New Roman" panose="02020603050405020304" pitchFamily="18" charset="0"/>
                <a:cs typeface="Times New Roman" panose="02020603050405020304" pitchFamily="18" charset="0"/>
              </a:rPr>
              <a:t>and you won’t have to worry about unembedding negative signs.  The only down-side is that you will find yourself defining, say, downward as positive (think about this problem with the hanging mass accelerating downward—this would mean that DOWN would have to be defined as positive), and some people just don’t like doing that.  If you can get around that, though, this is a good workaround.  </a:t>
            </a:r>
          </a:p>
        </p:txBody>
      </p:sp>
    </p:spTree>
    <p:extLst>
      <p:ext uri="{BB962C8B-B14F-4D97-AF65-F5344CB8AC3E}">
        <p14:creationId xmlns:p14="http://schemas.microsoft.com/office/powerpoint/2010/main" val="414334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40.)</a:t>
            </a:r>
          </a:p>
        </p:txBody>
      </p:sp>
      <p:sp>
        <p:nvSpPr>
          <p:cNvPr id="7" name="TextBox 6"/>
          <p:cNvSpPr txBox="1"/>
          <p:nvPr/>
        </p:nvSpPr>
        <p:spPr>
          <a:xfrm>
            <a:off x="203199" y="519836"/>
            <a:ext cx="6134101" cy="1754327"/>
          </a:xfrm>
          <a:prstGeom prst="rect">
            <a:avLst/>
          </a:prstGeom>
          <a:noFill/>
        </p:spPr>
        <p:txBody>
          <a:bodyPr wrap="square" rtlCol="0">
            <a:spAutoFit/>
          </a:bodyPr>
          <a:lstStyle/>
          <a:p>
            <a:r>
              <a:rPr lang="en-US" sz="2800" dirty="0">
                <a:solidFill>
                  <a:srgbClr val="FF0000"/>
                </a:solidFill>
                <a:latin typeface="Apple Chancery"/>
                <a:cs typeface="Apple Chancery"/>
              </a:rPr>
              <a:t>Another Example:  </a:t>
            </a:r>
            <a:r>
              <a:rPr lang="en-US" sz="2000" dirty="0">
                <a:latin typeface="Times New Roman"/>
                <a:cs typeface="Times New Roman"/>
              </a:rPr>
              <a:t>Called an </a:t>
            </a:r>
            <a:r>
              <a:rPr lang="en-US" sz="2000" dirty="0">
                <a:solidFill>
                  <a:srgbClr val="0C34DC"/>
                </a:solidFill>
                <a:latin typeface="Times New Roman"/>
                <a:cs typeface="Times New Roman"/>
              </a:rPr>
              <a:t>Atwood Machine</a:t>
            </a:r>
            <a:r>
              <a:rPr lang="en-US" sz="2000" dirty="0">
                <a:latin typeface="Times New Roman"/>
                <a:cs typeface="Times New Roman"/>
              </a:rPr>
              <a:t>, a </a:t>
            </a:r>
            <a:r>
              <a:rPr lang="en-US" sz="2000" dirty="0">
                <a:solidFill>
                  <a:srgbClr val="0C34DC"/>
                </a:solidFill>
                <a:latin typeface="Times New Roman"/>
                <a:cs typeface="Times New Roman"/>
              </a:rPr>
              <a:t>massless</a:t>
            </a:r>
            <a:r>
              <a:rPr lang="en-US" sz="2000" dirty="0">
                <a:latin typeface="Times New Roman"/>
                <a:cs typeface="Times New Roman"/>
              </a:rPr>
              <a:t>, </a:t>
            </a:r>
            <a:r>
              <a:rPr lang="en-US" sz="2000" dirty="0">
                <a:solidFill>
                  <a:srgbClr val="0C34DC"/>
                </a:solidFill>
                <a:latin typeface="Times New Roman"/>
                <a:cs typeface="Times New Roman"/>
              </a:rPr>
              <a:t>frictionless pulley </a:t>
            </a:r>
            <a:r>
              <a:rPr lang="en-US" sz="2000" dirty="0">
                <a:latin typeface="Times New Roman"/>
                <a:cs typeface="Times New Roman"/>
              </a:rPr>
              <a:t>is </a:t>
            </a:r>
            <a:r>
              <a:rPr lang="en-US" sz="2000" dirty="0">
                <a:solidFill>
                  <a:srgbClr val="0C34DC"/>
                </a:solidFill>
                <a:latin typeface="Times New Roman"/>
                <a:cs typeface="Times New Roman"/>
              </a:rPr>
              <a:t>suspended from </a:t>
            </a:r>
            <a:r>
              <a:rPr lang="en-US" sz="2000" dirty="0">
                <a:latin typeface="Times New Roman"/>
                <a:cs typeface="Times New Roman"/>
              </a:rPr>
              <a:t>the </a:t>
            </a:r>
            <a:r>
              <a:rPr lang="en-US" sz="2000" dirty="0">
                <a:solidFill>
                  <a:srgbClr val="0C34DC"/>
                </a:solidFill>
                <a:latin typeface="Times New Roman"/>
                <a:cs typeface="Times New Roman"/>
              </a:rPr>
              <a:t>ceiling</a:t>
            </a:r>
            <a:r>
              <a:rPr lang="en-US" sz="2000" dirty="0">
                <a:latin typeface="Times New Roman"/>
                <a:cs typeface="Times New Roman"/>
              </a:rPr>
              <a:t> </a:t>
            </a:r>
            <a:r>
              <a:rPr lang="en-US" sz="2000" dirty="0">
                <a:solidFill>
                  <a:srgbClr val="0C34DC"/>
                </a:solidFill>
                <a:latin typeface="Times New Roman"/>
                <a:cs typeface="Times New Roman"/>
              </a:rPr>
              <a:t>with</a:t>
            </a:r>
            <a:r>
              <a:rPr lang="en-US" sz="2000" dirty="0">
                <a:latin typeface="Times New Roman"/>
                <a:cs typeface="Times New Roman"/>
              </a:rPr>
              <a:t> a </a:t>
            </a:r>
            <a:r>
              <a:rPr lang="en-US" sz="2000" dirty="0">
                <a:solidFill>
                  <a:srgbClr val="0C34DC"/>
                </a:solidFill>
                <a:latin typeface="Times New Roman"/>
                <a:cs typeface="Times New Roman"/>
              </a:rPr>
              <a:t>string threaded through it</a:t>
            </a:r>
            <a:r>
              <a:rPr lang="en-US" sz="2000" dirty="0">
                <a:latin typeface="Times New Roman"/>
                <a:cs typeface="Times New Roman"/>
              </a:rPr>
              <a:t>.  </a:t>
            </a:r>
            <a:r>
              <a:rPr lang="en-US" sz="2000" dirty="0">
                <a:solidFill>
                  <a:srgbClr val="FF0000"/>
                </a:solidFill>
                <a:latin typeface="Times New Roman"/>
                <a:cs typeface="Times New Roman"/>
              </a:rPr>
              <a:t>Two unequal masses </a:t>
            </a:r>
            <a:r>
              <a:rPr lang="en-US" sz="2000" dirty="0">
                <a:latin typeface="Times New Roman"/>
                <a:cs typeface="Times New Roman"/>
              </a:rPr>
              <a:t>are </a:t>
            </a:r>
            <a:r>
              <a:rPr lang="en-US" sz="2000" dirty="0">
                <a:solidFill>
                  <a:srgbClr val="FF0000"/>
                </a:solidFill>
                <a:latin typeface="Times New Roman"/>
                <a:cs typeface="Times New Roman"/>
              </a:rPr>
              <a:t>attached to either end </a:t>
            </a:r>
            <a:r>
              <a:rPr lang="en-US" sz="2000" dirty="0">
                <a:solidFill>
                  <a:srgbClr val="0C34DC"/>
                </a:solidFill>
                <a:latin typeface="Times New Roman"/>
                <a:cs typeface="Times New Roman"/>
              </a:rPr>
              <a:t>of the string </a:t>
            </a:r>
            <a:r>
              <a:rPr lang="en-US" sz="2000" dirty="0">
                <a:latin typeface="Times New Roman"/>
                <a:cs typeface="Times New Roman"/>
              </a:rPr>
              <a:t>and the system is </a:t>
            </a:r>
            <a:r>
              <a:rPr lang="en-US" sz="2000" dirty="0">
                <a:solidFill>
                  <a:srgbClr val="0C34DC"/>
                </a:solidFill>
                <a:latin typeface="Times New Roman"/>
                <a:cs typeface="Times New Roman"/>
              </a:rPr>
              <a:t>allowed to free fall</a:t>
            </a:r>
            <a:r>
              <a:rPr lang="en-US" sz="2000" dirty="0">
                <a:latin typeface="Times New Roman"/>
                <a:cs typeface="Times New Roman"/>
              </a:rPr>
              <a:t>.</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1" name="Object 50"/>
          <p:cNvGraphicFramePr>
            <a:graphicFrameLocks noChangeAspect="1"/>
          </p:cNvGraphicFramePr>
          <p:nvPr/>
        </p:nvGraphicFramePr>
        <p:xfrm>
          <a:off x="730250" y="2954338"/>
          <a:ext cx="1231900" cy="342900"/>
        </p:xfrm>
        <a:graphic>
          <a:graphicData uri="http://schemas.openxmlformats.org/presentationml/2006/ole">
            <mc:AlternateContent xmlns:mc="http://schemas.openxmlformats.org/markup-compatibility/2006">
              <mc:Choice xmlns:v="urn:schemas-microsoft-com:vml" Requires="v">
                <p:oleObj spid="_x0000_s91137" name="Equation" r:id="rId3" imgW="736600" imgH="203200" progId="Equation.DSMT4">
                  <p:embed/>
                </p:oleObj>
              </mc:Choice>
              <mc:Fallback>
                <p:oleObj name="Equation" r:id="rId3" imgW="736600" imgH="203200" progId="Equation.DSMT4">
                  <p:embed/>
                  <p:pic>
                    <p:nvPicPr>
                      <p:cNvPr id="51" name="Object 50"/>
                      <p:cNvPicPr/>
                      <p:nvPr/>
                    </p:nvPicPr>
                    <p:blipFill>
                      <a:blip r:embed="rId4"/>
                      <a:stretch>
                        <a:fillRect/>
                      </a:stretch>
                    </p:blipFill>
                    <p:spPr>
                      <a:xfrm>
                        <a:off x="730250" y="2954338"/>
                        <a:ext cx="1231900" cy="342900"/>
                      </a:xfrm>
                      <a:prstGeom prst="rect">
                        <a:avLst/>
                      </a:prstGeom>
                    </p:spPr>
                  </p:pic>
                </p:oleObj>
              </mc:Fallback>
            </mc:AlternateContent>
          </a:graphicData>
        </a:graphic>
      </p:graphicFrame>
      <p:cxnSp>
        <p:nvCxnSpPr>
          <p:cNvPr id="70" name="Straight Connector 69"/>
          <p:cNvCxnSpPr/>
          <p:nvPr/>
        </p:nvCxnSpPr>
        <p:spPr>
          <a:xfrm>
            <a:off x="1962150" y="3933636"/>
            <a:ext cx="1238250"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2539999" y="2922538"/>
            <a:ext cx="12700" cy="207972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298700" y="3659049"/>
            <a:ext cx="533400" cy="520700"/>
          </a:xfrm>
          <a:prstGeom prst="rect">
            <a:avLst/>
          </a:prstGeom>
          <a:solidFill>
            <a:srgbClr val="FFFF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a:off x="2565399" y="4086036"/>
            <a:ext cx="0" cy="63500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2565399" y="3234342"/>
            <a:ext cx="0" cy="66278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65"/>
          <p:cNvGraphicFramePr>
            <a:graphicFrameLocks noChangeAspect="1"/>
          </p:cNvGraphicFramePr>
          <p:nvPr/>
        </p:nvGraphicFramePr>
        <p:xfrm>
          <a:off x="2714625" y="3213100"/>
          <a:ext cx="233363" cy="255588"/>
        </p:xfrm>
        <a:graphic>
          <a:graphicData uri="http://schemas.openxmlformats.org/presentationml/2006/ole">
            <mc:AlternateContent xmlns:mc="http://schemas.openxmlformats.org/markup-compatibility/2006">
              <mc:Choice xmlns:v="urn:schemas-microsoft-com:vml" Requires="v">
                <p:oleObj spid="_x0000_s91138" name="Equation" r:id="rId5" imgW="139700" imgH="152400" progId="Equation.DSMT4">
                  <p:embed/>
                </p:oleObj>
              </mc:Choice>
              <mc:Fallback>
                <p:oleObj name="Equation" r:id="rId5" imgW="139700" imgH="152400" progId="Equation.DSMT4">
                  <p:embed/>
                  <p:pic>
                    <p:nvPicPr>
                      <p:cNvPr id="66" name="Object 65"/>
                      <p:cNvPicPr/>
                      <p:nvPr/>
                    </p:nvPicPr>
                    <p:blipFill>
                      <a:blip r:embed="rId6"/>
                      <a:stretch>
                        <a:fillRect/>
                      </a:stretch>
                    </p:blipFill>
                    <p:spPr>
                      <a:xfrm>
                        <a:off x="2714625" y="3213100"/>
                        <a:ext cx="233363" cy="255588"/>
                      </a:xfrm>
                      <a:prstGeom prst="rect">
                        <a:avLst/>
                      </a:prstGeom>
                    </p:spPr>
                  </p:pic>
                </p:oleObj>
              </mc:Fallback>
            </mc:AlternateContent>
          </a:graphicData>
        </a:graphic>
      </p:graphicFrame>
      <p:graphicFrame>
        <p:nvGraphicFramePr>
          <p:cNvPr id="75" name="Object 74"/>
          <p:cNvGraphicFramePr>
            <a:graphicFrameLocks noChangeAspect="1"/>
          </p:cNvGraphicFramePr>
          <p:nvPr/>
        </p:nvGraphicFramePr>
        <p:xfrm>
          <a:off x="2357065" y="2871738"/>
          <a:ext cx="155594" cy="203200"/>
        </p:xfrm>
        <a:graphic>
          <a:graphicData uri="http://schemas.openxmlformats.org/presentationml/2006/ole">
            <mc:AlternateContent xmlns:mc="http://schemas.openxmlformats.org/markup-compatibility/2006">
              <mc:Choice xmlns:v="urn:schemas-microsoft-com:vml" Requires="v">
                <p:oleObj spid="_x0000_s91139" name="Equation" r:id="rId7" imgW="127000" imgH="165100" progId="Equation.DSMT4">
                  <p:embed/>
                </p:oleObj>
              </mc:Choice>
              <mc:Fallback>
                <p:oleObj name="Equation" r:id="rId7" imgW="127000" imgH="165100" progId="Equation.DSMT4">
                  <p:embed/>
                  <p:pic>
                    <p:nvPicPr>
                      <p:cNvPr id="75" name="Object 74"/>
                      <p:cNvPicPr/>
                      <p:nvPr/>
                    </p:nvPicPr>
                    <p:blipFill>
                      <a:blip r:embed="rId8"/>
                      <a:stretch>
                        <a:fillRect/>
                      </a:stretch>
                    </p:blipFill>
                    <p:spPr>
                      <a:xfrm>
                        <a:off x="2357065" y="2871738"/>
                        <a:ext cx="155594" cy="203200"/>
                      </a:xfrm>
                      <a:prstGeom prst="rect">
                        <a:avLst/>
                      </a:prstGeom>
                    </p:spPr>
                  </p:pic>
                </p:oleObj>
              </mc:Fallback>
            </mc:AlternateContent>
          </a:graphicData>
        </a:graphic>
      </p:graphicFrame>
      <p:graphicFrame>
        <p:nvGraphicFramePr>
          <p:cNvPr id="76" name="Object 75"/>
          <p:cNvGraphicFramePr>
            <a:graphicFrameLocks noChangeAspect="1"/>
          </p:cNvGraphicFramePr>
          <p:nvPr/>
        </p:nvGraphicFramePr>
        <p:xfrm>
          <a:off x="3082925" y="3957588"/>
          <a:ext cx="155575" cy="155575"/>
        </p:xfrm>
        <a:graphic>
          <a:graphicData uri="http://schemas.openxmlformats.org/presentationml/2006/ole">
            <mc:AlternateContent xmlns:mc="http://schemas.openxmlformats.org/markup-compatibility/2006">
              <mc:Choice xmlns:v="urn:schemas-microsoft-com:vml" Requires="v">
                <p:oleObj spid="_x0000_s91140" name="Equation" r:id="rId9" imgW="127000" imgH="127000" progId="Equation.DSMT4">
                  <p:embed/>
                </p:oleObj>
              </mc:Choice>
              <mc:Fallback>
                <p:oleObj name="Equation" r:id="rId9" imgW="127000" imgH="127000" progId="Equation.DSMT4">
                  <p:embed/>
                  <p:pic>
                    <p:nvPicPr>
                      <p:cNvPr id="76" name="Object 75"/>
                      <p:cNvPicPr/>
                      <p:nvPr/>
                    </p:nvPicPr>
                    <p:blipFill>
                      <a:blip r:embed="rId10"/>
                      <a:stretch>
                        <a:fillRect/>
                      </a:stretch>
                    </p:blipFill>
                    <p:spPr>
                      <a:xfrm>
                        <a:off x="3082925" y="3957588"/>
                        <a:ext cx="155575" cy="155575"/>
                      </a:xfrm>
                      <a:prstGeom prst="rect">
                        <a:avLst/>
                      </a:prstGeom>
                    </p:spPr>
                  </p:pic>
                </p:oleObj>
              </mc:Fallback>
            </mc:AlternateContent>
          </a:graphicData>
        </a:graphic>
      </p:graphicFrame>
      <p:graphicFrame>
        <p:nvGraphicFramePr>
          <p:cNvPr id="77" name="Object 76"/>
          <p:cNvGraphicFramePr>
            <a:graphicFrameLocks noChangeAspect="1"/>
          </p:cNvGraphicFramePr>
          <p:nvPr/>
        </p:nvGraphicFramePr>
        <p:xfrm>
          <a:off x="2673350" y="4411663"/>
          <a:ext cx="487363" cy="341312"/>
        </p:xfrm>
        <a:graphic>
          <a:graphicData uri="http://schemas.openxmlformats.org/presentationml/2006/ole">
            <mc:AlternateContent xmlns:mc="http://schemas.openxmlformats.org/markup-compatibility/2006">
              <mc:Choice xmlns:v="urn:schemas-microsoft-com:vml" Requires="v">
                <p:oleObj spid="_x0000_s91141" name="Equation" r:id="rId11" imgW="292100" imgH="203200" progId="Equation.DSMT4">
                  <p:embed/>
                </p:oleObj>
              </mc:Choice>
              <mc:Fallback>
                <p:oleObj name="Equation" r:id="rId11" imgW="292100" imgH="203200" progId="Equation.DSMT4">
                  <p:embed/>
                  <p:pic>
                    <p:nvPicPr>
                      <p:cNvPr id="77" name="Object 76"/>
                      <p:cNvPicPr/>
                      <p:nvPr/>
                    </p:nvPicPr>
                    <p:blipFill>
                      <a:blip r:embed="rId12"/>
                      <a:stretch>
                        <a:fillRect/>
                      </a:stretch>
                    </p:blipFill>
                    <p:spPr>
                      <a:xfrm>
                        <a:off x="2673350" y="4411663"/>
                        <a:ext cx="487363" cy="341312"/>
                      </a:xfrm>
                      <a:prstGeom prst="rect">
                        <a:avLst/>
                      </a:prstGeom>
                    </p:spPr>
                  </p:pic>
                </p:oleObj>
              </mc:Fallback>
            </mc:AlternateContent>
          </a:graphicData>
        </a:graphic>
      </p:graphicFrame>
      <p:grpSp>
        <p:nvGrpSpPr>
          <p:cNvPr id="4" name="Group 3"/>
          <p:cNvGrpSpPr/>
          <p:nvPr/>
        </p:nvGrpSpPr>
        <p:grpSpPr>
          <a:xfrm>
            <a:off x="6477000" y="318294"/>
            <a:ext cx="1811338" cy="2817637"/>
            <a:chOff x="6916738" y="318295"/>
            <a:chExt cx="1371600" cy="2133600"/>
          </a:xfrm>
        </p:grpSpPr>
        <p:sp>
          <p:nvSpPr>
            <p:cNvPr id="50" name="Line 65"/>
            <p:cNvSpPr>
              <a:spLocks noChangeShapeType="1"/>
            </p:cNvSpPr>
            <p:nvPr/>
          </p:nvSpPr>
          <p:spPr bwMode="auto">
            <a:xfrm>
              <a:off x="6916738" y="394495"/>
              <a:ext cx="1371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 name="Oval 66"/>
            <p:cNvSpPr>
              <a:spLocks noChangeArrowheads="1"/>
            </p:cNvSpPr>
            <p:nvPr/>
          </p:nvSpPr>
          <p:spPr bwMode="auto">
            <a:xfrm>
              <a:off x="7297738" y="546895"/>
              <a:ext cx="685800" cy="6858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7" name="Line 68"/>
            <p:cNvSpPr>
              <a:spLocks noChangeShapeType="1"/>
            </p:cNvSpPr>
            <p:nvPr/>
          </p:nvSpPr>
          <p:spPr bwMode="auto">
            <a:xfrm>
              <a:off x="7297738" y="851695"/>
              <a:ext cx="0" cy="838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Line 69"/>
            <p:cNvSpPr>
              <a:spLocks noChangeShapeType="1"/>
            </p:cNvSpPr>
            <p:nvPr/>
          </p:nvSpPr>
          <p:spPr bwMode="auto">
            <a:xfrm>
              <a:off x="7983538" y="851695"/>
              <a:ext cx="0" cy="1371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 name="Oval 70"/>
            <p:cNvSpPr>
              <a:spLocks noChangeArrowheads="1"/>
            </p:cNvSpPr>
            <p:nvPr/>
          </p:nvSpPr>
          <p:spPr bwMode="auto">
            <a:xfrm>
              <a:off x="7145338" y="1689895"/>
              <a:ext cx="304800" cy="304800"/>
            </a:xfrm>
            <a:prstGeom prst="ellipse">
              <a:avLst/>
            </a:prstGeom>
            <a:solidFill>
              <a:srgbClr val="FFFF1D"/>
            </a:solidFill>
            <a:ln w="9525">
              <a:solidFill>
                <a:schemeClr val="tx1"/>
              </a:solidFill>
              <a:round/>
              <a:headEnd/>
              <a:tailEnd/>
            </a:ln>
          </p:spPr>
          <p:txBody>
            <a:bodyPr wrap="none" anchor="ctr"/>
            <a:lstStyle/>
            <a:p>
              <a:endParaRPr lang="en-US"/>
            </a:p>
          </p:txBody>
        </p:sp>
        <p:sp>
          <p:nvSpPr>
            <p:cNvPr id="72" name="Rectangle 71"/>
            <p:cNvSpPr>
              <a:spLocks noChangeArrowheads="1"/>
            </p:cNvSpPr>
            <p:nvPr/>
          </p:nvSpPr>
          <p:spPr bwMode="auto">
            <a:xfrm>
              <a:off x="7831138" y="2223295"/>
              <a:ext cx="304800" cy="228600"/>
            </a:xfrm>
            <a:prstGeom prst="rect">
              <a:avLst/>
            </a:prstGeom>
            <a:solidFill>
              <a:srgbClr val="E8101E"/>
            </a:solidFill>
            <a:ln w="9525">
              <a:solidFill>
                <a:schemeClr val="tx1"/>
              </a:solidFill>
              <a:miter lim="800000"/>
              <a:headEnd/>
              <a:tailEnd/>
            </a:ln>
          </p:spPr>
          <p:txBody>
            <a:bodyPr wrap="none" anchor="ctr"/>
            <a:lstStyle/>
            <a:p>
              <a:endParaRPr lang="en-US"/>
            </a:p>
          </p:txBody>
        </p:sp>
        <p:sp>
          <p:nvSpPr>
            <p:cNvPr id="73" name="Freeform 72"/>
            <p:cNvSpPr>
              <a:spLocks/>
            </p:cNvSpPr>
            <p:nvPr/>
          </p:nvSpPr>
          <p:spPr bwMode="auto">
            <a:xfrm>
              <a:off x="7297738" y="394495"/>
              <a:ext cx="685800" cy="609600"/>
            </a:xfrm>
            <a:custGeom>
              <a:avLst/>
              <a:gdLst>
                <a:gd name="T0" fmla="*/ 0 w 432"/>
                <a:gd name="T1" fmla="*/ 0 h 384"/>
                <a:gd name="T2" fmla="*/ 362902500 w 432"/>
                <a:gd name="T3" fmla="*/ 967740000 h 384"/>
                <a:gd name="T4" fmla="*/ 725805000 w 432"/>
                <a:gd name="T5" fmla="*/ 967740000 h 384"/>
                <a:gd name="T6" fmla="*/ 1088707500 w 432"/>
                <a:gd name="T7" fmla="*/ 0 h 384"/>
                <a:gd name="T8" fmla="*/ 0 60000 65536"/>
                <a:gd name="T9" fmla="*/ 0 60000 65536"/>
                <a:gd name="T10" fmla="*/ 0 60000 65536"/>
                <a:gd name="T11" fmla="*/ 0 60000 65536"/>
                <a:gd name="T12" fmla="*/ 0 w 432"/>
                <a:gd name="T13" fmla="*/ 0 h 384"/>
                <a:gd name="T14" fmla="*/ 432 w 432"/>
                <a:gd name="T15" fmla="*/ 384 h 384"/>
              </a:gdLst>
              <a:ahLst/>
              <a:cxnLst>
                <a:cxn ang="T8">
                  <a:pos x="T0" y="T1"/>
                </a:cxn>
                <a:cxn ang="T9">
                  <a:pos x="T2" y="T3"/>
                </a:cxn>
                <a:cxn ang="T10">
                  <a:pos x="T4" y="T5"/>
                </a:cxn>
                <a:cxn ang="T11">
                  <a:pos x="T6" y="T7"/>
                </a:cxn>
              </a:cxnLst>
              <a:rect l="T12" t="T13" r="T14" b="T15"/>
              <a:pathLst>
                <a:path w="432" h="384">
                  <a:moveTo>
                    <a:pt x="0" y="0"/>
                  </a:moveTo>
                  <a:lnTo>
                    <a:pt x="144" y="384"/>
                  </a:lnTo>
                  <a:lnTo>
                    <a:pt x="288" y="384"/>
                  </a:lnTo>
                  <a:lnTo>
                    <a:pt x="432" y="0"/>
                  </a:ln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4" name="Freeform 73"/>
            <p:cNvSpPr>
              <a:spLocks/>
            </p:cNvSpPr>
            <p:nvPr/>
          </p:nvSpPr>
          <p:spPr bwMode="auto">
            <a:xfrm>
              <a:off x="7297738" y="394495"/>
              <a:ext cx="685800" cy="609600"/>
            </a:xfrm>
            <a:custGeom>
              <a:avLst/>
              <a:gdLst>
                <a:gd name="T0" fmla="*/ 0 w 432"/>
                <a:gd name="T1" fmla="*/ 0 h 384"/>
                <a:gd name="T2" fmla="*/ 362902500 w 432"/>
                <a:gd name="T3" fmla="*/ 967740000 h 384"/>
                <a:gd name="T4" fmla="*/ 725805000 w 432"/>
                <a:gd name="T5" fmla="*/ 967740000 h 384"/>
                <a:gd name="T6" fmla="*/ 1088707500 w 432"/>
                <a:gd name="T7" fmla="*/ 0 h 384"/>
                <a:gd name="T8" fmla="*/ 0 w 432"/>
                <a:gd name="T9" fmla="*/ 0 h 384"/>
                <a:gd name="T10" fmla="*/ 0 60000 65536"/>
                <a:gd name="T11" fmla="*/ 0 60000 65536"/>
                <a:gd name="T12" fmla="*/ 0 60000 65536"/>
                <a:gd name="T13" fmla="*/ 0 60000 65536"/>
                <a:gd name="T14" fmla="*/ 0 60000 65536"/>
                <a:gd name="T15" fmla="*/ 0 w 432"/>
                <a:gd name="T16" fmla="*/ 0 h 384"/>
                <a:gd name="T17" fmla="*/ 432 w 432"/>
                <a:gd name="T18" fmla="*/ 384 h 384"/>
              </a:gdLst>
              <a:ahLst/>
              <a:cxnLst>
                <a:cxn ang="T10">
                  <a:pos x="T0" y="T1"/>
                </a:cxn>
                <a:cxn ang="T11">
                  <a:pos x="T2" y="T3"/>
                </a:cxn>
                <a:cxn ang="T12">
                  <a:pos x="T4" y="T5"/>
                </a:cxn>
                <a:cxn ang="T13">
                  <a:pos x="T6" y="T7"/>
                </a:cxn>
                <a:cxn ang="T14">
                  <a:pos x="T8" y="T9"/>
                </a:cxn>
              </a:cxnLst>
              <a:rect l="T15" t="T16" r="T17" b="T18"/>
              <a:pathLst>
                <a:path w="432" h="384">
                  <a:moveTo>
                    <a:pt x="0" y="0"/>
                  </a:moveTo>
                  <a:lnTo>
                    <a:pt x="144" y="384"/>
                  </a:lnTo>
                  <a:lnTo>
                    <a:pt x="288" y="384"/>
                  </a:lnTo>
                  <a:lnTo>
                    <a:pt x="432" y="0"/>
                  </a:lnTo>
                  <a:lnTo>
                    <a:pt x="0" y="0"/>
                  </a:lnTo>
                  <a:close/>
                </a:path>
              </a:pathLst>
            </a:custGeom>
            <a:solidFill>
              <a:srgbClr val="6AFF10"/>
            </a:solidFill>
            <a:ln w="9525">
              <a:solidFill>
                <a:schemeClr val="tx1"/>
              </a:solidFill>
              <a:round/>
              <a:headEnd/>
              <a:tailEnd/>
            </a:ln>
          </p:spPr>
          <p:txBody>
            <a:bodyPr wrap="none" anchor="ctr"/>
            <a:lstStyle/>
            <a:p>
              <a:endParaRPr lang="en-US"/>
            </a:p>
          </p:txBody>
        </p:sp>
        <p:sp>
          <p:nvSpPr>
            <p:cNvPr id="78" name="Line 74"/>
            <p:cNvSpPr>
              <a:spLocks noChangeShapeType="1"/>
            </p:cNvSpPr>
            <p:nvPr/>
          </p:nvSpPr>
          <p:spPr bwMode="auto">
            <a:xfrm flipH="1">
              <a:off x="6992938" y="318295"/>
              <a:ext cx="7620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 name="Line 75"/>
            <p:cNvSpPr>
              <a:spLocks noChangeShapeType="1"/>
            </p:cNvSpPr>
            <p:nvPr/>
          </p:nvSpPr>
          <p:spPr bwMode="auto">
            <a:xfrm flipH="1">
              <a:off x="7221538" y="318295"/>
              <a:ext cx="7620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0" name="Line 76"/>
            <p:cNvSpPr>
              <a:spLocks noChangeShapeType="1"/>
            </p:cNvSpPr>
            <p:nvPr/>
          </p:nvSpPr>
          <p:spPr bwMode="auto">
            <a:xfrm flipH="1">
              <a:off x="7450138" y="318295"/>
              <a:ext cx="7620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 name="Line 77"/>
            <p:cNvSpPr>
              <a:spLocks noChangeShapeType="1"/>
            </p:cNvSpPr>
            <p:nvPr/>
          </p:nvSpPr>
          <p:spPr bwMode="auto">
            <a:xfrm flipH="1">
              <a:off x="7678738" y="318295"/>
              <a:ext cx="7620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 name="Line 78"/>
            <p:cNvSpPr>
              <a:spLocks noChangeShapeType="1"/>
            </p:cNvSpPr>
            <p:nvPr/>
          </p:nvSpPr>
          <p:spPr bwMode="auto">
            <a:xfrm flipH="1">
              <a:off x="7907338" y="318295"/>
              <a:ext cx="7620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 name="Line 79"/>
            <p:cNvSpPr>
              <a:spLocks noChangeShapeType="1"/>
            </p:cNvSpPr>
            <p:nvPr/>
          </p:nvSpPr>
          <p:spPr bwMode="auto">
            <a:xfrm flipH="1">
              <a:off x="8135938" y="318295"/>
              <a:ext cx="7620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AutoShape 81"/>
            <p:cNvSpPr>
              <a:spLocks noChangeArrowheads="1"/>
            </p:cNvSpPr>
            <p:nvPr/>
          </p:nvSpPr>
          <p:spPr bwMode="auto">
            <a:xfrm>
              <a:off x="7602538" y="851695"/>
              <a:ext cx="76200" cy="76200"/>
            </a:xfrm>
            <a:custGeom>
              <a:avLst/>
              <a:gdLst>
                <a:gd name="T0" fmla="*/ 474162 w 21600"/>
                <a:gd name="T1" fmla="*/ 0 h 21600"/>
                <a:gd name="T2" fmla="*/ 138864 w 21600"/>
                <a:gd name="T3" fmla="*/ 138864 h 21600"/>
                <a:gd name="T4" fmla="*/ 0 w 21600"/>
                <a:gd name="T5" fmla="*/ 474162 h 21600"/>
                <a:gd name="T6" fmla="*/ 138864 w 21600"/>
                <a:gd name="T7" fmla="*/ 809463 h 21600"/>
                <a:gd name="T8" fmla="*/ 474162 w 21600"/>
                <a:gd name="T9" fmla="*/ 948327 h 21600"/>
                <a:gd name="T10" fmla="*/ 809463 w 21600"/>
                <a:gd name="T11" fmla="*/ 809463 h 21600"/>
                <a:gd name="T12" fmla="*/ 948327 w 21600"/>
                <a:gd name="T13" fmla="*/ 474162 h 21600"/>
                <a:gd name="T14" fmla="*/ 809463 w 21600"/>
                <a:gd name="T15" fmla="*/ 13886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grpSp>
      <p:graphicFrame>
        <p:nvGraphicFramePr>
          <p:cNvPr id="85" name="Object 3"/>
          <p:cNvGraphicFramePr>
            <a:graphicFrameLocks noChangeAspect="1"/>
          </p:cNvGraphicFramePr>
          <p:nvPr/>
        </p:nvGraphicFramePr>
        <p:xfrm>
          <a:off x="8187708" y="2818431"/>
          <a:ext cx="357188" cy="317500"/>
        </p:xfrm>
        <a:graphic>
          <a:graphicData uri="http://schemas.openxmlformats.org/presentationml/2006/ole">
            <mc:AlternateContent xmlns:mc="http://schemas.openxmlformats.org/markup-compatibility/2006">
              <mc:Choice xmlns:v="urn:schemas-microsoft-com:vml" Requires="v">
                <p:oleObj spid="_x0000_s91142" name="Equation" r:id="rId13" imgW="228600" imgH="203200" progId="Equation.DSMT4">
                  <p:embed/>
                </p:oleObj>
              </mc:Choice>
              <mc:Fallback>
                <p:oleObj name="Equation" r:id="rId13" imgW="228600" imgH="203200" progId="Equation.DSMT4">
                  <p:embed/>
                  <p:pic>
                    <p:nvPicPr>
                      <p:cNvPr id="85" name="Object 3"/>
                      <p:cNvPicPr>
                        <a:picLocks noChangeAspect="1" noChangeArrowheads="1"/>
                      </p:cNvPicPr>
                      <p:nvPr/>
                    </p:nvPicPr>
                    <p:blipFill>
                      <a:blip r:embed="rId14"/>
                      <a:srcRect/>
                      <a:stretch>
                        <a:fillRect/>
                      </a:stretch>
                    </p:blipFill>
                    <p:spPr bwMode="auto">
                      <a:xfrm>
                        <a:off x="8187708" y="2818431"/>
                        <a:ext cx="357188"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8" name="Object 3"/>
          <p:cNvGraphicFramePr>
            <a:graphicFrameLocks noChangeAspect="1"/>
          </p:cNvGraphicFramePr>
          <p:nvPr/>
        </p:nvGraphicFramePr>
        <p:xfrm>
          <a:off x="6360760" y="2129632"/>
          <a:ext cx="317500" cy="317500"/>
        </p:xfrm>
        <a:graphic>
          <a:graphicData uri="http://schemas.openxmlformats.org/presentationml/2006/ole">
            <mc:AlternateContent xmlns:mc="http://schemas.openxmlformats.org/markup-compatibility/2006">
              <mc:Choice xmlns:v="urn:schemas-microsoft-com:vml" Requires="v">
                <p:oleObj spid="_x0000_s91143" name="Equation" r:id="rId15" imgW="203200" imgH="203200" progId="Equation.DSMT4">
                  <p:embed/>
                </p:oleObj>
              </mc:Choice>
              <mc:Fallback>
                <p:oleObj name="Equation" r:id="rId15" imgW="203200" imgH="203200" progId="Equation.DSMT4">
                  <p:embed/>
                  <p:pic>
                    <p:nvPicPr>
                      <p:cNvPr id="88" name="Object 3"/>
                      <p:cNvPicPr>
                        <a:picLocks noChangeAspect="1" noChangeArrowheads="1"/>
                      </p:cNvPicPr>
                      <p:nvPr/>
                    </p:nvPicPr>
                    <p:blipFill>
                      <a:blip r:embed="rId16"/>
                      <a:srcRect/>
                      <a:stretch>
                        <a:fillRect/>
                      </a:stretch>
                    </p:blipFill>
                    <p:spPr bwMode="auto">
                      <a:xfrm>
                        <a:off x="6360760" y="2129632"/>
                        <a:ext cx="317500"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 name="TextBox 7"/>
          <p:cNvSpPr txBox="1"/>
          <p:nvPr/>
        </p:nvSpPr>
        <p:spPr>
          <a:xfrm>
            <a:off x="596900" y="2339122"/>
            <a:ext cx="5324419" cy="400110"/>
          </a:xfrm>
          <a:prstGeom prst="rect">
            <a:avLst/>
          </a:prstGeom>
          <a:noFill/>
        </p:spPr>
        <p:txBody>
          <a:bodyPr wrap="none" rtlCol="0">
            <a:spAutoFit/>
          </a:bodyPr>
          <a:lstStyle/>
          <a:p>
            <a:r>
              <a:rPr lang="en-US" sz="2000" dirty="0">
                <a:latin typeface="Times New Roman"/>
                <a:cs typeface="Times New Roman"/>
              </a:rPr>
              <a:t>Without identifying the steps, but executing them:</a:t>
            </a:r>
          </a:p>
        </p:txBody>
      </p:sp>
      <p:graphicFrame>
        <p:nvGraphicFramePr>
          <p:cNvPr id="89" name="Object 88"/>
          <p:cNvGraphicFramePr>
            <a:graphicFrameLocks noChangeAspect="1"/>
          </p:cNvGraphicFramePr>
          <p:nvPr/>
        </p:nvGraphicFramePr>
        <p:xfrm>
          <a:off x="906463" y="4935538"/>
          <a:ext cx="2270125" cy="1193800"/>
        </p:xfrm>
        <a:graphic>
          <a:graphicData uri="http://schemas.openxmlformats.org/presentationml/2006/ole">
            <mc:AlternateContent xmlns:mc="http://schemas.openxmlformats.org/markup-compatibility/2006">
              <mc:Choice xmlns:v="urn:schemas-microsoft-com:vml" Requires="v">
                <p:oleObj spid="_x0000_s91144" name="Equation" r:id="rId17" imgW="1358900" imgH="711200" progId="Equation.DSMT4">
                  <p:embed/>
                </p:oleObj>
              </mc:Choice>
              <mc:Fallback>
                <p:oleObj name="Equation" r:id="rId17" imgW="1358900" imgH="711200" progId="Equation.DSMT4">
                  <p:embed/>
                  <p:pic>
                    <p:nvPicPr>
                      <p:cNvPr id="89" name="Object 88"/>
                      <p:cNvPicPr/>
                      <p:nvPr/>
                    </p:nvPicPr>
                    <p:blipFill>
                      <a:blip r:embed="rId18"/>
                      <a:stretch>
                        <a:fillRect/>
                      </a:stretch>
                    </p:blipFill>
                    <p:spPr>
                      <a:xfrm>
                        <a:off x="906463" y="4935538"/>
                        <a:ext cx="2270125" cy="1193800"/>
                      </a:xfrm>
                      <a:prstGeom prst="rect">
                        <a:avLst/>
                      </a:prstGeom>
                    </p:spPr>
                  </p:pic>
                </p:oleObj>
              </mc:Fallback>
            </mc:AlternateContent>
          </a:graphicData>
        </a:graphic>
      </p:graphicFrame>
      <p:cxnSp>
        <p:nvCxnSpPr>
          <p:cNvPr id="90" name="Straight Connector 89"/>
          <p:cNvCxnSpPr/>
          <p:nvPr/>
        </p:nvCxnSpPr>
        <p:spPr>
          <a:xfrm>
            <a:off x="906463" y="5356086"/>
            <a:ext cx="774700"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3873500" y="5171876"/>
            <a:ext cx="5257800" cy="1323439"/>
          </a:xfrm>
          <a:prstGeom prst="rect">
            <a:avLst/>
          </a:prstGeom>
          <a:noFill/>
        </p:spPr>
        <p:txBody>
          <a:bodyPr wrap="square" rtlCol="0">
            <a:spAutoFit/>
          </a:bodyPr>
          <a:lstStyle/>
          <a:p>
            <a:r>
              <a:rPr lang="en-US" sz="2000" dirty="0">
                <a:solidFill>
                  <a:srgbClr val="FF0000"/>
                </a:solidFill>
                <a:latin typeface="Apple Chancery"/>
                <a:cs typeface="Apple Chancery"/>
              </a:rPr>
              <a:t>Big observation</a:t>
            </a:r>
            <a:r>
              <a:rPr lang="en-US" sz="2000" dirty="0">
                <a:latin typeface="Times New Roman"/>
                <a:cs typeface="Times New Roman"/>
              </a:rPr>
              <a:t>: Because </a:t>
            </a:r>
            <a:r>
              <a:rPr lang="en-US" sz="2000" dirty="0">
                <a:solidFill>
                  <a:srgbClr val="FF0000"/>
                </a:solidFill>
                <a:latin typeface="Times New Roman"/>
                <a:cs typeface="Times New Roman"/>
              </a:rPr>
              <a:t>+y</a:t>
            </a:r>
            <a:r>
              <a:rPr lang="en-US" sz="2000" dirty="0">
                <a:latin typeface="Times New Roman"/>
                <a:cs typeface="Times New Roman"/>
              </a:rPr>
              <a:t> is </a:t>
            </a:r>
            <a:r>
              <a:rPr lang="en-US" sz="2000" dirty="0">
                <a:solidFill>
                  <a:srgbClr val="FF0000"/>
                </a:solidFill>
                <a:latin typeface="Times New Roman"/>
                <a:cs typeface="Times New Roman"/>
              </a:rPr>
              <a:t>UP</a:t>
            </a:r>
            <a:r>
              <a:rPr lang="en-US" sz="2000" dirty="0">
                <a:latin typeface="Times New Roman"/>
                <a:cs typeface="Times New Roman"/>
              </a:rPr>
              <a:t> and “</a:t>
            </a:r>
            <a:r>
              <a:rPr lang="en-US" sz="2000" dirty="0">
                <a:solidFill>
                  <a:srgbClr val="0000FF"/>
                </a:solidFill>
                <a:latin typeface="Times New Roman"/>
                <a:cs typeface="Times New Roman"/>
              </a:rPr>
              <a:t>a</a:t>
            </a:r>
            <a:r>
              <a:rPr lang="en-US" sz="2000" dirty="0">
                <a:latin typeface="Times New Roman"/>
                <a:cs typeface="Times New Roman"/>
              </a:rPr>
              <a:t>” has been </a:t>
            </a:r>
            <a:r>
              <a:rPr lang="en-US" sz="2000" dirty="0">
                <a:solidFill>
                  <a:srgbClr val="0000FF"/>
                </a:solidFill>
                <a:latin typeface="Times New Roman"/>
                <a:cs typeface="Times New Roman"/>
              </a:rPr>
              <a:t>defined as + in our equation</a:t>
            </a:r>
            <a:r>
              <a:rPr lang="en-US" sz="2000" dirty="0">
                <a:latin typeface="Times New Roman"/>
                <a:cs typeface="Times New Roman"/>
              </a:rPr>
              <a:t>, we are assuming      is </a:t>
            </a:r>
            <a:r>
              <a:rPr lang="en-US" sz="2000" dirty="0">
                <a:solidFill>
                  <a:srgbClr val="FF0000"/>
                </a:solidFill>
                <a:latin typeface="Times New Roman"/>
                <a:cs typeface="Times New Roman"/>
              </a:rPr>
              <a:t>accelerating UPWARD</a:t>
            </a:r>
            <a:r>
              <a:rPr lang="en-US" sz="2000" dirty="0">
                <a:latin typeface="Times New Roman"/>
                <a:cs typeface="Times New Roman"/>
              </a:rPr>
              <a:t>.  This is important as it tells us         acceleration direction.</a:t>
            </a:r>
          </a:p>
        </p:txBody>
      </p:sp>
      <p:graphicFrame>
        <p:nvGraphicFramePr>
          <p:cNvPr id="92" name="Object 91"/>
          <p:cNvGraphicFramePr>
            <a:graphicFrameLocks noChangeAspect="1"/>
          </p:cNvGraphicFramePr>
          <p:nvPr/>
        </p:nvGraphicFramePr>
        <p:xfrm>
          <a:off x="4956881" y="5846763"/>
          <a:ext cx="339725" cy="342900"/>
        </p:xfrm>
        <a:graphic>
          <a:graphicData uri="http://schemas.openxmlformats.org/presentationml/2006/ole">
            <mc:AlternateContent xmlns:mc="http://schemas.openxmlformats.org/markup-compatibility/2006">
              <mc:Choice xmlns:v="urn:schemas-microsoft-com:vml" Requires="v">
                <p:oleObj spid="_x0000_s91145" name="Equation" r:id="rId19" imgW="203200" imgH="203200" progId="Equation.DSMT4">
                  <p:embed/>
                </p:oleObj>
              </mc:Choice>
              <mc:Fallback>
                <p:oleObj name="Equation" r:id="rId19" imgW="203200" imgH="203200" progId="Equation.DSMT4">
                  <p:embed/>
                  <p:pic>
                    <p:nvPicPr>
                      <p:cNvPr id="92" name="Object 91"/>
                      <p:cNvPicPr/>
                      <p:nvPr/>
                    </p:nvPicPr>
                    <p:blipFill>
                      <a:blip r:embed="rId20"/>
                      <a:stretch>
                        <a:fillRect/>
                      </a:stretch>
                    </p:blipFill>
                    <p:spPr>
                      <a:xfrm>
                        <a:off x="4956881" y="5846763"/>
                        <a:ext cx="339725" cy="342900"/>
                      </a:xfrm>
                      <a:prstGeom prst="rect">
                        <a:avLst/>
                      </a:prstGeom>
                    </p:spPr>
                  </p:pic>
                </p:oleObj>
              </mc:Fallback>
            </mc:AlternateContent>
          </a:graphicData>
        </a:graphic>
      </p:graphicFrame>
      <p:graphicFrame>
        <p:nvGraphicFramePr>
          <p:cNvPr id="93" name="Object 92"/>
          <p:cNvGraphicFramePr>
            <a:graphicFrameLocks noChangeAspect="1"/>
          </p:cNvGraphicFramePr>
          <p:nvPr/>
        </p:nvGraphicFramePr>
        <p:xfrm>
          <a:off x="6235700" y="6151563"/>
          <a:ext cx="509588" cy="342900"/>
        </p:xfrm>
        <a:graphic>
          <a:graphicData uri="http://schemas.openxmlformats.org/presentationml/2006/ole">
            <mc:AlternateContent xmlns:mc="http://schemas.openxmlformats.org/markup-compatibility/2006">
              <mc:Choice xmlns:v="urn:schemas-microsoft-com:vml" Requires="v">
                <p:oleObj spid="_x0000_s91146" name="Equation" r:id="rId21" imgW="304800" imgH="203200" progId="Equation.DSMT4">
                  <p:embed/>
                </p:oleObj>
              </mc:Choice>
              <mc:Fallback>
                <p:oleObj name="Equation" r:id="rId21" imgW="304800" imgH="203200" progId="Equation.DSMT4">
                  <p:embed/>
                  <p:pic>
                    <p:nvPicPr>
                      <p:cNvPr id="93" name="Object 92"/>
                      <p:cNvPicPr/>
                      <p:nvPr/>
                    </p:nvPicPr>
                    <p:blipFill>
                      <a:blip r:embed="rId22"/>
                      <a:stretch>
                        <a:fillRect/>
                      </a:stretch>
                    </p:blipFill>
                    <p:spPr>
                      <a:xfrm>
                        <a:off x="6235700" y="6151563"/>
                        <a:ext cx="509588" cy="342900"/>
                      </a:xfrm>
                      <a:prstGeom prst="rect">
                        <a:avLst/>
                      </a:prstGeom>
                    </p:spPr>
                  </p:pic>
                </p:oleObj>
              </mc:Fallback>
            </mc:AlternateContent>
          </a:graphicData>
        </a:graphic>
      </p:graphicFrame>
      <p:sp>
        <p:nvSpPr>
          <p:cNvPr id="40" name="TextBox 39"/>
          <p:cNvSpPr txBox="1"/>
          <p:nvPr/>
        </p:nvSpPr>
        <p:spPr>
          <a:xfrm>
            <a:off x="52415" y="4411663"/>
            <a:ext cx="1901131" cy="400110"/>
          </a:xfrm>
          <a:prstGeom prst="rect">
            <a:avLst/>
          </a:prstGeom>
          <a:noFill/>
        </p:spPr>
        <p:txBody>
          <a:bodyPr wrap="none" rtlCol="0">
            <a:spAutoFit/>
          </a:bodyPr>
          <a:lstStyle/>
          <a:p>
            <a:r>
              <a:rPr lang="en-US" sz="2000" dirty="0">
                <a:latin typeface="Times New Roman"/>
                <a:cs typeface="Times New Roman"/>
              </a:rPr>
              <a:t>(from the </a:t>
            </a:r>
            <a:r>
              <a:rPr lang="en-US" sz="2000" dirty="0" err="1">
                <a:latin typeface="Times New Roman"/>
                <a:cs typeface="Times New Roman"/>
              </a:rPr>
              <a:t>f.b.d</a:t>
            </a:r>
            <a:r>
              <a:rPr lang="en-US" sz="2000" dirty="0">
                <a:latin typeface="Times New Roman"/>
                <a:cs typeface="Times New Roman"/>
              </a:rPr>
              <a:t>.)</a:t>
            </a:r>
          </a:p>
        </p:txBody>
      </p:sp>
    </p:spTree>
    <p:extLst>
      <p:ext uri="{BB962C8B-B14F-4D97-AF65-F5344CB8AC3E}">
        <p14:creationId xmlns:p14="http://schemas.microsoft.com/office/powerpoint/2010/main" val="24472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1"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41.)</a:t>
            </a: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1" name="Object 50"/>
          <p:cNvGraphicFramePr>
            <a:graphicFrameLocks noChangeAspect="1"/>
          </p:cNvGraphicFramePr>
          <p:nvPr/>
        </p:nvGraphicFramePr>
        <p:xfrm>
          <a:off x="642938" y="371475"/>
          <a:ext cx="1252537" cy="342900"/>
        </p:xfrm>
        <a:graphic>
          <a:graphicData uri="http://schemas.openxmlformats.org/presentationml/2006/ole">
            <mc:AlternateContent xmlns:mc="http://schemas.openxmlformats.org/markup-compatibility/2006">
              <mc:Choice xmlns:v="urn:schemas-microsoft-com:vml" Requires="v">
                <p:oleObj spid="_x0000_s92161" name="Equation" r:id="rId3" imgW="749300" imgH="203200" progId="Equation.DSMT4">
                  <p:embed/>
                </p:oleObj>
              </mc:Choice>
              <mc:Fallback>
                <p:oleObj name="Equation" r:id="rId3" imgW="749300" imgH="203200" progId="Equation.DSMT4">
                  <p:embed/>
                  <p:pic>
                    <p:nvPicPr>
                      <p:cNvPr id="51" name="Object 50"/>
                      <p:cNvPicPr/>
                      <p:nvPr/>
                    </p:nvPicPr>
                    <p:blipFill>
                      <a:blip r:embed="rId4"/>
                      <a:stretch>
                        <a:fillRect/>
                      </a:stretch>
                    </p:blipFill>
                    <p:spPr>
                      <a:xfrm>
                        <a:off x="642938" y="371475"/>
                        <a:ext cx="1252537" cy="342900"/>
                      </a:xfrm>
                      <a:prstGeom prst="rect">
                        <a:avLst/>
                      </a:prstGeom>
                    </p:spPr>
                  </p:pic>
                </p:oleObj>
              </mc:Fallback>
            </mc:AlternateContent>
          </a:graphicData>
        </a:graphic>
      </p:graphicFrame>
      <p:cxnSp>
        <p:nvCxnSpPr>
          <p:cNvPr id="70" name="Straight Connector 69"/>
          <p:cNvCxnSpPr/>
          <p:nvPr/>
        </p:nvCxnSpPr>
        <p:spPr>
          <a:xfrm>
            <a:off x="1884363" y="1649892"/>
            <a:ext cx="1238250"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2462212" y="638794"/>
            <a:ext cx="12700" cy="207972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208213" y="1375305"/>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a:off x="2487612" y="1802292"/>
            <a:ext cx="0" cy="63500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2487612" y="950598"/>
            <a:ext cx="0" cy="66278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65"/>
          <p:cNvGraphicFramePr>
            <a:graphicFrameLocks noChangeAspect="1"/>
          </p:cNvGraphicFramePr>
          <p:nvPr/>
        </p:nvGraphicFramePr>
        <p:xfrm>
          <a:off x="2636838" y="929356"/>
          <a:ext cx="233363" cy="255588"/>
        </p:xfrm>
        <a:graphic>
          <a:graphicData uri="http://schemas.openxmlformats.org/presentationml/2006/ole">
            <mc:AlternateContent xmlns:mc="http://schemas.openxmlformats.org/markup-compatibility/2006">
              <mc:Choice xmlns:v="urn:schemas-microsoft-com:vml" Requires="v">
                <p:oleObj spid="_x0000_s92162" name="Equation" r:id="rId5" imgW="139700" imgH="152400" progId="Equation.DSMT4">
                  <p:embed/>
                </p:oleObj>
              </mc:Choice>
              <mc:Fallback>
                <p:oleObj name="Equation" r:id="rId5" imgW="139700" imgH="152400" progId="Equation.DSMT4">
                  <p:embed/>
                  <p:pic>
                    <p:nvPicPr>
                      <p:cNvPr id="66" name="Object 65"/>
                      <p:cNvPicPr/>
                      <p:nvPr/>
                    </p:nvPicPr>
                    <p:blipFill>
                      <a:blip r:embed="rId6"/>
                      <a:stretch>
                        <a:fillRect/>
                      </a:stretch>
                    </p:blipFill>
                    <p:spPr>
                      <a:xfrm>
                        <a:off x="2636838" y="929356"/>
                        <a:ext cx="233363" cy="255588"/>
                      </a:xfrm>
                      <a:prstGeom prst="rect">
                        <a:avLst/>
                      </a:prstGeom>
                    </p:spPr>
                  </p:pic>
                </p:oleObj>
              </mc:Fallback>
            </mc:AlternateContent>
          </a:graphicData>
        </a:graphic>
      </p:graphicFrame>
      <p:graphicFrame>
        <p:nvGraphicFramePr>
          <p:cNvPr id="75" name="Object 74"/>
          <p:cNvGraphicFramePr>
            <a:graphicFrameLocks noChangeAspect="1"/>
          </p:cNvGraphicFramePr>
          <p:nvPr/>
        </p:nvGraphicFramePr>
        <p:xfrm>
          <a:off x="2286000" y="609600"/>
          <a:ext cx="141288" cy="157163"/>
        </p:xfrm>
        <a:graphic>
          <a:graphicData uri="http://schemas.openxmlformats.org/presentationml/2006/ole">
            <mc:AlternateContent xmlns:mc="http://schemas.openxmlformats.org/markup-compatibility/2006">
              <mc:Choice xmlns:v="urn:schemas-microsoft-com:vml" Requires="v">
                <p:oleObj spid="_x0000_s92163" name="Equation" r:id="rId7" imgW="114300" imgH="127000" progId="Equation.DSMT4">
                  <p:embed/>
                </p:oleObj>
              </mc:Choice>
              <mc:Fallback>
                <p:oleObj name="Equation" r:id="rId7" imgW="114300" imgH="127000" progId="Equation.DSMT4">
                  <p:embed/>
                  <p:pic>
                    <p:nvPicPr>
                      <p:cNvPr id="75" name="Object 74"/>
                      <p:cNvPicPr/>
                      <p:nvPr/>
                    </p:nvPicPr>
                    <p:blipFill>
                      <a:blip r:embed="rId8"/>
                      <a:stretch>
                        <a:fillRect/>
                      </a:stretch>
                    </p:blipFill>
                    <p:spPr>
                      <a:xfrm>
                        <a:off x="2286000" y="609600"/>
                        <a:ext cx="141288" cy="157163"/>
                      </a:xfrm>
                      <a:prstGeom prst="rect">
                        <a:avLst/>
                      </a:prstGeom>
                    </p:spPr>
                  </p:pic>
                </p:oleObj>
              </mc:Fallback>
            </mc:AlternateContent>
          </a:graphicData>
        </a:graphic>
      </p:graphicFrame>
      <p:graphicFrame>
        <p:nvGraphicFramePr>
          <p:cNvPr id="76" name="Object 75"/>
          <p:cNvGraphicFramePr>
            <a:graphicFrameLocks noChangeAspect="1"/>
          </p:cNvGraphicFramePr>
          <p:nvPr/>
        </p:nvGraphicFramePr>
        <p:xfrm>
          <a:off x="3005138" y="1651000"/>
          <a:ext cx="155575" cy="201613"/>
        </p:xfrm>
        <a:graphic>
          <a:graphicData uri="http://schemas.openxmlformats.org/presentationml/2006/ole">
            <mc:AlternateContent xmlns:mc="http://schemas.openxmlformats.org/markup-compatibility/2006">
              <mc:Choice xmlns:v="urn:schemas-microsoft-com:vml" Requires="v">
                <p:oleObj spid="_x0000_s92164" name="Equation" r:id="rId9" imgW="127000" imgH="165100" progId="Equation.DSMT4">
                  <p:embed/>
                </p:oleObj>
              </mc:Choice>
              <mc:Fallback>
                <p:oleObj name="Equation" r:id="rId9" imgW="127000" imgH="165100" progId="Equation.DSMT4">
                  <p:embed/>
                  <p:pic>
                    <p:nvPicPr>
                      <p:cNvPr id="76" name="Object 75"/>
                      <p:cNvPicPr/>
                      <p:nvPr/>
                    </p:nvPicPr>
                    <p:blipFill>
                      <a:blip r:embed="rId10"/>
                      <a:stretch>
                        <a:fillRect/>
                      </a:stretch>
                    </p:blipFill>
                    <p:spPr>
                      <a:xfrm>
                        <a:off x="3005138" y="1651000"/>
                        <a:ext cx="155575" cy="201613"/>
                      </a:xfrm>
                      <a:prstGeom prst="rect">
                        <a:avLst/>
                      </a:prstGeom>
                    </p:spPr>
                  </p:pic>
                </p:oleObj>
              </mc:Fallback>
            </mc:AlternateContent>
          </a:graphicData>
        </a:graphic>
      </p:graphicFrame>
      <p:graphicFrame>
        <p:nvGraphicFramePr>
          <p:cNvPr id="77" name="Object 76"/>
          <p:cNvGraphicFramePr>
            <a:graphicFrameLocks noChangeAspect="1"/>
          </p:cNvGraphicFramePr>
          <p:nvPr/>
        </p:nvGraphicFramePr>
        <p:xfrm>
          <a:off x="2586038" y="2127439"/>
          <a:ext cx="508000" cy="341313"/>
        </p:xfrm>
        <a:graphic>
          <a:graphicData uri="http://schemas.openxmlformats.org/presentationml/2006/ole">
            <mc:AlternateContent xmlns:mc="http://schemas.openxmlformats.org/markup-compatibility/2006">
              <mc:Choice xmlns:v="urn:schemas-microsoft-com:vml" Requires="v">
                <p:oleObj spid="_x0000_s92165" name="Equation" r:id="rId11" imgW="304800" imgH="203200" progId="Equation.DSMT4">
                  <p:embed/>
                </p:oleObj>
              </mc:Choice>
              <mc:Fallback>
                <p:oleObj name="Equation" r:id="rId11" imgW="304800" imgH="203200" progId="Equation.DSMT4">
                  <p:embed/>
                  <p:pic>
                    <p:nvPicPr>
                      <p:cNvPr id="77" name="Object 76"/>
                      <p:cNvPicPr/>
                      <p:nvPr/>
                    </p:nvPicPr>
                    <p:blipFill>
                      <a:blip r:embed="rId12"/>
                      <a:stretch>
                        <a:fillRect/>
                      </a:stretch>
                    </p:blipFill>
                    <p:spPr>
                      <a:xfrm>
                        <a:off x="2586038" y="2127439"/>
                        <a:ext cx="508000" cy="341313"/>
                      </a:xfrm>
                      <a:prstGeom prst="rect">
                        <a:avLst/>
                      </a:prstGeom>
                    </p:spPr>
                  </p:pic>
                </p:oleObj>
              </mc:Fallback>
            </mc:AlternateContent>
          </a:graphicData>
        </a:graphic>
      </p:graphicFrame>
      <p:grpSp>
        <p:nvGrpSpPr>
          <p:cNvPr id="3" name="Group 2"/>
          <p:cNvGrpSpPr/>
          <p:nvPr/>
        </p:nvGrpSpPr>
        <p:grpSpPr>
          <a:xfrm>
            <a:off x="7284950" y="318294"/>
            <a:ext cx="1308188" cy="2034959"/>
            <a:chOff x="6477000" y="318294"/>
            <a:chExt cx="1811338" cy="2817637"/>
          </a:xfrm>
        </p:grpSpPr>
        <p:sp>
          <p:nvSpPr>
            <p:cNvPr id="50" name="Line 65"/>
            <p:cNvSpPr>
              <a:spLocks noChangeShapeType="1"/>
            </p:cNvSpPr>
            <p:nvPr/>
          </p:nvSpPr>
          <p:spPr bwMode="auto">
            <a:xfrm>
              <a:off x="6477000" y="418924"/>
              <a:ext cx="181133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 name="Oval 66"/>
            <p:cNvSpPr>
              <a:spLocks noChangeArrowheads="1"/>
            </p:cNvSpPr>
            <p:nvPr/>
          </p:nvSpPr>
          <p:spPr bwMode="auto">
            <a:xfrm>
              <a:off x="6980149" y="620184"/>
              <a:ext cx="905669" cy="905669"/>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7" name="Line 68"/>
            <p:cNvSpPr>
              <a:spLocks noChangeShapeType="1"/>
            </p:cNvSpPr>
            <p:nvPr/>
          </p:nvSpPr>
          <p:spPr bwMode="auto">
            <a:xfrm>
              <a:off x="6980149" y="1022703"/>
              <a:ext cx="0" cy="110692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Line 69"/>
            <p:cNvSpPr>
              <a:spLocks noChangeShapeType="1"/>
            </p:cNvSpPr>
            <p:nvPr/>
          </p:nvSpPr>
          <p:spPr bwMode="auto">
            <a:xfrm>
              <a:off x="7885818" y="1022703"/>
              <a:ext cx="0" cy="18113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 name="Oval 70"/>
            <p:cNvSpPr>
              <a:spLocks noChangeArrowheads="1"/>
            </p:cNvSpPr>
            <p:nvPr/>
          </p:nvSpPr>
          <p:spPr bwMode="auto">
            <a:xfrm>
              <a:off x="6778890" y="2129632"/>
              <a:ext cx="402520" cy="402520"/>
            </a:xfrm>
            <a:prstGeom prst="ellipse">
              <a:avLst/>
            </a:prstGeom>
            <a:solidFill>
              <a:srgbClr val="FFFF1D"/>
            </a:solidFill>
            <a:ln w="9525">
              <a:solidFill>
                <a:schemeClr val="tx1"/>
              </a:solidFill>
              <a:round/>
              <a:headEnd/>
              <a:tailEnd/>
            </a:ln>
          </p:spPr>
          <p:txBody>
            <a:bodyPr wrap="none" anchor="ctr"/>
            <a:lstStyle/>
            <a:p>
              <a:endParaRPr lang="en-US"/>
            </a:p>
          </p:txBody>
        </p:sp>
        <p:sp>
          <p:nvSpPr>
            <p:cNvPr id="72" name="Rectangle 71"/>
            <p:cNvSpPr>
              <a:spLocks noChangeArrowheads="1"/>
            </p:cNvSpPr>
            <p:nvPr/>
          </p:nvSpPr>
          <p:spPr bwMode="auto">
            <a:xfrm>
              <a:off x="7684559" y="2834041"/>
              <a:ext cx="402520" cy="301890"/>
            </a:xfrm>
            <a:prstGeom prst="rect">
              <a:avLst/>
            </a:prstGeom>
            <a:solidFill>
              <a:srgbClr val="E8101E"/>
            </a:solidFill>
            <a:ln w="9525">
              <a:solidFill>
                <a:schemeClr val="tx1"/>
              </a:solidFill>
              <a:miter lim="800000"/>
              <a:headEnd/>
              <a:tailEnd/>
            </a:ln>
          </p:spPr>
          <p:txBody>
            <a:bodyPr wrap="none" anchor="ctr"/>
            <a:lstStyle/>
            <a:p>
              <a:endParaRPr lang="en-US"/>
            </a:p>
          </p:txBody>
        </p:sp>
        <p:sp>
          <p:nvSpPr>
            <p:cNvPr id="73" name="Freeform 72"/>
            <p:cNvSpPr>
              <a:spLocks/>
            </p:cNvSpPr>
            <p:nvPr/>
          </p:nvSpPr>
          <p:spPr bwMode="auto">
            <a:xfrm>
              <a:off x="6980149" y="418924"/>
              <a:ext cx="905669" cy="805039"/>
            </a:xfrm>
            <a:custGeom>
              <a:avLst/>
              <a:gdLst>
                <a:gd name="T0" fmla="*/ 0 w 432"/>
                <a:gd name="T1" fmla="*/ 0 h 384"/>
                <a:gd name="T2" fmla="*/ 362902500 w 432"/>
                <a:gd name="T3" fmla="*/ 967740000 h 384"/>
                <a:gd name="T4" fmla="*/ 725805000 w 432"/>
                <a:gd name="T5" fmla="*/ 967740000 h 384"/>
                <a:gd name="T6" fmla="*/ 1088707500 w 432"/>
                <a:gd name="T7" fmla="*/ 0 h 384"/>
                <a:gd name="T8" fmla="*/ 0 60000 65536"/>
                <a:gd name="T9" fmla="*/ 0 60000 65536"/>
                <a:gd name="T10" fmla="*/ 0 60000 65536"/>
                <a:gd name="T11" fmla="*/ 0 60000 65536"/>
                <a:gd name="T12" fmla="*/ 0 w 432"/>
                <a:gd name="T13" fmla="*/ 0 h 384"/>
                <a:gd name="T14" fmla="*/ 432 w 432"/>
                <a:gd name="T15" fmla="*/ 384 h 384"/>
              </a:gdLst>
              <a:ahLst/>
              <a:cxnLst>
                <a:cxn ang="T8">
                  <a:pos x="T0" y="T1"/>
                </a:cxn>
                <a:cxn ang="T9">
                  <a:pos x="T2" y="T3"/>
                </a:cxn>
                <a:cxn ang="T10">
                  <a:pos x="T4" y="T5"/>
                </a:cxn>
                <a:cxn ang="T11">
                  <a:pos x="T6" y="T7"/>
                </a:cxn>
              </a:cxnLst>
              <a:rect l="T12" t="T13" r="T14" b="T15"/>
              <a:pathLst>
                <a:path w="432" h="384">
                  <a:moveTo>
                    <a:pt x="0" y="0"/>
                  </a:moveTo>
                  <a:lnTo>
                    <a:pt x="144" y="384"/>
                  </a:lnTo>
                  <a:lnTo>
                    <a:pt x="288" y="384"/>
                  </a:lnTo>
                  <a:lnTo>
                    <a:pt x="432" y="0"/>
                  </a:ln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4" name="Freeform 73"/>
            <p:cNvSpPr>
              <a:spLocks/>
            </p:cNvSpPr>
            <p:nvPr/>
          </p:nvSpPr>
          <p:spPr bwMode="auto">
            <a:xfrm>
              <a:off x="6980149" y="418924"/>
              <a:ext cx="905669" cy="805039"/>
            </a:xfrm>
            <a:custGeom>
              <a:avLst/>
              <a:gdLst>
                <a:gd name="T0" fmla="*/ 0 w 432"/>
                <a:gd name="T1" fmla="*/ 0 h 384"/>
                <a:gd name="T2" fmla="*/ 362902500 w 432"/>
                <a:gd name="T3" fmla="*/ 967740000 h 384"/>
                <a:gd name="T4" fmla="*/ 725805000 w 432"/>
                <a:gd name="T5" fmla="*/ 967740000 h 384"/>
                <a:gd name="T6" fmla="*/ 1088707500 w 432"/>
                <a:gd name="T7" fmla="*/ 0 h 384"/>
                <a:gd name="T8" fmla="*/ 0 w 432"/>
                <a:gd name="T9" fmla="*/ 0 h 384"/>
                <a:gd name="T10" fmla="*/ 0 60000 65536"/>
                <a:gd name="T11" fmla="*/ 0 60000 65536"/>
                <a:gd name="T12" fmla="*/ 0 60000 65536"/>
                <a:gd name="T13" fmla="*/ 0 60000 65536"/>
                <a:gd name="T14" fmla="*/ 0 60000 65536"/>
                <a:gd name="T15" fmla="*/ 0 w 432"/>
                <a:gd name="T16" fmla="*/ 0 h 384"/>
                <a:gd name="T17" fmla="*/ 432 w 432"/>
                <a:gd name="T18" fmla="*/ 384 h 384"/>
              </a:gdLst>
              <a:ahLst/>
              <a:cxnLst>
                <a:cxn ang="T10">
                  <a:pos x="T0" y="T1"/>
                </a:cxn>
                <a:cxn ang="T11">
                  <a:pos x="T2" y="T3"/>
                </a:cxn>
                <a:cxn ang="T12">
                  <a:pos x="T4" y="T5"/>
                </a:cxn>
                <a:cxn ang="T13">
                  <a:pos x="T6" y="T7"/>
                </a:cxn>
                <a:cxn ang="T14">
                  <a:pos x="T8" y="T9"/>
                </a:cxn>
              </a:cxnLst>
              <a:rect l="T15" t="T16" r="T17" b="T18"/>
              <a:pathLst>
                <a:path w="432" h="384">
                  <a:moveTo>
                    <a:pt x="0" y="0"/>
                  </a:moveTo>
                  <a:lnTo>
                    <a:pt x="144" y="384"/>
                  </a:lnTo>
                  <a:lnTo>
                    <a:pt x="288" y="384"/>
                  </a:lnTo>
                  <a:lnTo>
                    <a:pt x="432" y="0"/>
                  </a:lnTo>
                  <a:lnTo>
                    <a:pt x="0" y="0"/>
                  </a:lnTo>
                  <a:close/>
                </a:path>
              </a:pathLst>
            </a:custGeom>
            <a:solidFill>
              <a:srgbClr val="6AFF10"/>
            </a:solidFill>
            <a:ln w="9525">
              <a:solidFill>
                <a:schemeClr val="tx1"/>
              </a:solidFill>
              <a:round/>
              <a:headEnd/>
              <a:tailEnd/>
            </a:ln>
          </p:spPr>
          <p:txBody>
            <a:bodyPr wrap="none" anchor="ctr"/>
            <a:lstStyle/>
            <a:p>
              <a:endParaRPr lang="en-US"/>
            </a:p>
          </p:txBody>
        </p:sp>
        <p:sp>
          <p:nvSpPr>
            <p:cNvPr id="78" name="Line 74"/>
            <p:cNvSpPr>
              <a:spLocks noChangeShapeType="1"/>
            </p:cNvSpPr>
            <p:nvPr/>
          </p:nvSpPr>
          <p:spPr bwMode="auto">
            <a:xfrm flipH="1">
              <a:off x="6577630" y="318294"/>
              <a:ext cx="100630" cy="100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 name="Line 75"/>
            <p:cNvSpPr>
              <a:spLocks noChangeShapeType="1"/>
            </p:cNvSpPr>
            <p:nvPr/>
          </p:nvSpPr>
          <p:spPr bwMode="auto">
            <a:xfrm flipH="1">
              <a:off x="6879520" y="318294"/>
              <a:ext cx="100630" cy="100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0" name="Line 76"/>
            <p:cNvSpPr>
              <a:spLocks noChangeShapeType="1"/>
            </p:cNvSpPr>
            <p:nvPr/>
          </p:nvSpPr>
          <p:spPr bwMode="auto">
            <a:xfrm flipH="1">
              <a:off x="7181409" y="318294"/>
              <a:ext cx="100630" cy="100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 name="Line 77"/>
            <p:cNvSpPr>
              <a:spLocks noChangeShapeType="1"/>
            </p:cNvSpPr>
            <p:nvPr/>
          </p:nvSpPr>
          <p:spPr bwMode="auto">
            <a:xfrm flipH="1">
              <a:off x="7483299" y="318294"/>
              <a:ext cx="100630" cy="100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 name="Line 78"/>
            <p:cNvSpPr>
              <a:spLocks noChangeShapeType="1"/>
            </p:cNvSpPr>
            <p:nvPr/>
          </p:nvSpPr>
          <p:spPr bwMode="auto">
            <a:xfrm flipH="1">
              <a:off x="7785189" y="318294"/>
              <a:ext cx="100630" cy="100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 name="Line 79"/>
            <p:cNvSpPr>
              <a:spLocks noChangeShapeType="1"/>
            </p:cNvSpPr>
            <p:nvPr/>
          </p:nvSpPr>
          <p:spPr bwMode="auto">
            <a:xfrm flipH="1">
              <a:off x="8087078" y="318294"/>
              <a:ext cx="100630" cy="100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AutoShape 81"/>
            <p:cNvSpPr>
              <a:spLocks noChangeArrowheads="1"/>
            </p:cNvSpPr>
            <p:nvPr/>
          </p:nvSpPr>
          <p:spPr bwMode="auto">
            <a:xfrm>
              <a:off x="7382669" y="1022703"/>
              <a:ext cx="100630" cy="100630"/>
            </a:xfrm>
            <a:custGeom>
              <a:avLst/>
              <a:gdLst>
                <a:gd name="T0" fmla="*/ 474162 w 21600"/>
                <a:gd name="T1" fmla="*/ 0 h 21600"/>
                <a:gd name="T2" fmla="*/ 138864 w 21600"/>
                <a:gd name="T3" fmla="*/ 138864 h 21600"/>
                <a:gd name="T4" fmla="*/ 0 w 21600"/>
                <a:gd name="T5" fmla="*/ 474162 h 21600"/>
                <a:gd name="T6" fmla="*/ 138864 w 21600"/>
                <a:gd name="T7" fmla="*/ 809463 h 21600"/>
                <a:gd name="T8" fmla="*/ 474162 w 21600"/>
                <a:gd name="T9" fmla="*/ 948327 h 21600"/>
                <a:gd name="T10" fmla="*/ 809463 w 21600"/>
                <a:gd name="T11" fmla="*/ 809463 h 21600"/>
                <a:gd name="T12" fmla="*/ 948327 w 21600"/>
                <a:gd name="T13" fmla="*/ 474162 h 21600"/>
                <a:gd name="T14" fmla="*/ 809463 w 21600"/>
                <a:gd name="T15" fmla="*/ 13886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grpSp>
      <p:graphicFrame>
        <p:nvGraphicFramePr>
          <p:cNvPr id="85" name="Object 3"/>
          <p:cNvGraphicFramePr>
            <a:graphicFrameLocks noChangeAspect="1"/>
          </p:cNvGraphicFramePr>
          <p:nvPr/>
        </p:nvGraphicFramePr>
        <p:xfrm>
          <a:off x="8532813" y="2078261"/>
          <a:ext cx="357188" cy="317500"/>
        </p:xfrm>
        <a:graphic>
          <a:graphicData uri="http://schemas.openxmlformats.org/presentationml/2006/ole">
            <mc:AlternateContent xmlns:mc="http://schemas.openxmlformats.org/markup-compatibility/2006">
              <mc:Choice xmlns:v="urn:schemas-microsoft-com:vml" Requires="v">
                <p:oleObj spid="_x0000_s92166" name="Equation" r:id="rId13" imgW="228600" imgH="203200" progId="Equation.DSMT4">
                  <p:embed/>
                </p:oleObj>
              </mc:Choice>
              <mc:Fallback>
                <p:oleObj name="Equation" r:id="rId13" imgW="228600" imgH="203200" progId="Equation.DSMT4">
                  <p:embed/>
                  <p:pic>
                    <p:nvPicPr>
                      <p:cNvPr id="85" name="Object 3"/>
                      <p:cNvPicPr>
                        <a:picLocks noChangeAspect="1" noChangeArrowheads="1"/>
                      </p:cNvPicPr>
                      <p:nvPr/>
                    </p:nvPicPr>
                    <p:blipFill>
                      <a:blip r:embed="rId14"/>
                      <a:srcRect/>
                      <a:stretch>
                        <a:fillRect/>
                      </a:stretch>
                    </p:blipFill>
                    <p:spPr bwMode="auto">
                      <a:xfrm>
                        <a:off x="8532813" y="2078261"/>
                        <a:ext cx="357188"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8" name="Object 3"/>
          <p:cNvGraphicFramePr>
            <a:graphicFrameLocks noChangeAspect="1"/>
          </p:cNvGraphicFramePr>
          <p:nvPr/>
        </p:nvGraphicFramePr>
        <p:xfrm>
          <a:off x="7112804" y="1574519"/>
          <a:ext cx="317500" cy="317500"/>
        </p:xfrm>
        <a:graphic>
          <a:graphicData uri="http://schemas.openxmlformats.org/presentationml/2006/ole">
            <mc:AlternateContent xmlns:mc="http://schemas.openxmlformats.org/markup-compatibility/2006">
              <mc:Choice xmlns:v="urn:schemas-microsoft-com:vml" Requires="v">
                <p:oleObj spid="_x0000_s92167" name="Equation" r:id="rId15" imgW="203200" imgH="203200" progId="Equation.DSMT4">
                  <p:embed/>
                </p:oleObj>
              </mc:Choice>
              <mc:Fallback>
                <p:oleObj name="Equation" r:id="rId15" imgW="203200" imgH="203200" progId="Equation.DSMT4">
                  <p:embed/>
                  <p:pic>
                    <p:nvPicPr>
                      <p:cNvPr id="88" name="Object 3"/>
                      <p:cNvPicPr>
                        <a:picLocks noChangeAspect="1" noChangeArrowheads="1"/>
                      </p:cNvPicPr>
                      <p:nvPr/>
                    </p:nvPicPr>
                    <p:blipFill>
                      <a:blip r:embed="rId16"/>
                      <a:srcRect/>
                      <a:stretch>
                        <a:fillRect/>
                      </a:stretch>
                    </p:blipFill>
                    <p:spPr bwMode="auto">
                      <a:xfrm>
                        <a:off x="7112804" y="1574519"/>
                        <a:ext cx="317500"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9" name="Object 88"/>
          <p:cNvGraphicFramePr>
            <a:graphicFrameLocks noChangeAspect="1"/>
          </p:cNvGraphicFramePr>
          <p:nvPr/>
        </p:nvGraphicFramePr>
        <p:xfrm>
          <a:off x="944563" y="2870389"/>
          <a:ext cx="2038350" cy="831850"/>
        </p:xfrm>
        <a:graphic>
          <a:graphicData uri="http://schemas.openxmlformats.org/presentationml/2006/ole">
            <mc:AlternateContent xmlns:mc="http://schemas.openxmlformats.org/markup-compatibility/2006">
              <mc:Choice xmlns:v="urn:schemas-microsoft-com:vml" Requires="v">
                <p:oleObj spid="_x0000_s92168" name="Equation" r:id="rId17" imgW="1219200" imgH="495300" progId="Equation.DSMT4">
                  <p:embed/>
                </p:oleObj>
              </mc:Choice>
              <mc:Fallback>
                <p:oleObj name="Equation" r:id="rId17" imgW="1219200" imgH="495300" progId="Equation.DSMT4">
                  <p:embed/>
                  <p:pic>
                    <p:nvPicPr>
                      <p:cNvPr id="89" name="Object 88"/>
                      <p:cNvPicPr/>
                      <p:nvPr/>
                    </p:nvPicPr>
                    <p:blipFill>
                      <a:blip r:embed="rId18"/>
                      <a:stretch>
                        <a:fillRect/>
                      </a:stretch>
                    </p:blipFill>
                    <p:spPr>
                      <a:xfrm>
                        <a:off x="944563" y="2870389"/>
                        <a:ext cx="2038350" cy="831850"/>
                      </a:xfrm>
                      <a:prstGeom prst="rect">
                        <a:avLst/>
                      </a:prstGeom>
                    </p:spPr>
                  </p:pic>
                </p:oleObj>
              </mc:Fallback>
            </mc:AlternateContent>
          </a:graphicData>
        </a:graphic>
      </p:graphicFrame>
      <p:cxnSp>
        <p:nvCxnSpPr>
          <p:cNvPr id="90" name="Straight Connector 89"/>
          <p:cNvCxnSpPr/>
          <p:nvPr/>
        </p:nvCxnSpPr>
        <p:spPr>
          <a:xfrm>
            <a:off x="936626" y="3300942"/>
            <a:ext cx="774700"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3467100" y="2756237"/>
            <a:ext cx="5257800" cy="1323439"/>
          </a:xfrm>
          <a:prstGeom prst="rect">
            <a:avLst/>
          </a:prstGeom>
          <a:noFill/>
        </p:spPr>
        <p:txBody>
          <a:bodyPr wrap="square" rtlCol="0">
            <a:spAutoFit/>
          </a:bodyPr>
          <a:lstStyle/>
          <a:p>
            <a:r>
              <a:rPr lang="en-US" sz="2000" dirty="0">
                <a:solidFill>
                  <a:srgbClr val="FF0000"/>
                </a:solidFill>
                <a:latin typeface="Apple Chancery"/>
                <a:cs typeface="Apple Chancery"/>
              </a:rPr>
              <a:t>Another observation</a:t>
            </a:r>
            <a:r>
              <a:rPr lang="en-US" sz="2000" dirty="0">
                <a:latin typeface="Times New Roman"/>
                <a:cs typeface="Times New Roman"/>
              </a:rPr>
              <a:t>: Because the </a:t>
            </a:r>
            <a:r>
              <a:rPr lang="en-US" sz="2000" dirty="0">
                <a:solidFill>
                  <a:srgbClr val="FF0000"/>
                </a:solidFill>
                <a:latin typeface="Times New Roman"/>
                <a:cs typeface="Times New Roman"/>
              </a:rPr>
              <a:t>+v-direction </a:t>
            </a:r>
            <a:r>
              <a:rPr lang="en-US" sz="2000" dirty="0">
                <a:latin typeface="Times New Roman"/>
                <a:cs typeface="Times New Roman"/>
              </a:rPr>
              <a:t>is </a:t>
            </a:r>
            <a:r>
              <a:rPr lang="en-US" sz="2000" dirty="0">
                <a:solidFill>
                  <a:srgbClr val="FF0000"/>
                </a:solidFill>
                <a:latin typeface="Times New Roman"/>
                <a:cs typeface="Times New Roman"/>
              </a:rPr>
              <a:t>UP</a:t>
            </a:r>
            <a:r>
              <a:rPr lang="en-US" sz="2000" dirty="0">
                <a:latin typeface="Times New Roman"/>
                <a:cs typeface="Times New Roman"/>
              </a:rPr>
              <a:t> and “</a:t>
            </a:r>
            <a:r>
              <a:rPr lang="en-US" sz="2000" dirty="0">
                <a:solidFill>
                  <a:srgbClr val="0000FF"/>
                </a:solidFill>
                <a:latin typeface="Times New Roman"/>
                <a:cs typeface="Times New Roman"/>
              </a:rPr>
              <a:t>a</a:t>
            </a:r>
            <a:r>
              <a:rPr lang="en-US" sz="2000" dirty="0">
                <a:latin typeface="Times New Roman"/>
                <a:cs typeface="Times New Roman"/>
              </a:rPr>
              <a:t>” for       </a:t>
            </a:r>
            <a:r>
              <a:rPr lang="en-US" sz="2000" dirty="0">
                <a:solidFill>
                  <a:srgbClr val="0000FF"/>
                </a:solidFill>
                <a:latin typeface="Times New Roman"/>
                <a:cs typeface="Times New Roman"/>
              </a:rPr>
              <a:t>has been deduced to be </a:t>
            </a:r>
            <a:r>
              <a:rPr lang="en-US" sz="2000" i="1" dirty="0">
                <a:solidFill>
                  <a:srgbClr val="0000FF"/>
                </a:solidFill>
                <a:latin typeface="Times New Roman"/>
                <a:cs typeface="Times New Roman"/>
              </a:rPr>
              <a:t>down</a:t>
            </a:r>
            <a:r>
              <a:rPr lang="en-US" sz="2000" dirty="0">
                <a:latin typeface="Times New Roman"/>
                <a:cs typeface="Times New Roman"/>
              </a:rPr>
              <a:t>, we must </a:t>
            </a:r>
            <a:r>
              <a:rPr lang="en-US" sz="2000" i="1" dirty="0" err="1">
                <a:solidFill>
                  <a:srgbClr val="FF0000"/>
                </a:solidFill>
                <a:latin typeface="Times New Roman"/>
                <a:cs typeface="Times New Roman"/>
              </a:rPr>
              <a:t>unembed</a:t>
            </a:r>
            <a:r>
              <a:rPr lang="en-US" sz="2000" i="1" dirty="0">
                <a:solidFill>
                  <a:srgbClr val="FF0000"/>
                </a:solidFill>
                <a:latin typeface="Times New Roman"/>
                <a:cs typeface="Times New Roman"/>
              </a:rPr>
              <a:t> the negative sign </a:t>
            </a:r>
            <a:r>
              <a:rPr lang="en-US" sz="2000" dirty="0">
                <a:latin typeface="Times New Roman"/>
                <a:cs typeface="Times New Roman"/>
              </a:rPr>
              <a:t>in the acceleration term so that </a:t>
            </a:r>
            <a:r>
              <a:rPr lang="en-US" sz="2000" dirty="0">
                <a:solidFill>
                  <a:srgbClr val="FF0000"/>
                </a:solidFill>
                <a:latin typeface="Times New Roman"/>
                <a:cs typeface="Times New Roman"/>
              </a:rPr>
              <a:t>“a” can be a magnitude</a:t>
            </a:r>
            <a:r>
              <a:rPr lang="en-US" sz="2000" dirty="0">
                <a:latin typeface="Times New Roman"/>
                <a:cs typeface="Times New Roman"/>
              </a:rPr>
              <a:t>.  </a:t>
            </a:r>
          </a:p>
        </p:txBody>
      </p:sp>
      <p:graphicFrame>
        <p:nvGraphicFramePr>
          <p:cNvPr id="92" name="Object 91"/>
          <p:cNvGraphicFramePr>
            <a:graphicFrameLocks noChangeAspect="1"/>
          </p:cNvGraphicFramePr>
          <p:nvPr/>
        </p:nvGraphicFramePr>
        <p:xfrm>
          <a:off x="5118100" y="3111500"/>
          <a:ext cx="381000" cy="342900"/>
        </p:xfrm>
        <a:graphic>
          <a:graphicData uri="http://schemas.openxmlformats.org/presentationml/2006/ole">
            <mc:AlternateContent xmlns:mc="http://schemas.openxmlformats.org/markup-compatibility/2006">
              <mc:Choice xmlns:v="urn:schemas-microsoft-com:vml" Requires="v">
                <p:oleObj spid="_x0000_s92169" name="Equation" r:id="rId19" imgW="228600" imgH="203200" progId="Equation.DSMT4">
                  <p:embed/>
                </p:oleObj>
              </mc:Choice>
              <mc:Fallback>
                <p:oleObj name="Equation" r:id="rId19" imgW="228600" imgH="203200" progId="Equation.DSMT4">
                  <p:embed/>
                  <p:pic>
                    <p:nvPicPr>
                      <p:cNvPr id="92" name="Object 91"/>
                      <p:cNvPicPr/>
                      <p:nvPr/>
                    </p:nvPicPr>
                    <p:blipFill>
                      <a:blip r:embed="rId20"/>
                      <a:stretch>
                        <a:fillRect/>
                      </a:stretch>
                    </p:blipFill>
                    <p:spPr>
                      <a:xfrm>
                        <a:off x="5118100" y="3111500"/>
                        <a:ext cx="381000" cy="342900"/>
                      </a:xfrm>
                      <a:prstGeom prst="rect">
                        <a:avLst/>
                      </a:prstGeom>
                    </p:spPr>
                  </p:pic>
                </p:oleObj>
              </mc:Fallback>
            </mc:AlternateContent>
          </a:graphicData>
        </a:graphic>
      </p:graphicFrame>
      <p:graphicFrame>
        <p:nvGraphicFramePr>
          <p:cNvPr id="42" name="Object 41"/>
          <p:cNvGraphicFramePr>
            <a:graphicFrameLocks noChangeAspect="1"/>
          </p:cNvGraphicFramePr>
          <p:nvPr/>
        </p:nvGraphicFramePr>
        <p:xfrm>
          <a:off x="822324" y="4492486"/>
          <a:ext cx="3330575" cy="2133600"/>
        </p:xfrm>
        <a:graphic>
          <a:graphicData uri="http://schemas.openxmlformats.org/presentationml/2006/ole">
            <mc:AlternateContent xmlns:mc="http://schemas.openxmlformats.org/markup-compatibility/2006">
              <mc:Choice xmlns:v="urn:schemas-microsoft-com:vml" Requires="v">
                <p:oleObj spid="_x0000_s92170" name="Equation" r:id="rId21" imgW="1993900" imgH="1270000" progId="Equation.DSMT4">
                  <p:embed/>
                </p:oleObj>
              </mc:Choice>
              <mc:Fallback>
                <p:oleObj name="Equation" r:id="rId21" imgW="1993900" imgH="1270000" progId="Equation.DSMT4">
                  <p:embed/>
                  <p:pic>
                    <p:nvPicPr>
                      <p:cNvPr id="42" name="Object 41"/>
                      <p:cNvPicPr/>
                      <p:nvPr/>
                    </p:nvPicPr>
                    <p:blipFill>
                      <a:blip r:embed="rId22"/>
                      <a:stretch>
                        <a:fillRect/>
                      </a:stretch>
                    </p:blipFill>
                    <p:spPr>
                      <a:xfrm>
                        <a:off x="822324" y="4492486"/>
                        <a:ext cx="3330575" cy="2133600"/>
                      </a:xfrm>
                      <a:prstGeom prst="rect">
                        <a:avLst/>
                      </a:prstGeom>
                    </p:spPr>
                  </p:pic>
                </p:oleObj>
              </mc:Fallback>
            </mc:AlternateContent>
          </a:graphicData>
        </a:graphic>
      </p:graphicFrame>
      <p:sp>
        <p:nvSpPr>
          <p:cNvPr id="43" name="TextBox 42"/>
          <p:cNvSpPr txBox="1"/>
          <p:nvPr/>
        </p:nvSpPr>
        <p:spPr>
          <a:xfrm>
            <a:off x="466724" y="4092376"/>
            <a:ext cx="8562976" cy="400110"/>
          </a:xfrm>
          <a:prstGeom prst="rect">
            <a:avLst/>
          </a:prstGeom>
          <a:noFill/>
        </p:spPr>
        <p:txBody>
          <a:bodyPr wrap="square" rtlCol="0">
            <a:spAutoFit/>
          </a:bodyPr>
          <a:lstStyle/>
          <a:p>
            <a:r>
              <a:rPr lang="en-US" sz="2000" dirty="0">
                <a:latin typeface="Times New Roman"/>
                <a:cs typeface="Times New Roman"/>
              </a:rPr>
              <a:t>Combining the previous equation                         with our new relationship:</a:t>
            </a:r>
          </a:p>
        </p:txBody>
      </p:sp>
      <p:graphicFrame>
        <p:nvGraphicFramePr>
          <p:cNvPr id="44" name="Object 43"/>
          <p:cNvGraphicFramePr>
            <a:graphicFrameLocks noChangeAspect="1"/>
          </p:cNvGraphicFramePr>
          <p:nvPr/>
        </p:nvGraphicFramePr>
        <p:xfrm>
          <a:off x="3994150" y="4151174"/>
          <a:ext cx="1504950" cy="341312"/>
        </p:xfrm>
        <a:graphic>
          <a:graphicData uri="http://schemas.openxmlformats.org/presentationml/2006/ole">
            <mc:AlternateContent xmlns:mc="http://schemas.openxmlformats.org/markup-compatibility/2006">
              <mc:Choice xmlns:v="urn:schemas-microsoft-com:vml" Requires="v">
                <p:oleObj spid="_x0000_s92171" name="Equation" r:id="rId23" imgW="901700" imgH="203200" progId="Equation.DSMT4">
                  <p:embed/>
                </p:oleObj>
              </mc:Choice>
              <mc:Fallback>
                <p:oleObj name="Equation" r:id="rId23" imgW="901700" imgH="203200" progId="Equation.DSMT4">
                  <p:embed/>
                  <p:pic>
                    <p:nvPicPr>
                      <p:cNvPr id="44" name="Object 43"/>
                      <p:cNvPicPr/>
                      <p:nvPr/>
                    </p:nvPicPr>
                    <p:blipFill>
                      <a:blip r:embed="rId24"/>
                      <a:stretch>
                        <a:fillRect/>
                      </a:stretch>
                    </p:blipFill>
                    <p:spPr>
                      <a:xfrm>
                        <a:off x="3994150" y="4151174"/>
                        <a:ext cx="1504950" cy="341312"/>
                      </a:xfrm>
                      <a:prstGeom prst="rect">
                        <a:avLst/>
                      </a:prstGeom>
                    </p:spPr>
                  </p:pic>
                </p:oleObj>
              </mc:Fallback>
            </mc:AlternateContent>
          </a:graphicData>
        </a:graphic>
      </p:graphicFrame>
      <p:sp>
        <p:nvSpPr>
          <p:cNvPr id="45" name="TextBox 44"/>
          <p:cNvSpPr txBox="1"/>
          <p:nvPr/>
        </p:nvSpPr>
        <p:spPr>
          <a:xfrm>
            <a:off x="4983466" y="4584986"/>
            <a:ext cx="4046234" cy="923330"/>
          </a:xfrm>
          <a:prstGeom prst="rect">
            <a:avLst/>
          </a:prstGeom>
          <a:noFill/>
        </p:spPr>
        <p:txBody>
          <a:bodyPr wrap="square" rtlCol="0">
            <a:spAutoFit/>
          </a:bodyPr>
          <a:lstStyle/>
          <a:p>
            <a:r>
              <a:rPr lang="en-US" dirty="0">
                <a:solidFill>
                  <a:srgbClr val="FF0000"/>
                </a:solidFill>
                <a:latin typeface="Apple Chancery"/>
                <a:cs typeface="Apple Chancery"/>
              </a:rPr>
              <a:t>Note 1</a:t>
            </a:r>
            <a:r>
              <a:rPr lang="en-US" dirty="0">
                <a:latin typeface="Times New Roman"/>
                <a:cs typeface="Times New Roman"/>
              </a:rPr>
              <a:t>: If you put in numbers and solve to get a </a:t>
            </a:r>
            <a:r>
              <a:rPr lang="en-US" dirty="0">
                <a:solidFill>
                  <a:srgbClr val="FF0000"/>
                </a:solidFill>
                <a:latin typeface="Times New Roman"/>
                <a:cs typeface="Times New Roman"/>
              </a:rPr>
              <a:t>negative “a,”</a:t>
            </a:r>
            <a:r>
              <a:rPr lang="en-US" dirty="0">
                <a:latin typeface="Times New Roman"/>
                <a:cs typeface="Times New Roman"/>
              </a:rPr>
              <a:t> it just means you’ve </a:t>
            </a:r>
            <a:r>
              <a:rPr lang="en-US" dirty="0">
                <a:solidFill>
                  <a:srgbClr val="FF0000"/>
                </a:solidFill>
                <a:latin typeface="Times New Roman"/>
                <a:cs typeface="Times New Roman"/>
              </a:rPr>
              <a:t>assumed the wrong direction for “a.”</a:t>
            </a:r>
          </a:p>
        </p:txBody>
      </p:sp>
      <p:sp>
        <p:nvSpPr>
          <p:cNvPr id="46" name="TextBox 45"/>
          <p:cNvSpPr txBox="1"/>
          <p:nvPr/>
        </p:nvSpPr>
        <p:spPr>
          <a:xfrm>
            <a:off x="4983466" y="5510717"/>
            <a:ext cx="4160534" cy="923330"/>
          </a:xfrm>
          <a:prstGeom prst="rect">
            <a:avLst/>
          </a:prstGeom>
          <a:noFill/>
        </p:spPr>
        <p:txBody>
          <a:bodyPr wrap="square" rtlCol="0">
            <a:spAutoFit/>
          </a:bodyPr>
          <a:lstStyle/>
          <a:p>
            <a:r>
              <a:rPr lang="en-US" dirty="0">
                <a:solidFill>
                  <a:srgbClr val="FF0000"/>
                </a:solidFill>
                <a:latin typeface="Apple Chancery"/>
                <a:cs typeface="Apple Chancery"/>
              </a:rPr>
              <a:t>Note 2</a:t>
            </a:r>
            <a:r>
              <a:rPr lang="en-US" dirty="0">
                <a:latin typeface="Times New Roman"/>
                <a:cs typeface="Times New Roman"/>
              </a:rPr>
              <a:t>: If the numerator’s variables have </a:t>
            </a:r>
            <a:r>
              <a:rPr lang="en-US" dirty="0">
                <a:solidFill>
                  <a:srgbClr val="0000FF"/>
                </a:solidFill>
                <a:latin typeface="Times New Roman"/>
                <a:cs typeface="Times New Roman"/>
              </a:rPr>
              <a:t>different signs, </a:t>
            </a:r>
            <a:r>
              <a:rPr lang="en-US" dirty="0">
                <a:latin typeface="Times New Roman"/>
                <a:cs typeface="Times New Roman"/>
              </a:rPr>
              <a:t>you’ve </a:t>
            </a:r>
            <a:r>
              <a:rPr lang="en-US" dirty="0">
                <a:solidFill>
                  <a:srgbClr val="0000FF"/>
                </a:solidFill>
                <a:latin typeface="Times New Roman"/>
                <a:cs typeface="Times New Roman"/>
              </a:rPr>
              <a:t>messed up one of the “ma” signs </a:t>
            </a:r>
            <a:r>
              <a:rPr lang="en-US" dirty="0">
                <a:latin typeface="Times New Roman"/>
                <a:cs typeface="Times New Roman"/>
              </a:rPr>
              <a:t>when you used N.S.L.</a:t>
            </a:r>
          </a:p>
        </p:txBody>
      </p:sp>
      <p:sp>
        <p:nvSpPr>
          <p:cNvPr id="4" name="Freeform 3"/>
          <p:cNvSpPr/>
          <p:nvPr/>
        </p:nvSpPr>
        <p:spPr>
          <a:xfrm>
            <a:off x="2438400" y="3644900"/>
            <a:ext cx="990600" cy="273285"/>
          </a:xfrm>
          <a:custGeom>
            <a:avLst/>
            <a:gdLst>
              <a:gd name="connsiteX0" fmla="*/ 990600 w 990600"/>
              <a:gd name="connsiteY0" fmla="*/ 266700 h 273285"/>
              <a:gd name="connsiteX1" fmla="*/ 571500 w 990600"/>
              <a:gd name="connsiteY1" fmla="*/ 266700 h 273285"/>
              <a:gd name="connsiteX2" fmla="*/ 254000 w 990600"/>
              <a:gd name="connsiteY2" fmla="*/ 266700 h 273285"/>
              <a:gd name="connsiteX3" fmla="*/ 76200 w 990600"/>
              <a:gd name="connsiteY3" fmla="*/ 177800 h 273285"/>
              <a:gd name="connsiteX4" fmla="*/ 0 w 990600"/>
              <a:gd name="connsiteY4" fmla="*/ 0 h 27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273285">
                <a:moveTo>
                  <a:pt x="990600" y="266700"/>
                </a:moveTo>
                <a:lnTo>
                  <a:pt x="571500" y="266700"/>
                </a:lnTo>
                <a:cubicBezTo>
                  <a:pt x="448733" y="266700"/>
                  <a:pt x="336550" y="281517"/>
                  <a:pt x="254000" y="266700"/>
                </a:cubicBezTo>
                <a:cubicBezTo>
                  <a:pt x="171450" y="251883"/>
                  <a:pt x="118533" y="222250"/>
                  <a:pt x="76200" y="177800"/>
                </a:cubicBezTo>
                <a:cubicBezTo>
                  <a:pt x="33867" y="133350"/>
                  <a:pt x="0" y="0"/>
                  <a:pt x="0" y="0"/>
                </a:cubicBezTo>
              </a:path>
            </a:pathLst>
          </a:custGeom>
          <a:ln w="952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1063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1" grpId="0"/>
      <p:bldP spid="43"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42.)</a:t>
            </a: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7284950" y="318294"/>
            <a:ext cx="1308188" cy="2034959"/>
            <a:chOff x="6477000" y="318294"/>
            <a:chExt cx="1811338" cy="2817637"/>
          </a:xfrm>
        </p:grpSpPr>
        <p:sp>
          <p:nvSpPr>
            <p:cNvPr id="50" name="Line 65"/>
            <p:cNvSpPr>
              <a:spLocks noChangeShapeType="1"/>
            </p:cNvSpPr>
            <p:nvPr/>
          </p:nvSpPr>
          <p:spPr bwMode="auto">
            <a:xfrm>
              <a:off x="6477000" y="418924"/>
              <a:ext cx="181133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 name="Oval 66"/>
            <p:cNvSpPr>
              <a:spLocks noChangeArrowheads="1"/>
            </p:cNvSpPr>
            <p:nvPr/>
          </p:nvSpPr>
          <p:spPr bwMode="auto">
            <a:xfrm>
              <a:off x="6980149" y="620184"/>
              <a:ext cx="905669" cy="905669"/>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7" name="Line 68"/>
            <p:cNvSpPr>
              <a:spLocks noChangeShapeType="1"/>
            </p:cNvSpPr>
            <p:nvPr/>
          </p:nvSpPr>
          <p:spPr bwMode="auto">
            <a:xfrm>
              <a:off x="6980149" y="1022703"/>
              <a:ext cx="0" cy="110692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Line 69"/>
            <p:cNvSpPr>
              <a:spLocks noChangeShapeType="1"/>
            </p:cNvSpPr>
            <p:nvPr/>
          </p:nvSpPr>
          <p:spPr bwMode="auto">
            <a:xfrm>
              <a:off x="7885818" y="1022703"/>
              <a:ext cx="0" cy="18113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 name="Oval 70"/>
            <p:cNvSpPr>
              <a:spLocks noChangeArrowheads="1"/>
            </p:cNvSpPr>
            <p:nvPr/>
          </p:nvSpPr>
          <p:spPr bwMode="auto">
            <a:xfrm>
              <a:off x="6778890" y="2129632"/>
              <a:ext cx="402520" cy="402520"/>
            </a:xfrm>
            <a:prstGeom prst="ellipse">
              <a:avLst/>
            </a:prstGeom>
            <a:solidFill>
              <a:srgbClr val="FFFF1D"/>
            </a:solidFill>
            <a:ln w="9525">
              <a:solidFill>
                <a:schemeClr val="tx1"/>
              </a:solidFill>
              <a:round/>
              <a:headEnd/>
              <a:tailEnd/>
            </a:ln>
          </p:spPr>
          <p:txBody>
            <a:bodyPr wrap="none" anchor="ctr"/>
            <a:lstStyle/>
            <a:p>
              <a:endParaRPr lang="en-US"/>
            </a:p>
          </p:txBody>
        </p:sp>
        <p:sp>
          <p:nvSpPr>
            <p:cNvPr id="72" name="Rectangle 71"/>
            <p:cNvSpPr>
              <a:spLocks noChangeArrowheads="1"/>
            </p:cNvSpPr>
            <p:nvPr/>
          </p:nvSpPr>
          <p:spPr bwMode="auto">
            <a:xfrm>
              <a:off x="7684559" y="2834041"/>
              <a:ext cx="402520" cy="301890"/>
            </a:xfrm>
            <a:prstGeom prst="rect">
              <a:avLst/>
            </a:prstGeom>
            <a:solidFill>
              <a:srgbClr val="E8101E"/>
            </a:solidFill>
            <a:ln w="9525">
              <a:solidFill>
                <a:schemeClr val="tx1"/>
              </a:solidFill>
              <a:miter lim="800000"/>
              <a:headEnd/>
              <a:tailEnd/>
            </a:ln>
          </p:spPr>
          <p:txBody>
            <a:bodyPr wrap="none" anchor="ctr"/>
            <a:lstStyle/>
            <a:p>
              <a:endParaRPr lang="en-US"/>
            </a:p>
          </p:txBody>
        </p:sp>
        <p:sp>
          <p:nvSpPr>
            <p:cNvPr id="73" name="Freeform 72"/>
            <p:cNvSpPr>
              <a:spLocks/>
            </p:cNvSpPr>
            <p:nvPr/>
          </p:nvSpPr>
          <p:spPr bwMode="auto">
            <a:xfrm>
              <a:off x="6980149" y="418924"/>
              <a:ext cx="905669" cy="805039"/>
            </a:xfrm>
            <a:custGeom>
              <a:avLst/>
              <a:gdLst>
                <a:gd name="T0" fmla="*/ 0 w 432"/>
                <a:gd name="T1" fmla="*/ 0 h 384"/>
                <a:gd name="T2" fmla="*/ 362902500 w 432"/>
                <a:gd name="T3" fmla="*/ 967740000 h 384"/>
                <a:gd name="T4" fmla="*/ 725805000 w 432"/>
                <a:gd name="T5" fmla="*/ 967740000 h 384"/>
                <a:gd name="T6" fmla="*/ 1088707500 w 432"/>
                <a:gd name="T7" fmla="*/ 0 h 384"/>
                <a:gd name="T8" fmla="*/ 0 60000 65536"/>
                <a:gd name="T9" fmla="*/ 0 60000 65536"/>
                <a:gd name="T10" fmla="*/ 0 60000 65536"/>
                <a:gd name="T11" fmla="*/ 0 60000 65536"/>
                <a:gd name="T12" fmla="*/ 0 w 432"/>
                <a:gd name="T13" fmla="*/ 0 h 384"/>
                <a:gd name="T14" fmla="*/ 432 w 432"/>
                <a:gd name="T15" fmla="*/ 384 h 384"/>
              </a:gdLst>
              <a:ahLst/>
              <a:cxnLst>
                <a:cxn ang="T8">
                  <a:pos x="T0" y="T1"/>
                </a:cxn>
                <a:cxn ang="T9">
                  <a:pos x="T2" y="T3"/>
                </a:cxn>
                <a:cxn ang="T10">
                  <a:pos x="T4" y="T5"/>
                </a:cxn>
                <a:cxn ang="T11">
                  <a:pos x="T6" y="T7"/>
                </a:cxn>
              </a:cxnLst>
              <a:rect l="T12" t="T13" r="T14" b="T15"/>
              <a:pathLst>
                <a:path w="432" h="384">
                  <a:moveTo>
                    <a:pt x="0" y="0"/>
                  </a:moveTo>
                  <a:lnTo>
                    <a:pt x="144" y="384"/>
                  </a:lnTo>
                  <a:lnTo>
                    <a:pt x="288" y="384"/>
                  </a:lnTo>
                  <a:lnTo>
                    <a:pt x="432" y="0"/>
                  </a:ln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4" name="Freeform 73"/>
            <p:cNvSpPr>
              <a:spLocks/>
            </p:cNvSpPr>
            <p:nvPr/>
          </p:nvSpPr>
          <p:spPr bwMode="auto">
            <a:xfrm>
              <a:off x="6980149" y="418924"/>
              <a:ext cx="905669" cy="805039"/>
            </a:xfrm>
            <a:custGeom>
              <a:avLst/>
              <a:gdLst>
                <a:gd name="T0" fmla="*/ 0 w 432"/>
                <a:gd name="T1" fmla="*/ 0 h 384"/>
                <a:gd name="T2" fmla="*/ 362902500 w 432"/>
                <a:gd name="T3" fmla="*/ 967740000 h 384"/>
                <a:gd name="T4" fmla="*/ 725805000 w 432"/>
                <a:gd name="T5" fmla="*/ 967740000 h 384"/>
                <a:gd name="T6" fmla="*/ 1088707500 w 432"/>
                <a:gd name="T7" fmla="*/ 0 h 384"/>
                <a:gd name="T8" fmla="*/ 0 w 432"/>
                <a:gd name="T9" fmla="*/ 0 h 384"/>
                <a:gd name="T10" fmla="*/ 0 60000 65536"/>
                <a:gd name="T11" fmla="*/ 0 60000 65536"/>
                <a:gd name="T12" fmla="*/ 0 60000 65536"/>
                <a:gd name="T13" fmla="*/ 0 60000 65536"/>
                <a:gd name="T14" fmla="*/ 0 60000 65536"/>
                <a:gd name="T15" fmla="*/ 0 w 432"/>
                <a:gd name="T16" fmla="*/ 0 h 384"/>
                <a:gd name="T17" fmla="*/ 432 w 432"/>
                <a:gd name="T18" fmla="*/ 384 h 384"/>
              </a:gdLst>
              <a:ahLst/>
              <a:cxnLst>
                <a:cxn ang="T10">
                  <a:pos x="T0" y="T1"/>
                </a:cxn>
                <a:cxn ang="T11">
                  <a:pos x="T2" y="T3"/>
                </a:cxn>
                <a:cxn ang="T12">
                  <a:pos x="T4" y="T5"/>
                </a:cxn>
                <a:cxn ang="T13">
                  <a:pos x="T6" y="T7"/>
                </a:cxn>
                <a:cxn ang="T14">
                  <a:pos x="T8" y="T9"/>
                </a:cxn>
              </a:cxnLst>
              <a:rect l="T15" t="T16" r="T17" b="T18"/>
              <a:pathLst>
                <a:path w="432" h="384">
                  <a:moveTo>
                    <a:pt x="0" y="0"/>
                  </a:moveTo>
                  <a:lnTo>
                    <a:pt x="144" y="384"/>
                  </a:lnTo>
                  <a:lnTo>
                    <a:pt x="288" y="384"/>
                  </a:lnTo>
                  <a:lnTo>
                    <a:pt x="432" y="0"/>
                  </a:lnTo>
                  <a:lnTo>
                    <a:pt x="0" y="0"/>
                  </a:lnTo>
                  <a:close/>
                </a:path>
              </a:pathLst>
            </a:custGeom>
            <a:solidFill>
              <a:srgbClr val="6AFF10"/>
            </a:solidFill>
            <a:ln w="9525">
              <a:solidFill>
                <a:schemeClr val="tx1"/>
              </a:solidFill>
              <a:round/>
              <a:headEnd/>
              <a:tailEnd/>
            </a:ln>
          </p:spPr>
          <p:txBody>
            <a:bodyPr wrap="none" anchor="ctr"/>
            <a:lstStyle/>
            <a:p>
              <a:endParaRPr lang="en-US"/>
            </a:p>
          </p:txBody>
        </p:sp>
        <p:sp>
          <p:nvSpPr>
            <p:cNvPr id="78" name="Line 74"/>
            <p:cNvSpPr>
              <a:spLocks noChangeShapeType="1"/>
            </p:cNvSpPr>
            <p:nvPr/>
          </p:nvSpPr>
          <p:spPr bwMode="auto">
            <a:xfrm flipH="1">
              <a:off x="6577630" y="318294"/>
              <a:ext cx="100630" cy="100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 name="Line 75"/>
            <p:cNvSpPr>
              <a:spLocks noChangeShapeType="1"/>
            </p:cNvSpPr>
            <p:nvPr/>
          </p:nvSpPr>
          <p:spPr bwMode="auto">
            <a:xfrm flipH="1">
              <a:off x="6879520" y="318294"/>
              <a:ext cx="100630" cy="100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0" name="Line 76"/>
            <p:cNvSpPr>
              <a:spLocks noChangeShapeType="1"/>
            </p:cNvSpPr>
            <p:nvPr/>
          </p:nvSpPr>
          <p:spPr bwMode="auto">
            <a:xfrm flipH="1">
              <a:off x="7181409" y="318294"/>
              <a:ext cx="100630" cy="100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 name="Line 77"/>
            <p:cNvSpPr>
              <a:spLocks noChangeShapeType="1"/>
            </p:cNvSpPr>
            <p:nvPr/>
          </p:nvSpPr>
          <p:spPr bwMode="auto">
            <a:xfrm flipH="1">
              <a:off x="7483299" y="318294"/>
              <a:ext cx="100630" cy="100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 name="Line 78"/>
            <p:cNvSpPr>
              <a:spLocks noChangeShapeType="1"/>
            </p:cNvSpPr>
            <p:nvPr/>
          </p:nvSpPr>
          <p:spPr bwMode="auto">
            <a:xfrm flipH="1">
              <a:off x="7785189" y="318294"/>
              <a:ext cx="100630" cy="100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 name="Line 79"/>
            <p:cNvSpPr>
              <a:spLocks noChangeShapeType="1"/>
            </p:cNvSpPr>
            <p:nvPr/>
          </p:nvSpPr>
          <p:spPr bwMode="auto">
            <a:xfrm flipH="1">
              <a:off x="8087078" y="318294"/>
              <a:ext cx="100630" cy="100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AutoShape 81"/>
            <p:cNvSpPr>
              <a:spLocks noChangeArrowheads="1"/>
            </p:cNvSpPr>
            <p:nvPr/>
          </p:nvSpPr>
          <p:spPr bwMode="auto">
            <a:xfrm>
              <a:off x="7382669" y="1022703"/>
              <a:ext cx="100630" cy="100630"/>
            </a:xfrm>
            <a:custGeom>
              <a:avLst/>
              <a:gdLst>
                <a:gd name="T0" fmla="*/ 474162 w 21600"/>
                <a:gd name="T1" fmla="*/ 0 h 21600"/>
                <a:gd name="T2" fmla="*/ 138864 w 21600"/>
                <a:gd name="T3" fmla="*/ 138864 h 21600"/>
                <a:gd name="T4" fmla="*/ 0 w 21600"/>
                <a:gd name="T5" fmla="*/ 474162 h 21600"/>
                <a:gd name="T6" fmla="*/ 138864 w 21600"/>
                <a:gd name="T7" fmla="*/ 809463 h 21600"/>
                <a:gd name="T8" fmla="*/ 474162 w 21600"/>
                <a:gd name="T9" fmla="*/ 948327 h 21600"/>
                <a:gd name="T10" fmla="*/ 809463 w 21600"/>
                <a:gd name="T11" fmla="*/ 809463 h 21600"/>
                <a:gd name="T12" fmla="*/ 948327 w 21600"/>
                <a:gd name="T13" fmla="*/ 474162 h 21600"/>
                <a:gd name="T14" fmla="*/ 809463 w 21600"/>
                <a:gd name="T15" fmla="*/ 13886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grpSp>
      <p:graphicFrame>
        <p:nvGraphicFramePr>
          <p:cNvPr id="85" name="Object 3"/>
          <p:cNvGraphicFramePr>
            <a:graphicFrameLocks noChangeAspect="1"/>
          </p:cNvGraphicFramePr>
          <p:nvPr/>
        </p:nvGraphicFramePr>
        <p:xfrm>
          <a:off x="8532813" y="2078261"/>
          <a:ext cx="357188" cy="317500"/>
        </p:xfrm>
        <a:graphic>
          <a:graphicData uri="http://schemas.openxmlformats.org/presentationml/2006/ole">
            <mc:AlternateContent xmlns:mc="http://schemas.openxmlformats.org/markup-compatibility/2006">
              <mc:Choice xmlns:v="urn:schemas-microsoft-com:vml" Requires="v">
                <p:oleObj spid="_x0000_s93185" name="Equation" r:id="rId3" imgW="228600" imgH="203200" progId="Equation.DSMT4">
                  <p:embed/>
                </p:oleObj>
              </mc:Choice>
              <mc:Fallback>
                <p:oleObj name="Equation" r:id="rId3" imgW="228600" imgH="203200" progId="Equation.DSMT4">
                  <p:embed/>
                  <p:pic>
                    <p:nvPicPr>
                      <p:cNvPr id="85" name="Object 3"/>
                      <p:cNvPicPr>
                        <a:picLocks noChangeAspect="1" noChangeArrowheads="1"/>
                      </p:cNvPicPr>
                      <p:nvPr/>
                    </p:nvPicPr>
                    <p:blipFill>
                      <a:blip r:embed="rId4"/>
                      <a:srcRect/>
                      <a:stretch>
                        <a:fillRect/>
                      </a:stretch>
                    </p:blipFill>
                    <p:spPr bwMode="auto">
                      <a:xfrm>
                        <a:off x="8532813" y="2078261"/>
                        <a:ext cx="357188"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8" name="Object 3"/>
          <p:cNvGraphicFramePr>
            <a:graphicFrameLocks noChangeAspect="1"/>
          </p:cNvGraphicFramePr>
          <p:nvPr/>
        </p:nvGraphicFramePr>
        <p:xfrm>
          <a:off x="7112804" y="1574519"/>
          <a:ext cx="317500" cy="317500"/>
        </p:xfrm>
        <a:graphic>
          <a:graphicData uri="http://schemas.openxmlformats.org/presentationml/2006/ole">
            <mc:AlternateContent xmlns:mc="http://schemas.openxmlformats.org/markup-compatibility/2006">
              <mc:Choice xmlns:v="urn:schemas-microsoft-com:vml" Requires="v">
                <p:oleObj spid="_x0000_s93186" name="Equation" r:id="rId5" imgW="203200" imgH="203200" progId="Equation.DSMT4">
                  <p:embed/>
                </p:oleObj>
              </mc:Choice>
              <mc:Fallback>
                <p:oleObj name="Equation" r:id="rId5" imgW="203200" imgH="203200" progId="Equation.DSMT4">
                  <p:embed/>
                  <p:pic>
                    <p:nvPicPr>
                      <p:cNvPr id="88" name="Object 3"/>
                      <p:cNvPicPr>
                        <a:picLocks noChangeAspect="1" noChangeArrowheads="1"/>
                      </p:cNvPicPr>
                      <p:nvPr/>
                    </p:nvPicPr>
                    <p:blipFill>
                      <a:blip r:embed="rId6"/>
                      <a:srcRect/>
                      <a:stretch>
                        <a:fillRect/>
                      </a:stretch>
                    </p:blipFill>
                    <p:spPr bwMode="auto">
                      <a:xfrm>
                        <a:off x="7112804" y="1574519"/>
                        <a:ext cx="317500"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9" name="Object 88"/>
          <p:cNvGraphicFramePr>
            <a:graphicFrameLocks noChangeAspect="1"/>
          </p:cNvGraphicFramePr>
          <p:nvPr/>
        </p:nvGraphicFramePr>
        <p:xfrm>
          <a:off x="1604962" y="1286099"/>
          <a:ext cx="2547937" cy="1109662"/>
        </p:xfrm>
        <a:graphic>
          <a:graphicData uri="http://schemas.openxmlformats.org/presentationml/2006/ole">
            <mc:AlternateContent xmlns:mc="http://schemas.openxmlformats.org/markup-compatibility/2006">
              <mc:Choice xmlns:v="urn:schemas-microsoft-com:vml" Requires="v">
                <p:oleObj spid="_x0000_s93187" name="Equation" r:id="rId7" imgW="1524000" imgH="660400" progId="Equation.DSMT4">
                  <p:embed/>
                </p:oleObj>
              </mc:Choice>
              <mc:Fallback>
                <p:oleObj name="Equation" r:id="rId7" imgW="1524000" imgH="660400" progId="Equation.DSMT4">
                  <p:embed/>
                  <p:pic>
                    <p:nvPicPr>
                      <p:cNvPr id="89" name="Object 88"/>
                      <p:cNvPicPr/>
                      <p:nvPr/>
                    </p:nvPicPr>
                    <p:blipFill>
                      <a:blip r:embed="rId8"/>
                      <a:stretch>
                        <a:fillRect/>
                      </a:stretch>
                    </p:blipFill>
                    <p:spPr>
                      <a:xfrm>
                        <a:off x="1604962" y="1286099"/>
                        <a:ext cx="2547937" cy="1109662"/>
                      </a:xfrm>
                      <a:prstGeom prst="rect">
                        <a:avLst/>
                      </a:prstGeom>
                    </p:spPr>
                  </p:pic>
                </p:oleObj>
              </mc:Fallback>
            </mc:AlternateContent>
          </a:graphicData>
        </a:graphic>
      </p:graphicFrame>
      <p:sp>
        <p:nvSpPr>
          <p:cNvPr id="47" name="TextBox 46"/>
          <p:cNvSpPr txBox="1"/>
          <p:nvPr/>
        </p:nvSpPr>
        <p:spPr>
          <a:xfrm>
            <a:off x="203199" y="569390"/>
            <a:ext cx="6134101" cy="523220"/>
          </a:xfrm>
          <a:prstGeom prst="rect">
            <a:avLst/>
          </a:prstGeom>
          <a:noFill/>
        </p:spPr>
        <p:txBody>
          <a:bodyPr wrap="square" rtlCol="0">
            <a:spAutoFit/>
          </a:bodyPr>
          <a:lstStyle/>
          <a:p>
            <a:r>
              <a:rPr lang="en-US" sz="2800" dirty="0">
                <a:solidFill>
                  <a:srgbClr val="FF0000"/>
                </a:solidFill>
                <a:latin typeface="Apple Chancery"/>
                <a:cs typeface="Apple Chancery"/>
              </a:rPr>
              <a:t>Quick and dirty:</a:t>
            </a:r>
            <a:endParaRPr lang="en-US" sz="2400" dirty="0">
              <a:latin typeface="Apple Chancery"/>
              <a:cs typeface="Apple Chancery"/>
            </a:endParaRPr>
          </a:p>
        </p:txBody>
      </p:sp>
      <p:sp>
        <p:nvSpPr>
          <p:cNvPr id="48" name="TextBox 47"/>
          <p:cNvSpPr txBox="1"/>
          <p:nvPr/>
        </p:nvSpPr>
        <p:spPr>
          <a:xfrm>
            <a:off x="513065" y="2749152"/>
            <a:ext cx="8376935" cy="1938992"/>
          </a:xfrm>
          <a:prstGeom prst="rect">
            <a:avLst/>
          </a:prstGeom>
          <a:noFill/>
        </p:spPr>
        <p:txBody>
          <a:bodyPr wrap="square" rtlCol="0">
            <a:spAutoFit/>
          </a:bodyPr>
          <a:lstStyle/>
          <a:p>
            <a:r>
              <a:rPr lang="en-US" sz="2000" dirty="0">
                <a:solidFill>
                  <a:srgbClr val="FF0000"/>
                </a:solidFill>
                <a:latin typeface="Apple Chancery"/>
                <a:cs typeface="Apple Chancery"/>
              </a:rPr>
              <a:t>Note</a:t>
            </a:r>
            <a:r>
              <a:rPr lang="en-US" sz="2000" dirty="0">
                <a:latin typeface="Times New Roman"/>
                <a:cs typeface="Times New Roman"/>
              </a:rPr>
              <a:t>:  I’ve </a:t>
            </a:r>
            <a:r>
              <a:rPr lang="en-US" sz="2000" dirty="0">
                <a:solidFill>
                  <a:srgbClr val="1A2AFF"/>
                </a:solidFill>
                <a:latin typeface="Times New Roman"/>
                <a:cs typeface="Times New Roman"/>
              </a:rPr>
              <a:t>picked the mass I think will dominate </a:t>
            </a:r>
            <a:r>
              <a:rPr lang="en-US" sz="2000" dirty="0">
                <a:latin typeface="Times New Roman"/>
                <a:cs typeface="Times New Roman"/>
              </a:rPr>
              <a:t>and </a:t>
            </a:r>
            <a:r>
              <a:rPr lang="en-US" sz="2000" dirty="0">
                <a:solidFill>
                  <a:srgbClr val="1A2AFF"/>
                </a:solidFill>
                <a:latin typeface="Times New Roman"/>
                <a:cs typeface="Times New Roman"/>
              </a:rPr>
              <a:t>made its acceleration positive </a:t>
            </a:r>
            <a:r>
              <a:rPr lang="en-US" sz="2000" dirty="0">
                <a:latin typeface="Times New Roman"/>
                <a:cs typeface="Times New Roman"/>
              </a:rPr>
              <a:t>(even though that acceleration in this case will be downward).  </a:t>
            </a:r>
            <a:r>
              <a:rPr lang="en-US" sz="2000" dirty="0">
                <a:solidFill>
                  <a:srgbClr val="1A2AFF"/>
                </a:solidFill>
                <a:latin typeface="Times New Roman"/>
                <a:cs typeface="Times New Roman"/>
              </a:rPr>
              <a:t>If</a:t>
            </a:r>
            <a:r>
              <a:rPr lang="en-US" sz="2000" dirty="0">
                <a:latin typeface="Times New Roman"/>
                <a:cs typeface="Times New Roman"/>
              </a:rPr>
              <a:t>, once numbers have been included, the </a:t>
            </a:r>
            <a:r>
              <a:rPr lang="en-US" sz="2000" dirty="0">
                <a:solidFill>
                  <a:srgbClr val="1A2AFF"/>
                </a:solidFill>
                <a:latin typeface="Times New Roman"/>
                <a:cs typeface="Times New Roman"/>
              </a:rPr>
              <a:t>math turns out to yield a negative acceleration</a:t>
            </a:r>
            <a:r>
              <a:rPr lang="en-US" sz="2000" dirty="0">
                <a:latin typeface="Times New Roman"/>
                <a:cs typeface="Times New Roman"/>
              </a:rPr>
              <a:t>, the </a:t>
            </a:r>
            <a:r>
              <a:rPr lang="en-US" sz="2000" dirty="0">
                <a:solidFill>
                  <a:srgbClr val="FF0000"/>
                </a:solidFill>
                <a:latin typeface="Times New Roman"/>
                <a:cs typeface="Times New Roman"/>
              </a:rPr>
              <a:t>negative sign </a:t>
            </a:r>
            <a:r>
              <a:rPr lang="en-US" sz="2000" dirty="0">
                <a:latin typeface="Times New Roman"/>
                <a:cs typeface="Times New Roman"/>
              </a:rPr>
              <a:t>simply </a:t>
            </a:r>
            <a:r>
              <a:rPr lang="en-US" sz="2000" dirty="0">
                <a:solidFill>
                  <a:srgbClr val="FF0000"/>
                </a:solidFill>
                <a:latin typeface="Times New Roman"/>
                <a:cs typeface="Times New Roman"/>
              </a:rPr>
              <a:t>means</a:t>
            </a:r>
            <a:r>
              <a:rPr lang="en-US" sz="2000" dirty="0">
                <a:latin typeface="Times New Roman"/>
                <a:cs typeface="Times New Roman"/>
              </a:rPr>
              <a:t> I have </a:t>
            </a:r>
            <a:r>
              <a:rPr lang="en-US" sz="2000" dirty="0">
                <a:solidFill>
                  <a:srgbClr val="FF0000"/>
                </a:solidFill>
                <a:latin typeface="Times New Roman"/>
                <a:cs typeface="Times New Roman"/>
              </a:rPr>
              <a:t>assumed the wrong direction </a:t>
            </a:r>
            <a:r>
              <a:rPr lang="en-US" sz="2000" dirty="0">
                <a:solidFill>
                  <a:srgbClr val="1A2AFF"/>
                </a:solidFill>
                <a:latin typeface="Times New Roman"/>
                <a:cs typeface="Times New Roman"/>
              </a:rPr>
              <a:t>for the acceleration</a:t>
            </a:r>
            <a:r>
              <a:rPr lang="en-US" sz="2000" dirty="0">
                <a:latin typeface="Times New Roman"/>
                <a:cs typeface="Times New Roman"/>
              </a:rPr>
              <a:t> and the </a:t>
            </a:r>
            <a:r>
              <a:rPr lang="en-US" sz="2000" dirty="0">
                <a:solidFill>
                  <a:srgbClr val="1A2AFF"/>
                </a:solidFill>
                <a:latin typeface="Times New Roman"/>
                <a:cs typeface="Times New Roman"/>
              </a:rPr>
              <a:t>opposite direction is the correct one</a:t>
            </a:r>
            <a:r>
              <a:rPr lang="en-US" sz="2000" dirty="0">
                <a:latin typeface="Times New Roman"/>
                <a:cs typeface="Times New Roman"/>
              </a:rPr>
              <a:t>.  </a:t>
            </a:r>
            <a:r>
              <a:rPr lang="en-US" sz="2000" dirty="0">
                <a:solidFill>
                  <a:srgbClr val="00C201"/>
                </a:solidFill>
                <a:latin typeface="Times New Roman"/>
                <a:cs typeface="Times New Roman"/>
              </a:rPr>
              <a:t>Nothing needs </a:t>
            </a:r>
            <a:r>
              <a:rPr lang="en-US" sz="2000" dirty="0">
                <a:latin typeface="Times New Roman"/>
                <a:cs typeface="Times New Roman"/>
              </a:rPr>
              <a:t>to </a:t>
            </a:r>
            <a:r>
              <a:rPr lang="en-US" sz="2000" dirty="0">
                <a:solidFill>
                  <a:srgbClr val="00C201"/>
                </a:solidFill>
                <a:latin typeface="Times New Roman"/>
                <a:cs typeface="Times New Roman"/>
              </a:rPr>
              <a:t>be done beyond a statement to that effect.</a:t>
            </a:r>
          </a:p>
        </p:txBody>
      </p:sp>
    </p:spTree>
    <p:extLst>
      <p:ext uri="{BB962C8B-B14F-4D97-AF65-F5344CB8AC3E}">
        <p14:creationId xmlns:p14="http://schemas.microsoft.com/office/powerpoint/2010/main" val="338128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65.)</a:t>
            </a:r>
          </a:p>
        </p:txBody>
      </p:sp>
      <p:sp>
        <p:nvSpPr>
          <p:cNvPr id="7" name="TextBox 6"/>
          <p:cNvSpPr txBox="1"/>
          <p:nvPr/>
        </p:nvSpPr>
        <p:spPr>
          <a:xfrm>
            <a:off x="203199" y="138836"/>
            <a:ext cx="4775201" cy="1138773"/>
          </a:xfrm>
          <a:prstGeom prst="rect">
            <a:avLst/>
          </a:prstGeom>
          <a:noFill/>
        </p:spPr>
        <p:txBody>
          <a:bodyPr wrap="square" rtlCol="0">
            <a:spAutoFit/>
          </a:bodyPr>
          <a:lstStyle/>
          <a:p>
            <a:r>
              <a:rPr lang="en-US" sz="2800" dirty="0">
                <a:solidFill>
                  <a:srgbClr val="FF0000"/>
                </a:solidFill>
                <a:latin typeface="Apple Chancery"/>
                <a:cs typeface="Apple Chancery"/>
              </a:rPr>
              <a:t>Seat of the pants problem:  </a:t>
            </a:r>
            <a:r>
              <a:rPr lang="en-US" sz="2000" dirty="0">
                <a:solidFill>
                  <a:srgbClr val="000000"/>
                </a:solidFill>
                <a:latin typeface="Times New Roman"/>
                <a:cs typeface="Times New Roman"/>
              </a:rPr>
              <a:t>Quick!  Three blocks on a frictionless surface with force </a:t>
            </a:r>
            <a:r>
              <a:rPr lang="en-US" sz="2000" i="1" dirty="0">
                <a:solidFill>
                  <a:srgbClr val="000000"/>
                </a:solidFill>
                <a:latin typeface="Times New Roman"/>
                <a:cs typeface="Times New Roman"/>
              </a:rPr>
              <a:t>F</a:t>
            </a:r>
            <a:r>
              <a:rPr lang="en-US" sz="2000" dirty="0">
                <a:solidFill>
                  <a:srgbClr val="000000"/>
                </a:solidFill>
                <a:latin typeface="Times New Roman"/>
                <a:cs typeface="Times New Roman"/>
              </a:rPr>
              <a:t> applied as shown. </a:t>
            </a:r>
            <a:endParaRPr lang="en-US" sz="2400" dirty="0">
              <a:solidFill>
                <a:srgbClr val="00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63867" y="1281510"/>
            <a:ext cx="4775201" cy="707886"/>
          </a:xfrm>
          <a:prstGeom prst="rect">
            <a:avLst/>
          </a:prstGeom>
          <a:noFill/>
        </p:spPr>
        <p:txBody>
          <a:bodyPr wrap="square" rtlCol="0">
            <a:spAutoFit/>
          </a:bodyPr>
          <a:lstStyle/>
          <a:p>
            <a:r>
              <a:rPr lang="en-US" sz="2000" dirty="0">
                <a:solidFill>
                  <a:srgbClr val="000000"/>
                </a:solidFill>
                <a:latin typeface="Times New Roman"/>
                <a:cs typeface="Times New Roman"/>
              </a:rPr>
              <a:t>a.) What’s the acceleration of the system (quick like a bunny!).</a:t>
            </a:r>
          </a:p>
        </p:txBody>
      </p:sp>
      <p:sp>
        <p:nvSpPr>
          <p:cNvPr id="34" name="Rectangle 33"/>
          <p:cNvSpPr/>
          <p:nvPr/>
        </p:nvSpPr>
        <p:spPr>
          <a:xfrm>
            <a:off x="6007100" y="876300"/>
            <a:ext cx="533400" cy="520700"/>
          </a:xfrm>
          <a:prstGeom prst="rect">
            <a:avLst/>
          </a:prstGeom>
          <a:solidFill>
            <a:srgbClr val="FF0000">
              <a:alpha val="62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239068" y="1397000"/>
            <a:ext cx="3663632"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6540500" y="486569"/>
            <a:ext cx="863600" cy="910431"/>
          </a:xfrm>
          <a:prstGeom prst="rect">
            <a:avLst/>
          </a:prstGeom>
          <a:solidFill>
            <a:srgbClr val="008000">
              <a:alpha val="6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7416800" y="876300"/>
            <a:ext cx="533400" cy="520700"/>
          </a:xfrm>
          <a:prstGeom prst="rect">
            <a:avLst/>
          </a:prstGeom>
          <a:solidFill>
            <a:srgbClr val="0000FF">
              <a:alpha val="62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9" name="Object 38"/>
          <p:cNvGraphicFramePr>
            <a:graphicFrameLocks noChangeAspect="1"/>
          </p:cNvGraphicFramePr>
          <p:nvPr/>
        </p:nvGraphicFramePr>
        <p:xfrm>
          <a:off x="5620448" y="748506"/>
          <a:ext cx="233363" cy="255588"/>
        </p:xfrm>
        <a:graphic>
          <a:graphicData uri="http://schemas.openxmlformats.org/presentationml/2006/ole">
            <mc:AlternateContent xmlns:mc="http://schemas.openxmlformats.org/markup-compatibility/2006">
              <mc:Choice xmlns:v="urn:schemas-microsoft-com:vml" Requires="v">
                <p:oleObj spid="_x0000_s89158" name="Equation" r:id="rId3" imgW="139700" imgH="152400" progId="Equation.DSMT4">
                  <p:embed/>
                </p:oleObj>
              </mc:Choice>
              <mc:Fallback>
                <p:oleObj name="Equation" r:id="rId3" imgW="139700" imgH="152400" progId="Equation.DSMT4">
                  <p:embed/>
                  <p:pic>
                    <p:nvPicPr>
                      <p:cNvPr id="39" name="Object 38"/>
                      <p:cNvPicPr/>
                      <p:nvPr/>
                    </p:nvPicPr>
                    <p:blipFill>
                      <a:blip r:embed="rId4"/>
                      <a:stretch>
                        <a:fillRect/>
                      </a:stretch>
                    </p:blipFill>
                    <p:spPr>
                      <a:xfrm>
                        <a:off x="5620448" y="748506"/>
                        <a:ext cx="233363" cy="255588"/>
                      </a:xfrm>
                      <a:prstGeom prst="rect">
                        <a:avLst/>
                      </a:prstGeom>
                    </p:spPr>
                  </p:pic>
                </p:oleObj>
              </mc:Fallback>
            </mc:AlternateContent>
          </a:graphicData>
        </a:graphic>
      </p:graphicFrame>
      <p:graphicFrame>
        <p:nvGraphicFramePr>
          <p:cNvPr id="51" name="Object 50"/>
          <p:cNvGraphicFramePr>
            <a:graphicFrameLocks noChangeAspect="1"/>
          </p:cNvGraphicFramePr>
          <p:nvPr/>
        </p:nvGraphicFramePr>
        <p:xfrm>
          <a:off x="6125526" y="932842"/>
          <a:ext cx="345439" cy="348668"/>
        </p:xfrm>
        <a:graphic>
          <a:graphicData uri="http://schemas.openxmlformats.org/presentationml/2006/ole">
            <mc:AlternateContent xmlns:mc="http://schemas.openxmlformats.org/markup-compatibility/2006">
              <mc:Choice xmlns:v="urn:schemas-microsoft-com:vml" Requires="v">
                <p:oleObj spid="_x0000_s89159" name="Equation" r:id="rId5" imgW="203200" imgH="203200" progId="Equation.DSMT4">
                  <p:embed/>
                </p:oleObj>
              </mc:Choice>
              <mc:Fallback>
                <p:oleObj name="Equation" r:id="rId5" imgW="203200" imgH="203200" progId="Equation.DSMT4">
                  <p:embed/>
                  <p:pic>
                    <p:nvPicPr>
                      <p:cNvPr id="51" name="Object 50"/>
                      <p:cNvPicPr/>
                      <p:nvPr/>
                    </p:nvPicPr>
                    <p:blipFill>
                      <a:blip r:embed="rId6"/>
                      <a:stretch>
                        <a:fillRect/>
                      </a:stretch>
                    </p:blipFill>
                    <p:spPr>
                      <a:xfrm>
                        <a:off x="6125526" y="932842"/>
                        <a:ext cx="345439" cy="348668"/>
                      </a:xfrm>
                      <a:prstGeom prst="rect">
                        <a:avLst/>
                      </a:prstGeom>
                    </p:spPr>
                  </p:pic>
                </p:oleObj>
              </mc:Fallback>
            </mc:AlternateContent>
          </a:graphicData>
        </a:graphic>
      </p:graphicFrame>
      <p:graphicFrame>
        <p:nvGraphicFramePr>
          <p:cNvPr id="58" name="Object 57"/>
          <p:cNvGraphicFramePr>
            <a:graphicFrameLocks noChangeAspect="1"/>
          </p:cNvGraphicFramePr>
          <p:nvPr/>
        </p:nvGraphicFramePr>
        <p:xfrm>
          <a:off x="6777038" y="769938"/>
          <a:ext cx="387350" cy="347662"/>
        </p:xfrm>
        <a:graphic>
          <a:graphicData uri="http://schemas.openxmlformats.org/presentationml/2006/ole">
            <mc:AlternateContent xmlns:mc="http://schemas.openxmlformats.org/markup-compatibility/2006">
              <mc:Choice xmlns:v="urn:schemas-microsoft-com:vml" Requires="v">
                <p:oleObj spid="_x0000_s89160" name="Equation" r:id="rId7" imgW="228600" imgH="203200" progId="Equation.DSMT4">
                  <p:embed/>
                </p:oleObj>
              </mc:Choice>
              <mc:Fallback>
                <p:oleObj name="Equation" r:id="rId7" imgW="228600" imgH="203200" progId="Equation.DSMT4">
                  <p:embed/>
                  <p:pic>
                    <p:nvPicPr>
                      <p:cNvPr id="58" name="Object 57"/>
                      <p:cNvPicPr/>
                      <p:nvPr/>
                    </p:nvPicPr>
                    <p:blipFill>
                      <a:blip r:embed="rId8"/>
                      <a:stretch>
                        <a:fillRect/>
                      </a:stretch>
                    </p:blipFill>
                    <p:spPr>
                      <a:xfrm>
                        <a:off x="6777038" y="769938"/>
                        <a:ext cx="387350" cy="347662"/>
                      </a:xfrm>
                      <a:prstGeom prst="rect">
                        <a:avLst/>
                      </a:prstGeom>
                    </p:spPr>
                  </p:pic>
                </p:oleObj>
              </mc:Fallback>
            </mc:AlternateContent>
          </a:graphicData>
        </a:graphic>
      </p:graphicFrame>
      <p:graphicFrame>
        <p:nvGraphicFramePr>
          <p:cNvPr id="61" name="Object 60"/>
          <p:cNvGraphicFramePr>
            <a:graphicFrameLocks noChangeAspect="1"/>
          </p:cNvGraphicFramePr>
          <p:nvPr/>
        </p:nvGraphicFramePr>
        <p:xfrm>
          <a:off x="7496175" y="944563"/>
          <a:ext cx="366713" cy="346075"/>
        </p:xfrm>
        <a:graphic>
          <a:graphicData uri="http://schemas.openxmlformats.org/presentationml/2006/ole">
            <mc:AlternateContent xmlns:mc="http://schemas.openxmlformats.org/markup-compatibility/2006">
              <mc:Choice xmlns:v="urn:schemas-microsoft-com:vml" Requires="v">
                <p:oleObj spid="_x0000_s89161" name="Equation" r:id="rId9" imgW="215900" imgH="203200" progId="Equation.DSMT4">
                  <p:embed/>
                </p:oleObj>
              </mc:Choice>
              <mc:Fallback>
                <p:oleObj name="Equation" r:id="rId9" imgW="215900" imgH="203200" progId="Equation.DSMT4">
                  <p:embed/>
                  <p:pic>
                    <p:nvPicPr>
                      <p:cNvPr id="61" name="Object 60"/>
                      <p:cNvPicPr/>
                      <p:nvPr/>
                    </p:nvPicPr>
                    <p:blipFill>
                      <a:blip r:embed="rId10"/>
                      <a:stretch>
                        <a:fillRect/>
                      </a:stretch>
                    </p:blipFill>
                    <p:spPr>
                      <a:xfrm>
                        <a:off x="7496175" y="944563"/>
                        <a:ext cx="366713" cy="346075"/>
                      </a:xfrm>
                      <a:prstGeom prst="rect">
                        <a:avLst/>
                      </a:prstGeom>
                    </p:spPr>
                  </p:pic>
                </p:oleObj>
              </mc:Fallback>
            </mc:AlternateContent>
          </a:graphicData>
        </a:graphic>
      </p:graphicFrame>
      <p:sp>
        <p:nvSpPr>
          <p:cNvPr id="64" name="Rectangle 63"/>
          <p:cNvSpPr/>
          <p:nvPr/>
        </p:nvSpPr>
        <p:spPr>
          <a:xfrm>
            <a:off x="1892300" y="4392215"/>
            <a:ext cx="533400" cy="520700"/>
          </a:xfrm>
          <a:prstGeom prst="rect">
            <a:avLst/>
          </a:prstGeom>
          <a:solidFill>
            <a:srgbClr val="FF0000">
              <a:alpha val="62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5" name="Object 64"/>
          <p:cNvGraphicFramePr>
            <a:graphicFrameLocks noChangeAspect="1"/>
          </p:cNvGraphicFramePr>
          <p:nvPr/>
        </p:nvGraphicFramePr>
        <p:xfrm>
          <a:off x="2010726" y="4448757"/>
          <a:ext cx="345439" cy="348668"/>
        </p:xfrm>
        <a:graphic>
          <a:graphicData uri="http://schemas.openxmlformats.org/presentationml/2006/ole">
            <mc:AlternateContent xmlns:mc="http://schemas.openxmlformats.org/markup-compatibility/2006">
              <mc:Choice xmlns:v="urn:schemas-microsoft-com:vml" Requires="v">
                <p:oleObj spid="_x0000_s89162" name="Equation" r:id="rId11" imgW="203200" imgH="203200" progId="Equation.DSMT4">
                  <p:embed/>
                </p:oleObj>
              </mc:Choice>
              <mc:Fallback>
                <p:oleObj name="Equation" r:id="rId11" imgW="203200" imgH="203200" progId="Equation.DSMT4">
                  <p:embed/>
                  <p:pic>
                    <p:nvPicPr>
                      <p:cNvPr id="65" name="Object 64"/>
                      <p:cNvPicPr/>
                      <p:nvPr/>
                    </p:nvPicPr>
                    <p:blipFill>
                      <a:blip r:embed="rId6"/>
                      <a:stretch>
                        <a:fillRect/>
                      </a:stretch>
                    </p:blipFill>
                    <p:spPr>
                      <a:xfrm>
                        <a:off x="2010726" y="4448757"/>
                        <a:ext cx="345439" cy="348668"/>
                      </a:xfrm>
                      <a:prstGeom prst="rect">
                        <a:avLst/>
                      </a:prstGeom>
                    </p:spPr>
                  </p:pic>
                </p:oleObj>
              </mc:Fallback>
            </mc:AlternateContent>
          </a:graphicData>
        </a:graphic>
      </p:graphicFrame>
      <p:sp>
        <p:nvSpPr>
          <p:cNvPr id="66" name="Rectangle 65"/>
          <p:cNvSpPr/>
          <p:nvPr/>
        </p:nvSpPr>
        <p:spPr>
          <a:xfrm>
            <a:off x="4000500" y="3900884"/>
            <a:ext cx="863600" cy="910431"/>
          </a:xfrm>
          <a:prstGeom prst="rect">
            <a:avLst/>
          </a:prstGeom>
          <a:solidFill>
            <a:srgbClr val="008000">
              <a:alpha val="6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0" name="Object 69"/>
          <p:cNvGraphicFramePr>
            <a:graphicFrameLocks noChangeAspect="1"/>
          </p:cNvGraphicFramePr>
          <p:nvPr/>
        </p:nvGraphicFramePr>
        <p:xfrm>
          <a:off x="4237038" y="4184253"/>
          <a:ext cx="387350" cy="347662"/>
        </p:xfrm>
        <a:graphic>
          <a:graphicData uri="http://schemas.openxmlformats.org/presentationml/2006/ole">
            <mc:AlternateContent xmlns:mc="http://schemas.openxmlformats.org/markup-compatibility/2006">
              <mc:Choice xmlns:v="urn:schemas-microsoft-com:vml" Requires="v">
                <p:oleObj spid="_x0000_s89163" name="Equation" r:id="rId12" imgW="228600" imgH="203200" progId="Equation.DSMT4">
                  <p:embed/>
                </p:oleObj>
              </mc:Choice>
              <mc:Fallback>
                <p:oleObj name="Equation" r:id="rId12" imgW="228600" imgH="203200" progId="Equation.DSMT4">
                  <p:embed/>
                  <p:pic>
                    <p:nvPicPr>
                      <p:cNvPr id="70" name="Object 69"/>
                      <p:cNvPicPr/>
                      <p:nvPr/>
                    </p:nvPicPr>
                    <p:blipFill>
                      <a:blip r:embed="rId8"/>
                      <a:stretch>
                        <a:fillRect/>
                      </a:stretch>
                    </p:blipFill>
                    <p:spPr>
                      <a:xfrm>
                        <a:off x="4237038" y="4184253"/>
                        <a:ext cx="387350" cy="347662"/>
                      </a:xfrm>
                      <a:prstGeom prst="rect">
                        <a:avLst/>
                      </a:prstGeom>
                    </p:spPr>
                  </p:pic>
                </p:oleObj>
              </mc:Fallback>
            </mc:AlternateContent>
          </a:graphicData>
        </a:graphic>
      </p:graphicFrame>
      <p:sp>
        <p:nvSpPr>
          <p:cNvPr id="71" name="Rectangle 70"/>
          <p:cNvSpPr/>
          <p:nvPr/>
        </p:nvSpPr>
        <p:spPr>
          <a:xfrm>
            <a:off x="6455568" y="4362053"/>
            <a:ext cx="533400" cy="520700"/>
          </a:xfrm>
          <a:prstGeom prst="rect">
            <a:avLst/>
          </a:prstGeom>
          <a:solidFill>
            <a:srgbClr val="0000FF">
              <a:alpha val="62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5" name="Object 74"/>
          <p:cNvGraphicFramePr>
            <a:graphicFrameLocks noChangeAspect="1"/>
          </p:cNvGraphicFramePr>
          <p:nvPr/>
        </p:nvGraphicFramePr>
        <p:xfrm>
          <a:off x="6534943" y="4430316"/>
          <a:ext cx="366713" cy="346075"/>
        </p:xfrm>
        <a:graphic>
          <a:graphicData uri="http://schemas.openxmlformats.org/presentationml/2006/ole">
            <mc:AlternateContent xmlns:mc="http://schemas.openxmlformats.org/markup-compatibility/2006">
              <mc:Choice xmlns:v="urn:schemas-microsoft-com:vml" Requires="v">
                <p:oleObj spid="_x0000_s89164" name="Equation" r:id="rId13" imgW="215900" imgH="203200" progId="Equation.DSMT4">
                  <p:embed/>
                </p:oleObj>
              </mc:Choice>
              <mc:Fallback>
                <p:oleObj name="Equation" r:id="rId13" imgW="215900" imgH="203200" progId="Equation.DSMT4">
                  <p:embed/>
                  <p:pic>
                    <p:nvPicPr>
                      <p:cNvPr id="75" name="Object 74"/>
                      <p:cNvPicPr/>
                      <p:nvPr/>
                    </p:nvPicPr>
                    <p:blipFill>
                      <a:blip r:embed="rId10"/>
                      <a:stretch>
                        <a:fillRect/>
                      </a:stretch>
                    </p:blipFill>
                    <p:spPr>
                      <a:xfrm>
                        <a:off x="6534943" y="4430316"/>
                        <a:ext cx="366713" cy="346075"/>
                      </a:xfrm>
                      <a:prstGeom prst="rect">
                        <a:avLst/>
                      </a:prstGeom>
                    </p:spPr>
                  </p:pic>
                </p:oleObj>
              </mc:Fallback>
            </mc:AlternateContent>
          </a:graphicData>
        </a:graphic>
      </p:graphicFrame>
      <p:graphicFrame>
        <p:nvGraphicFramePr>
          <p:cNvPr id="76" name="Object 75"/>
          <p:cNvGraphicFramePr>
            <a:graphicFrameLocks noChangeAspect="1"/>
          </p:cNvGraphicFramePr>
          <p:nvPr/>
        </p:nvGraphicFramePr>
        <p:xfrm>
          <a:off x="958850" y="3057982"/>
          <a:ext cx="1866900" cy="725488"/>
        </p:xfrm>
        <a:graphic>
          <a:graphicData uri="http://schemas.openxmlformats.org/presentationml/2006/ole">
            <mc:AlternateContent xmlns:mc="http://schemas.openxmlformats.org/markup-compatibility/2006">
              <mc:Choice xmlns:v="urn:schemas-microsoft-com:vml" Requires="v">
                <p:oleObj spid="_x0000_s89165" name="Equation" r:id="rId14" imgW="1117600" imgH="431800" progId="Equation.DSMT4">
                  <p:embed/>
                </p:oleObj>
              </mc:Choice>
              <mc:Fallback>
                <p:oleObj name="Equation" r:id="rId14" imgW="1117600" imgH="431800" progId="Equation.DSMT4">
                  <p:embed/>
                  <p:pic>
                    <p:nvPicPr>
                      <p:cNvPr id="76" name="Object 75"/>
                      <p:cNvPicPr/>
                      <p:nvPr/>
                    </p:nvPicPr>
                    <p:blipFill>
                      <a:blip r:embed="rId15"/>
                      <a:stretch>
                        <a:fillRect/>
                      </a:stretch>
                    </p:blipFill>
                    <p:spPr>
                      <a:xfrm>
                        <a:off x="958850" y="3057982"/>
                        <a:ext cx="1866900" cy="725488"/>
                      </a:xfrm>
                      <a:prstGeom prst="rect">
                        <a:avLst/>
                      </a:prstGeom>
                    </p:spPr>
                  </p:pic>
                </p:oleObj>
              </mc:Fallback>
            </mc:AlternateContent>
          </a:graphicData>
        </a:graphic>
      </p:graphicFrame>
      <p:sp>
        <p:nvSpPr>
          <p:cNvPr id="77" name="TextBox 76"/>
          <p:cNvSpPr txBox="1"/>
          <p:nvPr/>
        </p:nvSpPr>
        <p:spPr>
          <a:xfrm>
            <a:off x="463867" y="3165536"/>
            <a:ext cx="592836" cy="400110"/>
          </a:xfrm>
          <a:prstGeom prst="rect">
            <a:avLst/>
          </a:prstGeom>
          <a:noFill/>
        </p:spPr>
        <p:txBody>
          <a:bodyPr wrap="square" rtlCol="0">
            <a:spAutoFit/>
          </a:bodyPr>
          <a:lstStyle/>
          <a:p>
            <a:r>
              <a:rPr lang="en-US" sz="2000" dirty="0">
                <a:solidFill>
                  <a:srgbClr val="000000"/>
                </a:solidFill>
                <a:latin typeface="Times New Roman"/>
                <a:cs typeface="Times New Roman"/>
              </a:rPr>
              <a:t>a.)</a:t>
            </a:r>
            <a:endParaRPr lang="en-US" sz="2400" dirty="0">
              <a:solidFill>
                <a:srgbClr val="000000"/>
              </a:solidFill>
              <a:latin typeface="Apple Chancery"/>
              <a:cs typeface="Apple Chancery"/>
            </a:endParaRPr>
          </a:p>
        </p:txBody>
      </p:sp>
      <p:sp>
        <p:nvSpPr>
          <p:cNvPr id="78" name="TextBox 77"/>
          <p:cNvSpPr txBox="1"/>
          <p:nvPr/>
        </p:nvSpPr>
        <p:spPr>
          <a:xfrm>
            <a:off x="463867" y="4248702"/>
            <a:ext cx="592836" cy="400110"/>
          </a:xfrm>
          <a:prstGeom prst="rect">
            <a:avLst/>
          </a:prstGeom>
          <a:noFill/>
        </p:spPr>
        <p:txBody>
          <a:bodyPr wrap="square" rtlCol="0">
            <a:spAutoFit/>
          </a:bodyPr>
          <a:lstStyle/>
          <a:p>
            <a:r>
              <a:rPr lang="en-US" sz="2000" dirty="0">
                <a:solidFill>
                  <a:srgbClr val="000000"/>
                </a:solidFill>
                <a:latin typeface="Times New Roman"/>
                <a:cs typeface="Times New Roman"/>
              </a:rPr>
              <a:t>b.)</a:t>
            </a:r>
            <a:endParaRPr lang="en-US" sz="2400" dirty="0">
              <a:solidFill>
                <a:srgbClr val="000000"/>
              </a:solidFill>
              <a:latin typeface="Apple Chancery"/>
              <a:cs typeface="Apple Chancery"/>
            </a:endParaRPr>
          </a:p>
        </p:txBody>
      </p:sp>
      <p:cxnSp>
        <p:nvCxnSpPr>
          <p:cNvPr id="79" name="Straight Arrow Connector 78"/>
          <p:cNvCxnSpPr/>
          <p:nvPr/>
        </p:nvCxnSpPr>
        <p:spPr>
          <a:xfrm>
            <a:off x="2158076" y="4765675"/>
            <a:ext cx="0" cy="680362"/>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4405976" y="4556125"/>
            <a:ext cx="0" cy="930275"/>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6691976" y="4776391"/>
            <a:ext cx="0" cy="519509"/>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82" name="Object 81"/>
          <p:cNvGraphicFramePr>
            <a:graphicFrameLocks noChangeAspect="1"/>
          </p:cNvGraphicFramePr>
          <p:nvPr/>
        </p:nvGraphicFramePr>
        <p:xfrm>
          <a:off x="2228850" y="5187275"/>
          <a:ext cx="496888" cy="349250"/>
        </p:xfrm>
        <a:graphic>
          <a:graphicData uri="http://schemas.openxmlformats.org/presentationml/2006/ole">
            <mc:AlternateContent xmlns:mc="http://schemas.openxmlformats.org/markup-compatibility/2006">
              <mc:Choice xmlns:v="urn:schemas-microsoft-com:vml" Requires="v">
                <p:oleObj spid="_x0000_s89166" name="Equation" r:id="rId16" imgW="292100" imgH="203200" progId="Equation.DSMT4">
                  <p:embed/>
                </p:oleObj>
              </mc:Choice>
              <mc:Fallback>
                <p:oleObj name="Equation" r:id="rId16" imgW="292100" imgH="203200" progId="Equation.DSMT4">
                  <p:embed/>
                  <p:pic>
                    <p:nvPicPr>
                      <p:cNvPr id="82" name="Object 81"/>
                      <p:cNvPicPr/>
                      <p:nvPr/>
                    </p:nvPicPr>
                    <p:blipFill>
                      <a:blip r:embed="rId17"/>
                      <a:stretch>
                        <a:fillRect/>
                      </a:stretch>
                    </p:blipFill>
                    <p:spPr>
                      <a:xfrm>
                        <a:off x="2228850" y="5187275"/>
                        <a:ext cx="496888" cy="349250"/>
                      </a:xfrm>
                      <a:prstGeom prst="rect">
                        <a:avLst/>
                      </a:prstGeom>
                    </p:spPr>
                  </p:pic>
                </p:oleObj>
              </mc:Fallback>
            </mc:AlternateContent>
          </a:graphicData>
        </a:graphic>
      </p:graphicFrame>
      <p:graphicFrame>
        <p:nvGraphicFramePr>
          <p:cNvPr id="83" name="Object 82"/>
          <p:cNvGraphicFramePr>
            <a:graphicFrameLocks noChangeAspect="1"/>
          </p:cNvGraphicFramePr>
          <p:nvPr/>
        </p:nvGraphicFramePr>
        <p:xfrm>
          <a:off x="4491038" y="5030788"/>
          <a:ext cx="519112" cy="349250"/>
        </p:xfrm>
        <a:graphic>
          <a:graphicData uri="http://schemas.openxmlformats.org/presentationml/2006/ole">
            <mc:AlternateContent xmlns:mc="http://schemas.openxmlformats.org/markup-compatibility/2006">
              <mc:Choice xmlns:v="urn:schemas-microsoft-com:vml" Requires="v">
                <p:oleObj spid="_x0000_s89167" name="Equation" r:id="rId18" imgW="304800" imgH="203200" progId="Equation.DSMT4">
                  <p:embed/>
                </p:oleObj>
              </mc:Choice>
              <mc:Fallback>
                <p:oleObj name="Equation" r:id="rId18" imgW="304800" imgH="203200" progId="Equation.DSMT4">
                  <p:embed/>
                  <p:pic>
                    <p:nvPicPr>
                      <p:cNvPr id="83" name="Object 82"/>
                      <p:cNvPicPr/>
                      <p:nvPr/>
                    </p:nvPicPr>
                    <p:blipFill>
                      <a:blip r:embed="rId19"/>
                      <a:stretch>
                        <a:fillRect/>
                      </a:stretch>
                    </p:blipFill>
                    <p:spPr>
                      <a:xfrm>
                        <a:off x="4491038" y="5030788"/>
                        <a:ext cx="519112" cy="349250"/>
                      </a:xfrm>
                      <a:prstGeom prst="rect">
                        <a:avLst/>
                      </a:prstGeom>
                    </p:spPr>
                  </p:pic>
                </p:oleObj>
              </mc:Fallback>
            </mc:AlternateContent>
          </a:graphicData>
        </a:graphic>
      </p:graphicFrame>
      <p:graphicFrame>
        <p:nvGraphicFramePr>
          <p:cNvPr id="84" name="Object 83"/>
          <p:cNvGraphicFramePr>
            <a:graphicFrameLocks noChangeAspect="1"/>
          </p:cNvGraphicFramePr>
          <p:nvPr/>
        </p:nvGraphicFramePr>
        <p:xfrm>
          <a:off x="6836726" y="5096787"/>
          <a:ext cx="496888" cy="349250"/>
        </p:xfrm>
        <a:graphic>
          <a:graphicData uri="http://schemas.openxmlformats.org/presentationml/2006/ole">
            <mc:AlternateContent xmlns:mc="http://schemas.openxmlformats.org/markup-compatibility/2006">
              <mc:Choice xmlns:v="urn:schemas-microsoft-com:vml" Requires="v">
                <p:oleObj spid="_x0000_s89168" name="Equation" r:id="rId20" imgW="292100" imgH="203200" progId="Equation.DSMT4">
                  <p:embed/>
                </p:oleObj>
              </mc:Choice>
              <mc:Fallback>
                <p:oleObj name="Equation" r:id="rId20" imgW="292100" imgH="203200" progId="Equation.DSMT4">
                  <p:embed/>
                  <p:pic>
                    <p:nvPicPr>
                      <p:cNvPr id="84" name="Object 83"/>
                      <p:cNvPicPr/>
                      <p:nvPr/>
                    </p:nvPicPr>
                    <p:blipFill>
                      <a:blip r:embed="rId21"/>
                      <a:stretch>
                        <a:fillRect/>
                      </a:stretch>
                    </p:blipFill>
                    <p:spPr>
                      <a:xfrm>
                        <a:off x="6836726" y="5096787"/>
                        <a:ext cx="496888" cy="349250"/>
                      </a:xfrm>
                      <a:prstGeom prst="rect">
                        <a:avLst/>
                      </a:prstGeom>
                    </p:spPr>
                  </p:pic>
                </p:oleObj>
              </mc:Fallback>
            </mc:AlternateContent>
          </a:graphicData>
        </a:graphic>
      </p:graphicFrame>
      <p:cxnSp>
        <p:nvCxnSpPr>
          <p:cNvPr id="85" name="Straight Arrow Connector 84"/>
          <p:cNvCxnSpPr/>
          <p:nvPr/>
        </p:nvCxnSpPr>
        <p:spPr>
          <a:xfrm flipV="1">
            <a:off x="2158076" y="3807497"/>
            <a:ext cx="0" cy="669373"/>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4405976" y="3277182"/>
            <a:ext cx="0" cy="930275"/>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6691976" y="3957361"/>
            <a:ext cx="0" cy="519509"/>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90" name="Object 89"/>
          <p:cNvGraphicFramePr>
            <a:graphicFrameLocks noChangeAspect="1"/>
          </p:cNvGraphicFramePr>
          <p:nvPr/>
        </p:nvGraphicFramePr>
        <p:xfrm>
          <a:off x="2279965" y="3807497"/>
          <a:ext cx="346075" cy="349250"/>
        </p:xfrm>
        <a:graphic>
          <a:graphicData uri="http://schemas.openxmlformats.org/presentationml/2006/ole">
            <mc:AlternateContent xmlns:mc="http://schemas.openxmlformats.org/markup-compatibility/2006">
              <mc:Choice xmlns:v="urn:schemas-microsoft-com:vml" Requires="v">
                <p:oleObj spid="_x0000_s89169" name="Equation" r:id="rId22" imgW="203200" imgH="203200" progId="Equation.DSMT4">
                  <p:embed/>
                </p:oleObj>
              </mc:Choice>
              <mc:Fallback>
                <p:oleObj name="Equation" r:id="rId22" imgW="203200" imgH="203200" progId="Equation.DSMT4">
                  <p:embed/>
                  <p:pic>
                    <p:nvPicPr>
                      <p:cNvPr id="90" name="Object 89"/>
                      <p:cNvPicPr/>
                      <p:nvPr/>
                    </p:nvPicPr>
                    <p:blipFill>
                      <a:blip r:embed="rId23"/>
                      <a:stretch>
                        <a:fillRect/>
                      </a:stretch>
                    </p:blipFill>
                    <p:spPr>
                      <a:xfrm>
                        <a:off x="2279965" y="3807497"/>
                        <a:ext cx="346075" cy="349250"/>
                      </a:xfrm>
                      <a:prstGeom prst="rect">
                        <a:avLst/>
                      </a:prstGeom>
                    </p:spPr>
                  </p:pic>
                </p:oleObj>
              </mc:Fallback>
            </mc:AlternateContent>
          </a:graphicData>
        </a:graphic>
      </p:graphicFrame>
      <p:graphicFrame>
        <p:nvGraphicFramePr>
          <p:cNvPr id="91" name="Object 90"/>
          <p:cNvGraphicFramePr>
            <a:graphicFrameLocks noChangeAspect="1"/>
          </p:cNvGraphicFramePr>
          <p:nvPr/>
        </p:nvGraphicFramePr>
        <p:xfrm>
          <a:off x="4506913" y="3373438"/>
          <a:ext cx="368300" cy="349250"/>
        </p:xfrm>
        <a:graphic>
          <a:graphicData uri="http://schemas.openxmlformats.org/presentationml/2006/ole">
            <mc:AlternateContent xmlns:mc="http://schemas.openxmlformats.org/markup-compatibility/2006">
              <mc:Choice xmlns:v="urn:schemas-microsoft-com:vml" Requires="v">
                <p:oleObj spid="_x0000_s89170" name="Equation" r:id="rId24" imgW="215900" imgH="203200" progId="Equation.DSMT4">
                  <p:embed/>
                </p:oleObj>
              </mc:Choice>
              <mc:Fallback>
                <p:oleObj name="Equation" r:id="rId24" imgW="215900" imgH="203200" progId="Equation.DSMT4">
                  <p:embed/>
                  <p:pic>
                    <p:nvPicPr>
                      <p:cNvPr id="91" name="Object 90"/>
                      <p:cNvPicPr/>
                      <p:nvPr/>
                    </p:nvPicPr>
                    <p:blipFill>
                      <a:blip r:embed="rId25"/>
                      <a:stretch>
                        <a:fillRect/>
                      </a:stretch>
                    </p:blipFill>
                    <p:spPr>
                      <a:xfrm>
                        <a:off x="4506913" y="3373438"/>
                        <a:ext cx="368300" cy="349250"/>
                      </a:xfrm>
                      <a:prstGeom prst="rect">
                        <a:avLst/>
                      </a:prstGeom>
                    </p:spPr>
                  </p:pic>
                </p:oleObj>
              </mc:Fallback>
            </mc:AlternateContent>
          </a:graphicData>
        </a:graphic>
      </p:graphicFrame>
      <p:graphicFrame>
        <p:nvGraphicFramePr>
          <p:cNvPr id="92" name="Object 91"/>
          <p:cNvGraphicFramePr>
            <a:graphicFrameLocks noChangeAspect="1"/>
          </p:cNvGraphicFramePr>
          <p:nvPr/>
        </p:nvGraphicFramePr>
        <p:xfrm>
          <a:off x="6822439" y="3919813"/>
          <a:ext cx="368300" cy="349250"/>
        </p:xfrm>
        <a:graphic>
          <a:graphicData uri="http://schemas.openxmlformats.org/presentationml/2006/ole">
            <mc:AlternateContent xmlns:mc="http://schemas.openxmlformats.org/markup-compatibility/2006">
              <mc:Choice xmlns:v="urn:schemas-microsoft-com:vml" Requires="v">
                <p:oleObj spid="_x0000_s89171" name="Equation" r:id="rId26" imgW="215900" imgH="203200" progId="Equation.DSMT4">
                  <p:embed/>
                </p:oleObj>
              </mc:Choice>
              <mc:Fallback>
                <p:oleObj name="Equation" r:id="rId26" imgW="215900" imgH="203200" progId="Equation.DSMT4">
                  <p:embed/>
                  <p:pic>
                    <p:nvPicPr>
                      <p:cNvPr id="92" name="Object 91"/>
                      <p:cNvPicPr/>
                      <p:nvPr/>
                    </p:nvPicPr>
                    <p:blipFill>
                      <a:blip r:embed="rId27"/>
                      <a:stretch>
                        <a:fillRect/>
                      </a:stretch>
                    </p:blipFill>
                    <p:spPr>
                      <a:xfrm>
                        <a:off x="6822439" y="3919813"/>
                        <a:ext cx="368300" cy="349250"/>
                      </a:xfrm>
                      <a:prstGeom prst="rect">
                        <a:avLst/>
                      </a:prstGeom>
                    </p:spPr>
                  </p:pic>
                </p:oleObj>
              </mc:Fallback>
            </mc:AlternateContent>
          </a:graphicData>
        </a:graphic>
      </p:graphicFrame>
      <p:cxnSp>
        <p:nvCxnSpPr>
          <p:cNvPr id="93" name="Straight Arrow Connector 92"/>
          <p:cNvCxnSpPr/>
          <p:nvPr/>
        </p:nvCxnSpPr>
        <p:spPr>
          <a:xfrm>
            <a:off x="1056703" y="4648812"/>
            <a:ext cx="835597" cy="6902"/>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94" name="Object 93"/>
          <p:cNvGraphicFramePr>
            <a:graphicFrameLocks noChangeAspect="1"/>
          </p:cNvGraphicFramePr>
          <p:nvPr/>
        </p:nvGraphicFramePr>
        <p:xfrm>
          <a:off x="1442148" y="4320963"/>
          <a:ext cx="233363" cy="255588"/>
        </p:xfrm>
        <a:graphic>
          <a:graphicData uri="http://schemas.openxmlformats.org/presentationml/2006/ole">
            <mc:AlternateContent xmlns:mc="http://schemas.openxmlformats.org/markup-compatibility/2006">
              <mc:Choice xmlns:v="urn:schemas-microsoft-com:vml" Requires="v">
                <p:oleObj spid="_x0000_s89172" name="Equation" r:id="rId28" imgW="139700" imgH="152400" progId="Equation.DSMT4">
                  <p:embed/>
                </p:oleObj>
              </mc:Choice>
              <mc:Fallback>
                <p:oleObj name="Equation" r:id="rId28" imgW="139700" imgH="152400" progId="Equation.DSMT4">
                  <p:embed/>
                  <p:pic>
                    <p:nvPicPr>
                      <p:cNvPr id="94" name="Object 93"/>
                      <p:cNvPicPr/>
                      <p:nvPr/>
                    </p:nvPicPr>
                    <p:blipFill>
                      <a:blip r:embed="rId4"/>
                      <a:stretch>
                        <a:fillRect/>
                      </a:stretch>
                    </p:blipFill>
                    <p:spPr>
                      <a:xfrm>
                        <a:off x="1442148" y="4320963"/>
                        <a:ext cx="233363" cy="255588"/>
                      </a:xfrm>
                      <a:prstGeom prst="rect">
                        <a:avLst/>
                      </a:prstGeom>
                    </p:spPr>
                  </p:pic>
                </p:oleObj>
              </mc:Fallback>
            </mc:AlternateContent>
          </a:graphicData>
        </a:graphic>
      </p:graphicFrame>
      <p:graphicFrame>
        <p:nvGraphicFramePr>
          <p:cNvPr id="95" name="Object 94"/>
          <p:cNvGraphicFramePr>
            <a:graphicFrameLocks noChangeAspect="1"/>
          </p:cNvGraphicFramePr>
          <p:nvPr/>
        </p:nvGraphicFramePr>
        <p:xfrm>
          <a:off x="2652364" y="4392215"/>
          <a:ext cx="368300" cy="349250"/>
        </p:xfrm>
        <a:graphic>
          <a:graphicData uri="http://schemas.openxmlformats.org/presentationml/2006/ole">
            <mc:AlternateContent xmlns:mc="http://schemas.openxmlformats.org/markup-compatibility/2006">
              <mc:Choice xmlns:v="urn:schemas-microsoft-com:vml" Requires="v">
                <p:oleObj spid="_x0000_s89173" name="Equation" r:id="rId29" imgW="215900" imgH="203200" progId="Equation.DSMT4">
                  <p:embed/>
                </p:oleObj>
              </mc:Choice>
              <mc:Fallback>
                <p:oleObj name="Equation" r:id="rId29" imgW="215900" imgH="203200" progId="Equation.DSMT4">
                  <p:embed/>
                  <p:pic>
                    <p:nvPicPr>
                      <p:cNvPr id="95" name="Object 94"/>
                      <p:cNvPicPr/>
                      <p:nvPr/>
                    </p:nvPicPr>
                    <p:blipFill>
                      <a:blip r:embed="rId30"/>
                      <a:stretch>
                        <a:fillRect/>
                      </a:stretch>
                    </p:blipFill>
                    <p:spPr>
                      <a:xfrm>
                        <a:off x="2652364" y="4392215"/>
                        <a:ext cx="368300" cy="349250"/>
                      </a:xfrm>
                      <a:prstGeom prst="rect">
                        <a:avLst/>
                      </a:prstGeom>
                    </p:spPr>
                  </p:pic>
                </p:oleObj>
              </mc:Fallback>
            </mc:AlternateContent>
          </a:graphicData>
        </a:graphic>
      </p:graphicFrame>
      <p:cxnSp>
        <p:nvCxnSpPr>
          <p:cNvPr id="96" name="Straight Arrow Connector 95"/>
          <p:cNvCxnSpPr/>
          <p:nvPr/>
        </p:nvCxnSpPr>
        <p:spPr>
          <a:xfrm>
            <a:off x="3440776" y="4261582"/>
            <a:ext cx="559724"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5171503" y="1156312"/>
            <a:ext cx="835597" cy="6902"/>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H="1">
            <a:off x="2425700" y="4765675"/>
            <a:ext cx="559724"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5882703" y="4594348"/>
            <a:ext cx="559724"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a:off x="4841765" y="4420790"/>
            <a:ext cx="559724"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01" name="Object 100"/>
          <p:cNvGraphicFramePr>
            <a:graphicFrameLocks noChangeAspect="1"/>
          </p:cNvGraphicFramePr>
          <p:nvPr/>
        </p:nvGraphicFramePr>
        <p:xfrm>
          <a:off x="3440776" y="4285455"/>
          <a:ext cx="368300" cy="349250"/>
        </p:xfrm>
        <a:graphic>
          <a:graphicData uri="http://schemas.openxmlformats.org/presentationml/2006/ole">
            <mc:AlternateContent xmlns:mc="http://schemas.openxmlformats.org/markup-compatibility/2006">
              <mc:Choice xmlns:v="urn:schemas-microsoft-com:vml" Requires="v">
                <p:oleObj spid="_x0000_s89174" name="Equation" r:id="rId31" imgW="215900" imgH="203200" progId="Equation.DSMT4">
                  <p:embed/>
                </p:oleObj>
              </mc:Choice>
              <mc:Fallback>
                <p:oleObj name="Equation" r:id="rId31" imgW="215900" imgH="203200" progId="Equation.DSMT4">
                  <p:embed/>
                  <p:pic>
                    <p:nvPicPr>
                      <p:cNvPr id="101" name="Object 100"/>
                      <p:cNvPicPr/>
                      <p:nvPr/>
                    </p:nvPicPr>
                    <p:blipFill>
                      <a:blip r:embed="rId30"/>
                      <a:stretch>
                        <a:fillRect/>
                      </a:stretch>
                    </p:blipFill>
                    <p:spPr>
                      <a:xfrm>
                        <a:off x="3440776" y="4285455"/>
                        <a:ext cx="368300" cy="349250"/>
                      </a:xfrm>
                      <a:prstGeom prst="rect">
                        <a:avLst/>
                      </a:prstGeom>
                    </p:spPr>
                  </p:pic>
                </p:oleObj>
              </mc:Fallback>
            </mc:AlternateContent>
          </a:graphicData>
        </a:graphic>
      </p:graphicFrame>
      <p:graphicFrame>
        <p:nvGraphicFramePr>
          <p:cNvPr id="102" name="Object 101"/>
          <p:cNvGraphicFramePr>
            <a:graphicFrameLocks noChangeAspect="1"/>
          </p:cNvGraphicFramePr>
          <p:nvPr/>
        </p:nvGraphicFramePr>
        <p:xfrm>
          <a:off x="5054918" y="4004989"/>
          <a:ext cx="368300" cy="349250"/>
        </p:xfrm>
        <a:graphic>
          <a:graphicData uri="http://schemas.openxmlformats.org/presentationml/2006/ole">
            <mc:AlternateContent xmlns:mc="http://schemas.openxmlformats.org/markup-compatibility/2006">
              <mc:Choice xmlns:v="urn:schemas-microsoft-com:vml" Requires="v">
                <p:oleObj spid="_x0000_s89175" name="Equation" r:id="rId32" imgW="215900" imgH="203200" progId="Equation.DSMT4">
                  <p:embed/>
                </p:oleObj>
              </mc:Choice>
              <mc:Fallback>
                <p:oleObj name="Equation" r:id="rId32" imgW="215900" imgH="203200" progId="Equation.DSMT4">
                  <p:embed/>
                  <p:pic>
                    <p:nvPicPr>
                      <p:cNvPr id="102" name="Object 101"/>
                      <p:cNvPicPr/>
                      <p:nvPr/>
                    </p:nvPicPr>
                    <p:blipFill>
                      <a:blip r:embed="rId33"/>
                      <a:stretch>
                        <a:fillRect/>
                      </a:stretch>
                    </p:blipFill>
                    <p:spPr>
                      <a:xfrm>
                        <a:off x="5054918" y="4004989"/>
                        <a:ext cx="368300" cy="349250"/>
                      </a:xfrm>
                      <a:prstGeom prst="rect">
                        <a:avLst/>
                      </a:prstGeom>
                    </p:spPr>
                  </p:pic>
                </p:oleObj>
              </mc:Fallback>
            </mc:AlternateContent>
          </a:graphicData>
        </a:graphic>
      </p:graphicFrame>
      <p:graphicFrame>
        <p:nvGraphicFramePr>
          <p:cNvPr id="103" name="Object 102"/>
          <p:cNvGraphicFramePr>
            <a:graphicFrameLocks noChangeAspect="1"/>
          </p:cNvGraphicFramePr>
          <p:nvPr/>
        </p:nvGraphicFramePr>
        <p:xfrm>
          <a:off x="5882703" y="4623412"/>
          <a:ext cx="368300" cy="349250"/>
        </p:xfrm>
        <a:graphic>
          <a:graphicData uri="http://schemas.openxmlformats.org/presentationml/2006/ole">
            <mc:AlternateContent xmlns:mc="http://schemas.openxmlformats.org/markup-compatibility/2006">
              <mc:Choice xmlns:v="urn:schemas-microsoft-com:vml" Requires="v">
                <p:oleObj spid="_x0000_s89176" name="Equation" r:id="rId34" imgW="215900" imgH="203200" progId="Equation.DSMT4">
                  <p:embed/>
                </p:oleObj>
              </mc:Choice>
              <mc:Fallback>
                <p:oleObj name="Equation" r:id="rId34" imgW="215900" imgH="203200" progId="Equation.DSMT4">
                  <p:embed/>
                  <p:pic>
                    <p:nvPicPr>
                      <p:cNvPr id="103" name="Object 102"/>
                      <p:cNvPicPr/>
                      <p:nvPr/>
                    </p:nvPicPr>
                    <p:blipFill>
                      <a:blip r:embed="rId33"/>
                      <a:stretch>
                        <a:fillRect/>
                      </a:stretch>
                    </p:blipFill>
                    <p:spPr>
                      <a:xfrm>
                        <a:off x="5882703" y="4623412"/>
                        <a:ext cx="368300" cy="349250"/>
                      </a:xfrm>
                      <a:prstGeom prst="rect">
                        <a:avLst/>
                      </a:prstGeom>
                    </p:spPr>
                  </p:pic>
                </p:oleObj>
              </mc:Fallback>
            </mc:AlternateContent>
          </a:graphicData>
        </a:graphic>
      </p:graphicFrame>
      <p:sp>
        <p:nvSpPr>
          <p:cNvPr id="104" name="TextBox 103"/>
          <p:cNvSpPr txBox="1"/>
          <p:nvPr/>
        </p:nvSpPr>
        <p:spPr>
          <a:xfrm>
            <a:off x="463867" y="1925896"/>
            <a:ext cx="8438833" cy="400110"/>
          </a:xfrm>
          <a:prstGeom prst="rect">
            <a:avLst/>
          </a:prstGeom>
          <a:noFill/>
        </p:spPr>
        <p:txBody>
          <a:bodyPr wrap="square" rtlCol="0">
            <a:spAutoFit/>
          </a:bodyPr>
          <a:lstStyle/>
          <a:p>
            <a:r>
              <a:rPr lang="en-US" sz="2000" dirty="0">
                <a:solidFill>
                  <a:srgbClr val="000000"/>
                </a:solidFill>
                <a:latin typeface="Times New Roman"/>
                <a:cs typeface="Times New Roman"/>
              </a:rPr>
              <a:t>b.) Draw a </a:t>
            </a:r>
            <a:r>
              <a:rPr lang="en-US" sz="2000" dirty="0" err="1">
                <a:solidFill>
                  <a:srgbClr val="000000"/>
                </a:solidFill>
                <a:latin typeface="Times New Roman"/>
                <a:cs typeface="Times New Roman"/>
              </a:rPr>
              <a:t>f.b.d</a:t>
            </a:r>
            <a:r>
              <a:rPr lang="en-US" sz="2000" dirty="0">
                <a:solidFill>
                  <a:srgbClr val="000000"/>
                </a:solidFill>
                <a:latin typeface="Times New Roman"/>
                <a:cs typeface="Times New Roman"/>
              </a:rPr>
              <a:t>. on each block (quick!).</a:t>
            </a:r>
          </a:p>
        </p:txBody>
      </p:sp>
      <p:sp>
        <p:nvSpPr>
          <p:cNvPr id="105" name="TextBox 104"/>
          <p:cNvSpPr txBox="1"/>
          <p:nvPr/>
        </p:nvSpPr>
        <p:spPr>
          <a:xfrm>
            <a:off x="463867" y="5526970"/>
            <a:ext cx="592836" cy="400110"/>
          </a:xfrm>
          <a:prstGeom prst="rect">
            <a:avLst/>
          </a:prstGeom>
          <a:noFill/>
        </p:spPr>
        <p:txBody>
          <a:bodyPr wrap="square" rtlCol="0">
            <a:spAutoFit/>
          </a:bodyPr>
          <a:lstStyle/>
          <a:p>
            <a:r>
              <a:rPr lang="en-US" sz="2000" dirty="0">
                <a:solidFill>
                  <a:srgbClr val="000000"/>
                </a:solidFill>
                <a:latin typeface="Times New Roman"/>
                <a:cs typeface="Times New Roman"/>
              </a:rPr>
              <a:t>c.)</a:t>
            </a:r>
            <a:endParaRPr lang="en-US" sz="2400" dirty="0">
              <a:solidFill>
                <a:srgbClr val="000000"/>
              </a:solidFill>
              <a:latin typeface="Apple Chancery"/>
              <a:cs typeface="Apple Chancery"/>
            </a:endParaRPr>
          </a:p>
        </p:txBody>
      </p:sp>
      <p:sp>
        <p:nvSpPr>
          <p:cNvPr id="106" name="TextBox 105"/>
          <p:cNvSpPr txBox="1"/>
          <p:nvPr/>
        </p:nvSpPr>
        <p:spPr>
          <a:xfrm>
            <a:off x="463867" y="6058882"/>
            <a:ext cx="592836" cy="400110"/>
          </a:xfrm>
          <a:prstGeom prst="rect">
            <a:avLst/>
          </a:prstGeom>
          <a:noFill/>
        </p:spPr>
        <p:txBody>
          <a:bodyPr wrap="square" rtlCol="0">
            <a:spAutoFit/>
          </a:bodyPr>
          <a:lstStyle/>
          <a:p>
            <a:r>
              <a:rPr lang="en-US" sz="2000" dirty="0">
                <a:solidFill>
                  <a:srgbClr val="000000"/>
                </a:solidFill>
                <a:latin typeface="Times New Roman"/>
                <a:cs typeface="Times New Roman"/>
              </a:rPr>
              <a:t>d.)</a:t>
            </a:r>
            <a:endParaRPr lang="en-US" sz="2400" dirty="0">
              <a:solidFill>
                <a:srgbClr val="000000"/>
              </a:solidFill>
              <a:latin typeface="Apple Chancery"/>
              <a:cs typeface="Apple Chancery"/>
            </a:endParaRPr>
          </a:p>
        </p:txBody>
      </p:sp>
      <p:graphicFrame>
        <p:nvGraphicFramePr>
          <p:cNvPr id="107" name="Object 106"/>
          <p:cNvGraphicFramePr>
            <a:graphicFrameLocks noChangeAspect="1"/>
          </p:cNvGraphicFramePr>
          <p:nvPr/>
        </p:nvGraphicFramePr>
        <p:xfrm>
          <a:off x="1592262" y="5583238"/>
          <a:ext cx="1273175" cy="384175"/>
        </p:xfrm>
        <a:graphic>
          <a:graphicData uri="http://schemas.openxmlformats.org/presentationml/2006/ole">
            <mc:AlternateContent xmlns:mc="http://schemas.openxmlformats.org/markup-compatibility/2006">
              <mc:Choice xmlns:v="urn:schemas-microsoft-com:vml" Requires="v">
                <p:oleObj spid="_x0000_s89177" name="Equation" r:id="rId35" imgW="762000" imgH="228600" progId="Equation.DSMT4">
                  <p:embed/>
                </p:oleObj>
              </mc:Choice>
              <mc:Fallback>
                <p:oleObj name="Equation" r:id="rId35" imgW="762000" imgH="228600" progId="Equation.DSMT4">
                  <p:embed/>
                  <p:pic>
                    <p:nvPicPr>
                      <p:cNvPr id="107" name="Object 106"/>
                      <p:cNvPicPr/>
                      <p:nvPr/>
                    </p:nvPicPr>
                    <p:blipFill>
                      <a:blip r:embed="rId36"/>
                      <a:stretch>
                        <a:fillRect/>
                      </a:stretch>
                    </p:blipFill>
                    <p:spPr>
                      <a:xfrm>
                        <a:off x="1592262" y="5583238"/>
                        <a:ext cx="1273175" cy="384175"/>
                      </a:xfrm>
                      <a:prstGeom prst="rect">
                        <a:avLst/>
                      </a:prstGeom>
                    </p:spPr>
                  </p:pic>
                </p:oleObj>
              </mc:Fallback>
            </mc:AlternateContent>
          </a:graphicData>
        </a:graphic>
      </p:graphicFrame>
      <p:graphicFrame>
        <p:nvGraphicFramePr>
          <p:cNvPr id="108" name="Object 107"/>
          <p:cNvGraphicFramePr>
            <a:graphicFrameLocks noChangeAspect="1"/>
          </p:cNvGraphicFramePr>
          <p:nvPr/>
        </p:nvGraphicFramePr>
        <p:xfrm>
          <a:off x="3711575" y="5583238"/>
          <a:ext cx="1316038" cy="384175"/>
        </p:xfrm>
        <a:graphic>
          <a:graphicData uri="http://schemas.openxmlformats.org/presentationml/2006/ole">
            <mc:AlternateContent xmlns:mc="http://schemas.openxmlformats.org/markup-compatibility/2006">
              <mc:Choice xmlns:v="urn:schemas-microsoft-com:vml" Requires="v">
                <p:oleObj spid="_x0000_s89178" name="Equation" r:id="rId37" imgW="787400" imgH="228600" progId="Equation.DSMT4">
                  <p:embed/>
                </p:oleObj>
              </mc:Choice>
              <mc:Fallback>
                <p:oleObj name="Equation" r:id="rId37" imgW="787400" imgH="228600" progId="Equation.DSMT4">
                  <p:embed/>
                  <p:pic>
                    <p:nvPicPr>
                      <p:cNvPr id="108" name="Object 107"/>
                      <p:cNvPicPr/>
                      <p:nvPr/>
                    </p:nvPicPr>
                    <p:blipFill>
                      <a:blip r:embed="rId38"/>
                      <a:stretch>
                        <a:fillRect/>
                      </a:stretch>
                    </p:blipFill>
                    <p:spPr>
                      <a:xfrm>
                        <a:off x="3711575" y="5583238"/>
                        <a:ext cx="1316038" cy="384175"/>
                      </a:xfrm>
                      <a:prstGeom prst="rect">
                        <a:avLst/>
                      </a:prstGeom>
                    </p:spPr>
                  </p:pic>
                </p:oleObj>
              </mc:Fallback>
            </mc:AlternateContent>
          </a:graphicData>
        </a:graphic>
      </p:graphicFrame>
      <p:graphicFrame>
        <p:nvGraphicFramePr>
          <p:cNvPr id="109" name="Object 108"/>
          <p:cNvGraphicFramePr>
            <a:graphicFrameLocks noChangeAspect="1"/>
          </p:cNvGraphicFramePr>
          <p:nvPr/>
        </p:nvGraphicFramePr>
        <p:xfrm>
          <a:off x="6046041" y="5594350"/>
          <a:ext cx="1316038" cy="384175"/>
        </p:xfrm>
        <a:graphic>
          <a:graphicData uri="http://schemas.openxmlformats.org/presentationml/2006/ole">
            <mc:AlternateContent xmlns:mc="http://schemas.openxmlformats.org/markup-compatibility/2006">
              <mc:Choice xmlns:v="urn:schemas-microsoft-com:vml" Requires="v">
                <p:oleObj spid="_x0000_s89179" name="Equation" r:id="rId39" imgW="787400" imgH="228600" progId="Equation.DSMT4">
                  <p:embed/>
                </p:oleObj>
              </mc:Choice>
              <mc:Fallback>
                <p:oleObj name="Equation" r:id="rId39" imgW="787400" imgH="228600" progId="Equation.DSMT4">
                  <p:embed/>
                  <p:pic>
                    <p:nvPicPr>
                      <p:cNvPr id="109" name="Object 108"/>
                      <p:cNvPicPr/>
                      <p:nvPr/>
                    </p:nvPicPr>
                    <p:blipFill>
                      <a:blip r:embed="rId40"/>
                      <a:stretch>
                        <a:fillRect/>
                      </a:stretch>
                    </p:blipFill>
                    <p:spPr>
                      <a:xfrm>
                        <a:off x="6046041" y="5594350"/>
                        <a:ext cx="1316038" cy="384175"/>
                      </a:xfrm>
                      <a:prstGeom prst="rect">
                        <a:avLst/>
                      </a:prstGeom>
                    </p:spPr>
                  </p:pic>
                </p:oleObj>
              </mc:Fallback>
            </mc:AlternateContent>
          </a:graphicData>
        </a:graphic>
      </p:graphicFrame>
      <p:graphicFrame>
        <p:nvGraphicFramePr>
          <p:cNvPr id="110" name="Object 109"/>
          <p:cNvGraphicFramePr>
            <a:graphicFrameLocks noChangeAspect="1"/>
          </p:cNvGraphicFramePr>
          <p:nvPr/>
        </p:nvGraphicFramePr>
        <p:xfrm>
          <a:off x="6205538" y="6103938"/>
          <a:ext cx="1039812" cy="341312"/>
        </p:xfrm>
        <a:graphic>
          <a:graphicData uri="http://schemas.openxmlformats.org/presentationml/2006/ole">
            <mc:AlternateContent xmlns:mc="http://schemas.openxmlformats.org/markup-compatibility/2006">
              <mc:Choice xmlns:v="urn:schemas-microsoft-com:vml" Requires="v">
                <p:oleObj spid="_x0000_s89180" name="Equation" r:id="rId41" imgW="622300" imgH="203200" progId="Equation.DSMT4">
                  <p:embed/>
                </p:oleObj>
              </mc:Choice>
              <mc:Fallback>
                <p:oleObj name="Equation" r:id="rId41" imgW="622300" imgH="203200" progId="Equation.DSMT4">
                  <p:embed/>
                  <p:pic>
                    <p:nvPicPr>
                      <p:cNvPr id="110" name="Object 109"/>
                      <p:cNvPicPr/>
                      <p:nvPr/>
                    </p:nvPicPr>
                    <p:blipFill>
                      <a:blip r:embed="rId42"/>
                      <a:stretch>
                        <a:fillRect/>
                      </a:stretch>
                    </p:blipFill>
                    <p:spPr>
                      <a:xfrm>
                        <a:off x="6205538" y="6103938"/>
                        <a:ext cx="1039812" cy="341312"/>
                      </a:xfrm>
                      <a:prstGeom prst="rect">
                        <a:avLst/>
                      </a:prstGeom>
                    </p:spPr>
                  </p:pic>
                </p:oleObj>
              </mc:Fallback>
            </mc:AlternateContent>
          </a:graphicData>
        </a:graphic>
      </p:graphicFrame>
      <p:sp>
        <p:nvSpPr>
          <p:cNvPr id="53" name="TextBox 52">
            <a:extLst>
              <a:ext uri="{FF2B5EF4-FFF2-40B4-BE49-F238E27FC236}">
                <a16:creationId xmlns:a16="http://schemas.microsoft.com/office/drawing/2014/main" id="{FA0704F9-6535-1143-BF92-8579B5EE8908}"/>
              </a:ext>
            </a:extLst>
          </p:cNvPr>
          <p:cNvSpPr txBox="1"/>
          <p:nvPr/>
        </p:nvSpPr>
        <p:spPr>
          <a:xfrm>
            <a:off x="463866" y="2260279"/>
            <a:ext cx="8438833" cy="400110"/>
          </a:xfrm>
          <a:prstGeom prst="rect">
            <a:avLst/>
          </a:prstGeom>
          <a:noFill/>
        </p:spPr>
        <p:txBody>
          <a:bodyPr wrap="square" rtlCol="0">
            <a:spAutoFit/>
          </a:bodyPr>
          <a:lstStyle/>
          <a:p>
            <a:r>
              <a:rPr lang="en-US" sz="2000" dirty="0">
                <a:solidFill>
                  <a:srgbClr val="000000"/>
                </a:solidFill>
                <a:latin typeface="Times New Roman"/>
                <a:cs typeface="Times New Roman"/>
              </a:rPr>
              <a:t>c.) Determine the net force on </a:t>
            </a:r>
            <a:r>
              <a:rPr lang="en-US" sz="2000">
                <a:solidFill>
                  <a:srgbClr val="000000"/>
                </a:solidFill>
                <a:latin typeface="Times New Roman"/>
                <a:cs typeface="Times New Roman"/>
              </a:rPr>
              <a:t>each block </a:t>
            </a:r>
            <a:r>
              <a:rPr lang="en-US" sz="2000" dirty="0">
                <a:solidFill>
                  <a:srgbClr val="000000"/>
                </a:solidFill>
                <a:latin typeface="Times New Roman"/>
                <a:cs typeface="Times New Roman"/>
              </a:rPr>
              <a:t>(quick!).</a:t>
            </a:r>
          </a:p>
        </p:txBody>
      </p:sp>
      <p:sp>
        <p:nvSpPr>
          <p:cNvPr id="54" name="TextBox 53">
            <a:extLst>
              <a:ext uri="{FF2B5EF4-FFF2-40B4-BE49-F238E27FC236}">
                <a16:creationId xmlns:a16="http://schemas.microsoft.com/office/drawing/2014/main" id="{BECA6EE6-46B5-6148-B70F-43D15B2CE845}"/>
              </a:ext>
            </a:extLst>
          </p:cNvPr>
          <p:cNvSpPr txBox="1"/>
          <p:nvPr/>
        </p:nvSpPr>
        <p:spPr>
          <a:xfrm>
            <a:off x="463865" y="2618912"/>
            <a:ext cx="8438833" cy="400110"/>
          </a:xfrm>
          <a:prstGeom prst="rect">
            <a:avLst/>
          </a:prstGeom>
          <a:noFill/>
        </p:spPr>
        <p:txBody>
          <a:bodyPr wrap="square" rtlCol="0">
            <a:spAutoFit/>
          </a:bodyPr>
          <a:lstStyle/>
          <a:p>
            <a:r>
              <a:rPr lang="en-US" sz="2000" dirty="0">
                <a:solidFill>
                  <a:srgbClr val="000000"/>
                </a:solidFill>
                <a:latin typeface="Times New Roman"/>
                <a:cs typeface="Times New Roman"/>
              </a:rPr>
              <a:t>d.) Determine the contact force on the last block.</a:t>
            </a:r>
            <a:endParaRPr lang="en-US" sz="2400" dirty="0">
              <a:solidFill>
                <a:srgbClr val="000000"/>
              </a:solidFill>
              <a:latin typeface="Apple Chancery"/>
              <a:cs typeface="Apple Chancery"/>
            </a:endParaRPr>
          </a:p>
        </p:txBody>
      </p:sp>
    </p:spTree>
    <p:extLst>
      <p:ext uri="{BB962C8B-B14F-4D97-AF65-F5344CB8AC3E}">
        <p14:creationId xmlns:p14="http://schemas.microsoft.com/office/powerpoint/2010/main" val="145480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dissolve">
                                      <p:cBhvr>
                                        <p:cTn id="12" dur="500"/>
                                        <p:tgtEl>
                                          <p:spTgt spid="77"/>
                                        </p:tgtEl>
                                      </p:cBhvr>
                                    </p:animEffect>
                                  </p:childTnLst>
                                </p:cTn>
                              </p:par>
                              <p:par>
                                <p:cTn id="13" presetID="9" presetClass="entr" presetSubtype="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dissolve">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dissolve">
                                      <p:cBhvr>
                                        <p:cTn id="20" dur="500"/>
                                        <p:tgtEl>
                                          <p:spTgt spid="10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dissolve">
                                      <p:cBhvr>
                                        <p:cTn id="25" dur="500"/>
                                        <p:tgtEl>
                                          <p:spTgt spid="6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dissolve">
                                      <p:cBhvr>
                                        <p:cTn id="28" dur="500"/>
                                        <p:tgtEl>
                                          <p:spTgt spid="64"/>
                                        </p:tgtEl>
                                      </p:cBhvr>
                                    </p:animEffect>
                                  </p:childTnLst>
                                </p:cTn>
                              </p:par>
                              <p:par>
                                <p:cTn id="29" presetID="9"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dissolve">
                                      <p:cBhvr>
                                        <p:cTn id="31" dur="500"/>
                                        <p:tgtEl>
                                          <p:spTgt spid="7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dissolve">
                                      <p:cBhvr>
                                        <p:cTn id="34" dur="500"/>
                                        <p:tgtEl>
                                          <p:spTgt spid="66"/>
                                        </p:tgtEl>
                                      </p:cBhvr>
                                    </p:animEffect>
                                  </p:childTnLst>
                                </p:cTn>
                              </p:par>
                              <p:par>
                                <p:cTn id="35" presetID="9"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dissolve">
                                      <p:cBhvr>
                                        <p:cTn id="37" dur="500"/>
                                        <p:tgtEl>
                                          <p:spTgt spid="7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dissolve">
                                      <p:cBhvr>
                                        <p:cTn id="40" dur="500"/>
                                        <p:tgtEl>
                                          <p:spTgt spid="7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dissolve">
                                      <p:cBhvr>
                                        <p:cTn id="43" dur="500"/>
                                        <p:tgtEl>
                                          <p:spTgt spid="7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9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9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98"/>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6"/>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0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88"/>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0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02"/>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9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03"/>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89"/>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92"/>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81"/>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dissolve">
                                      <p:cBhvr>
                                        <p:cTn id="94" dur="500"/>
                                        <p:tgtEl>
                                          <p:spTgt spid="53"/>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dissolve">
                                      <p:cBhvr>
                                        <p:cTn id="99" dur="500"/>
                                        <p:tgtEl>
                                          <p:spTgt spid="109"/>
                                        </p:tgtEl>
                                      </p:cBhvr>
                                    </p:animEffect>
                                  </p:childTnLst>
                                </p:cTn>
                              </p:par>
                              <p:par>
                                <p:cTn id="100" presetID="9" presetClass="entr" presetSubtype="0" fill="hold" nodeType="withEffect">
                                  <p:stCondLst>
                                    <p:cond delay="0"/>
                                  </p:stCondLst>
                                  <p:childTnLst>
                                    <p:set>
                                      <p:cBhvr>
                                        <p:cTn id="101" dur="1" fill="hold">
                                          <p:stCondLst>
                                            <p:cond delay="0"/>
                                          </p:stCondLst>
                                        </p:cTn>
                                        <p:tgtEl>
                                          <p:spTgt spid="108"/>
                                        </p:tgtEl>
                                        <p:attrNameLst>
                                          <p:attrName>style.visibility</p:attrName>
                                        </p:attrNameLst>
                                      </p:cBhvr>
                                      <p:to>
                                        <p:strVal val="visible"/>
                                      </p:to>
                                    </p:set>
                                    <p:animEffect transition="in" filter="dissolve">
                                      <p:cBhvr>
                                        <p:cTn id="102" dur="500"/>
                                        <p:tgtEl>
                                          <p:spTgt spid="108"/>
                                        </p:tgtEl>
                                      </p:cBhvr>
                                    </p:animEffect>
                                  </p:childTnLst>
                                </p:cTn>
                              </p:par>
                              <p:par>
                                <p:cTn id="103" presetID="9" presetClass="entr" presetSubtype="0" fill="hold" nodeType="withEffect">
                                  <p:stCondLst>
                                    <p:cond delay="0"/>
                                  </p:stCondLst>
                                  <p:childTnLst>
                                    <p:set>
                                      <p:cBhvr>
                                        <p:cTn id="104" dur="1" fill="hold">
                                          <p:stCondLst>
                                            <p:cond delay="0"/>
                                          </p:stCondLst>
                                        </p:cTn>
                                        <p:tgtEl>
                                          <p:spTgt spid="107"/>
                                        </p:tgtEl>
                                        <p:attrNameLst>
                                          <p:attrName>style.visibility</p:attrName>
                                        </p:attrNameLst>
                                      </p:cBhvr>
                                      <p:to>
                                        <p:strVal val="visible"/>
                                      </p:to>
                                    </p:set>
                                    <p:animEffect transition="in" filter="dissolve">
                                      <p:cBhvr>
                                        <p:cTn id="105" dur="500"/>
                                        <p:tgtEl>
                                          <p:spTgt spid="107"/>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105"/>
                                        </p:tgtEl>
                                        <p:attrNameLst>
                                          <p:attrName>style.visibility</p:attrName>
                                        </p:attrNameLst>
                                      </p:cBhvr>
                                      <p:to>
                                        <p:strVal val="visible"/>
                                      </p:to>
                                    </p:set>
                                    <p:animEffect transition="in" filter="dissolve">
                                      <p:cBhvr>
                                        <p:cTn id="108" dur="500"/>
                                        <p:tgtEl>
                                          <p:spTgt spid="105"/>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dissolve">
                                      <p:cBhvr>
                                        <p:cTn id="113" dur="500"/>
                                        <p:tgtEl>
                                          <p:spTgt spid="54"/>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nodeType="clickEffect">
                                  <p:stCondLst>
                                    <p:cond delay="0"/>
                                  </p:stCondLst>
                                  <p:childTnLst>
                                    <p:set>
                                      <p:cBhvr>
                                        <p:cTn id="117" dur="1" fill="hold">
                                          <p:stCondLst>
                                            <p:cond delay="0"/>
                                          </p:stCondLst>
                                        </p:cTn>
                                        <p:tgtEl>
                                          <p:spTgt spid="110"/>
                                        </p:tgtEl>
                                        <p:attrNameLst>
                                          <p:attrName>style.visibility</p:attrName>
                                        </p:attrNameLst>
                                      </p:cBhvr>
                                      <p:to>
                                        <p:strVal val="visible"/>
                                      </p:to>
                                    </p:set>
                                    <p:animEffect transition="in" filter="dissolve">
                                      <p:cBhvr>
                                        <p:cTn id="118" dur="500"/>
                                        <p:tgtEl>
                                          <p:spTgt spid="110"/>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06"/>
                                        </p:tgtEl>
                                        <p:attrNameLst>
                                          <p:attrName>style.visibility</p:attrName>
                                        </p:attrNameLst>
                                      </p:cBhvr>
                                      <p:to>
                                        <p:strVal val="visible"/>
                                      </p:to>
                                    </p:set>
                                    <p:animEffect transition="in" filter="dissolve">
                                      <p:cBhvr>
                                        <p:cTn id="12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4" grpId="0" animBg="1"/>
      <p:bldP spid="66" grpId="0" animBg="1"/>
      <p:bldP spid="71" grpId="0" animBg="1"/>
      <p:bldP spid="77" grpId="0"/>
      <p:bldP spid="78" grpId="0"/>
      <p:bldP spid="104" grpId="0"/>
      <p:bldP spid="105" grpId="0"/>
      <p:bldP spid="106" grpId="0"/>
      <p:bldP spid="53" grpId="0"/>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4379" y="1994108"/>
            <a:ext cx="6000722" cy="1631216"/>
          </a:xfrm>
          <a:prstGeom prst="rect">
            <a:avLst/>
          </a:prstGeom>
          <a:noFill/>
        </p:spPr>
        <p:txBody>
          <a:bodyPr wrap="square" rtlCol="0">
            <a:spAutoFit/>
          </a:bodyPr>
          <a:lstStyle/>
          <a:p>
            <a:r>
              <a:rPr lang="en-US" sz="2000" dirty="0">
                <a:latin typeface="Times New Roman"/>
                <a:cs typeface="Times New Roman"/>
              </a:rPr>
              <a:t>Getting the </a:t>
            </a:r>
            <a:r>
              <a:rPr lang="en-US" sz="2000" dirty="0" err="1">
                <a:latin typeface="Times New Roman"/>
                <a:cs typeface="Times New Roman"/>
              </a:rPr>
              <a:t>f.b.d</a:t>
            </a:r>
            <a:r>
              <a:rPr lang="en-US" sz="2000" dirty="0">
                <a:latin typeface="Times New Roman"/>
                <a:cs typeface="Times New Roman"/>
              </a:rPr>
              <a:t>. right, which should view the person and bucket as one, is crucial here.  Think about what is happening.  Gravity is acting on the two, and there are TWO tensions acting away from contact points (i.e., upward).</a:t>
            </a:r>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50.)</a:t>
            </a:r>
          </a:p>
        </p:txBody>
      </p:sp>
      <p:sp>
        <p:nvSpPr>
          <p:cNvPr id="7" name="TextBox 6"/>
          <p:cNvSpPr txBox="1"/>
          <p:nvPr/>
        </p:nvSpPr>
        <p:spPr>
          <a:xfrm>
            <a:off x="203199" y="519836"/>
            <a:ext cx="6134101" cy="1446550"/>
          </a:xfrm>
          <a:prstGeom prst="rect">
            <a:avLst/>
          </a:prstGeom>
          <a:noFill/>
        </p:spPr>
        <p:txBody>
          <a:bodyPr wrap="square" rtlCol="0">
            <a:spAutoFit/>
          </a:bodyPr>
          <a:lstStyle/>
          <a:p>
            <a:r>
              <a:rPr lang="en-US" sz="2800" dirty="0">
                <a:solidFill>
                  <a:srgbClr val="FF0000"/>
                </a:solidFill>
                <a:latin typeface="Apple Chancery"/>
                <a:cs typeface="Apple Chancery"/>
              </a:rPr>
              <a:t>One last bit of nastiness</a:t>
            </a:r>
            <a:r>
              <a:rPr lang="en-US" sz="2000" dirty="0">
                <a:solidFill>
                  <a:srgbClr val="000000"/>
                </a:solidFill>
                <a:latin typeface="Times New Roman"/>
                <a:cs typeface="Times New Roman"/>
              </a:rPr>
              <a:t> with a nice picture courtesy of Mr. White.  An </a:t>
            </a:r>
            <a:r>
              <a:rPr lang="en-US" sz="2000" dirty="0">
                <a:solidFill>
                  <a:srgbClr val="0C34DC"/>
                </a:solidFill>
                <a:latin typeface="Times New Roman"/>
                <a:cs typeface="Times New Roman"/>
              </a:rPr>
              <a:t>individual in a bucket pulls </a:t>
            </a:r>
            <a:r>
              <a:rPr lang="en-US" sz="2000" dirty="0">
                <a:solidFill>
                  <a:srgbClr val="000000"/>
                </a:solidFill>
                <a:latin typeface="Times New Roman"/>
                <a:cs typeface="Times New Roman"/>
              </a:rPr>
              <a:t>herself </a:t>
            </a:r>
            <a:r>
              <a:rPr lang="en-US" sz="2000" dirty="0">
                <a:solidFill>
                  <a:srgbClr val="0C34DC"/>
                </a:solidFill>
                <a:latin typeface="Times New Roman"/>
                <a:cs typeface="Times New Roman"/>
              </a:rPr>
              <a:t>upward</a:t>
            </a:r>
            <a:r>
              <a:rPr lang="en-US" sz="2000" dirty="0">
                <a:solidFill>
                  <a:srgbClr val="000000"/>
                </a:solidFill>
                <a:latin typeface="Times New Roman"/>
                <a:cs typeface="Times New Roman"/>
              </a:rPr>
              <a:t> with </a:t>
            </a:r>
            <a:r>
              <a:rPr lang="en-US" sz="2000" dirty="0">
                <a:solidFill>
                  <a:srgbClr val="FF0000"/>
                </a:solidFill>
                <a:latin typeface="Times New Roman"/>
                <a:cs typeface="Times New Roman"/>
              </a:rPr>
              <a:t>constant acceleration</a:t>
            </a:r>
            <a:r>
              <a:rPr lang="en-US" sz="2000" dirty="0">
                <a:solidFill>
                  <a:srgbClr val="000000"/>
                </a:solidFill>
                <a:latin typeface="Times New Roman"/>
                <a:cs typeface="Times New Roman"/>
              </a:rPr>
              <a:t>.  </a:t>
            </a:r>
            <a:r>
              <a:rPr lang="en-US" sz="2000" dirty="0">
                <a:solidFill>
                  <a:srgbClr val="0C34DC"/>
                </a:solidFill>
                <a:latin typeface="Times New Roman"/>
                <a:cs typeface="Times New Roman"/>
              </a:rPr>
              <a:t>How much </a:t>
            </a:r>
            <a:r>
              <a:rPr lang="en-US" sz="2000" dirty="0">
                <a:solidFill>
                  <a:srgbClr val="FF0000"/>
                </a:solidFill>
                <a:latin typeface="Times New Roman"/>
                <a:cs typeface="Times New Roman"/>
              </a:rPr>
              <a:t>pulling force </a:t>
            </a:r>
            <a:r>
              <a:rPr lang="en-US" sz="2000" dirty="0">
                <a:solidFill>
                  <a:srgbClr val="000000"/>
                </a:solidFill>
                <a:latin typeface="Times New Roman"/>
                <a:cs typeface="Times New Roman"/>
              </a:rPr>
              <a:t>must she apply to do this?</a:t>
            </a:r>
            <a:endParaRPr lang="en-US" sz="2400" dirty="0">
              <a:solidFill>
                <a:srgbClr val="00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1" name="Object 50"/>
          <p:cNvGraphicFramePr>
            <a:graphicFrameLocks noChangeAspect="1"/>
          </p:cNvGraphicFramePr>
          <p:nvPr/>
        </p:nvGraphicFramePr>
        <p:xfrm>
          <a:off x="2357438" y="3565206"/>
          <a:ext cx="1443037" cy="342900"/>
        </p:xfrm>
        <a:graphic>
          <a:graphicData uri="http://schemas.openxmlformats.org/presentationml/2006/ole">
            <mc:AlternateContent xmlns:mc="http://schemas.openxmlformats.org/markup-compatibility/2006">
              <mc:Choice xmlns:v="urn:schemas-microsoft-com:vml" Requires="v">
                <p:oleObj spid="_x0000_s94209" name="Equation" r:id="rId3" imgW="863600" imgH="203200" progId="Equation.DSMT4">
                  <p:embed/>
                </p:oleObj>
              </mc:Choice>
              <mc:Fallback>
                <p:oleObj name="Equation" r:id="rId3" imgW="863600" imgH="203200" progId="Equation.DSMT4">
                  <p:embed/>
                  <p:pic>
                    <p:nvPicPr>
                      <p:cNvPr id="51" name="Object 50"/>
                      <p:cNvPicPr/>
                      <p:nvPr/>
                    </p:nvPicPr>
                    <p:blipFill>
                      <a:blip r:embed="rId4"/>
                      <a:stretch>
                        <a:fillRect/>
                      </a:stretch>
                    </p:blipFill>
                    <p:spPr>
                      <a:xfrm>
                        <a:off x="2357438" y="3565206"/>
                        <a:ext cx="1443037" cy="342900"/>
                      </a:xfrm>
                      <a:prstGeom prst="rect">
                        <a:avLst/>
                      </a:prstGeom>
                    </p:spPr>
                  </p:pic>
                </p:oleObj>
              </mc:Fallback>
            </mc:AlternateContent>
          </a:graphicData>
        </a:graphic>
      </p:graphicFrame>
      <p:cxnSp>
        <p:nvCxnSpPr>
          <p:cNvPr id="70" name="Straight Connector 69"/>
          <p:cNvCxnSpPr/>
          <p:nvPr/>
        </p:nvCxnSpPr>
        <p:spPr>
          <a:xfrm>
            <a:off x="4008438" y="4423904"/>
            <a:ext cx="1238250"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4586287" y="3412806"/>
            <a:ext cx="12700" cy="207972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344988" y="4149317"/>
            <a:ext cx="533400" cy="520700"/>
          </a:xfrm>
          <a:prstGeom prst="rect">
            <a:avLst/>
          </a:prstGeom>
          <a:solidFill>
            <a:srgbClr val="FFFF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a:off x="4611687" y="4576304"/>
            <a:ext cx="0" cy="63500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4471987" y="3724610"/>
            <a:ext cx="0" cy="66278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65"/>
          <p:cNvGraphicFramePr>
            <a:graphicFrameLocks noChangeAspect="1"/>
          </p:cNvGraphicFramePr>
          <p:nvPr/>
        </p:nvGraphicFramePr>
        <p:xfrm>
          <a:off x="4114428" y="3703368"/>
          <a:ext cx="233363" cy="255588"/>
        </p:xfrm>
        <a:graphic>
          <a:graphicData uri="http://schemas.openxmlformats.org/presentationml/2006/ole">
            <mc:AlternateContent xmlns:mc="http://schemas.openxmlformats.org/markup-compatibility/2006">
              <mc:Choice xmlns:v="urn:schemas-microsoft-com:vml" Requires="v">
                <p:oleObj spid="_x0000_s94210" name="Equation" r:id="rId5" imgW="139700" imgH="152400" progId="Equation.DSMT4">
                  <p:embed/>
                </p:oleObj>
              </mc:Choice>
              <mc:Fallback>
                <p:oleObj name="Equation" r:id="rId5" imgW="139700" imgH="152400" progId="Equation.DSMT4">
                  <p:embed/>
                  <p:pic>
                    <p:nvPicPr>
                      <p:cNvPr id="66" name="Object 65"/>
                      <p:cNvPicPr/>
                      <p:nvPr/>
                    </p:nvPicPr>
                    <p:blipFill>
                      <a:blip r:embed="rId6"/>
                      <a:stretch>
                        <a:fillRect/>
                      </a:stretch>
                    </p:blipFill>
                    <p:spPr>
                      <a:xfrm>
                        <a:off x="4114428" y="3703368"/>
                        <a:ext cx="233363" cy="255588"/>
                      </a:xfrm>
                      <a:prstGeom prst="rect">
                        <a:avLst/>
                      </a:prstGeom>
                    </p:spPr>
                  </p:pic>
                </p:oleObj>
              </mc:Fallback>
            </mc:AlternateContent>
          </a:graphicData>
        </a:graphic>
      </p:graphicFrame>
      <p:graphicFrame>
        <p:nvGraphicFramePr>
          <p:cNvPr id="75" name="Object 74"/>
          <p:cNvGraphicFramePr>
            <a:graphicFrameLocks noChangeAspect="1"/>
          </p:cNvGraphicFramePr>
          <p:nvPr/>
        </p:nvGraphicFramePr>
        <p:xfrm>
          <a:off x="4403353" y="3362006"/>
          <a:ext cx="155594" cy="203200"/>
        </p:xfrm>
        <a:graphic>
          <a:graphicData uri="http://schemas.openxmlformats.org/presentationml/2006/ole">
            <mc:AlternateContent xmlns:mc="http://schemas.openxmlformats.org/markup-compatibility/2006">
              <mc:Choice xmlns:v="urn:schemas-microsoft-com:vml" Requires="v">
                <p:oleObj spid="_x0000_s94211" name="Equation" r:id="rId7" imgW="127000" imgH="165100" progId="Equation.DSMT4">
                  <p:embed/>
                </p:oleObj>
              </mc:Choice>
              <mc:Fallback>
                <p:oleObj name="Equation" r:id="rId7" imgW="127000" imgH="165100" progId="Equation.DSMT4">
                  <p:embed/>
                  <p:pic>
                    <p:nvPicPr>
                      <p:cNvPr id="75" name="Object 74"/>
                      <p:cNvPicPr/>
                      <p:nvPr/>
                    </p:nvPicPr>
                    <p:blipFill>
                      <a:blip r:embed="rId8"/>
                      <a:stretch>
                        <a:fillRect/>
                      </a:stretch>
                    </p:blipFill>
                    <p:spPr>
                      <a:xfrm>
                        <a:off x="4403353" y="3362006"/>
                        <a:ext cx="155594" cy="203200"/>
                      </a:xfrm>
                      <a:prstGeom prst="rect">
                        <a:avLst/>
                      </a:prstGeom>
                    </p:spPr>
                  </p:pic>
                </p:oleObj>
              </mc:Fallback>
            </mc:AlternateContent>
          </a:graphicData>
        </a:graphic>
      </p:graphicFrame>
      <p:graphicFrame>
        <p:nvGraphicFramePr>
          <p:cNvPr id="76" name="Object 75"/>
          <p:cNvGraphicFramePr>
            <a:graphicFrameLocks noChangeAspect="1"/>
          </p:cNvGraphicFramePr>
          <p:nvPr/>
        </p:nvGraphicFramePr>
        <p:xfrm>
          <a:off x="5129213" y="4447856"/>
          <a:ext cx="155575" cy="155575"/>
        </p:xfrm>
        <a:graphic>
          <a:graphicData uri="http://schemas.openxmlformats.org/presentationml/2006/ole">
            <mc:AlternateContent xmlns:mc="http://schemas.openxmlformats.org/markup-compatibility/2006">
              <mc:Choice xmlns:v="urn:schemas-microsoft-com:vml" Requires="v">
                <p:oleObj spid="_x0000_s94212" name="Equation" r:id="rId9" imgW="127000" imgH="127000" progId="Equation.DSMT4">
                  <p:embed/>
                </p:oleObj>
              </mc:Choice>
              <mc:Fallback>
                <p:oleObj name="Equation" r:id="rId9" imgW="127000" imgH="127000" progId="Equation.DSMT4">
                  <p:embed/>
                  <p:pic>
                    <p:nvPicPr>
                      <p:cNvPr id="76" name="Object 75"/>
                      <p:cNvPicPr/>
                      <p:nvPr/>
                    </p:nvPicPr>
                    <p:blipFill>
                      <a:blip r:embed="rId10"/>
                      <a:stretch>
                        <a:fillRect/>
                      </a:stretch>
                    </p:blipFill>
                    <p:spPr>
                      <a:xfrm>
                        <a:off x="5129213" y="4447856"/>
                        <a:ext cx="155575" cy="155575"/>
                      </a:xfrm>
                      <a:prstGeom prst="rect">
                        <a:avLst/>
                      </a:prstGeom>
                    </p:spPr>
                  </p:pic>
                </p:oleObj>
              </mc:Fallback>
            </mc:AlternateContent>
          </a:graphicData>
        </a:graphic>
      </p:graphicFrame>
      <p:graphicFrame>
        <p:nvGraphicFramePr>
          <p:cNvPr id="77" name="Object 76"/>
          <p:cNvGraphicFramePr>
            <a:graphicFrameLocks noChangeAspect="1"/>
          </p:cNvGraphicFramePr>
          <p:nvPr/>
        </p:nvGraphicFramePr>
        <p:xfrm>
          <a:off x="4705350" y="4902200"/>
          <a:ext cx="593725" cy="341313"/>
        </p:xfrm>
        <a:graphic>
          <a:graphicData uri="http://schemas.openxmlformats.org/presentationml/2006/ole">
            <mc:AlternateContent xmlns:mc="http://schemas.openxmlformats.org/markup-compatibility/2006">
              <mc:Choice xmlns:v="urn:schemas-microsoft-com:vml" Requires="v">
                <p:oleObj spid="_x0000_s94213" name="Equation" r:id="rId11" imgW="355600" imgH="203200" progId="Equation.DSMT4">
                  <p:embed/>
                </p:oleObj>
              </mc:Choice>
              <mc:Fallback>
                <p:oleObj name="Equation" r:id="rId11" imgW="355600" imgH="203200" progId="Equation.DSMT4">
                  <p:embed/>
                  <p:pic>
                    <p:nvPicPr>
                      <p:cNvPr id="77" name="Object 76"/>
                      <p:cNvPicPr/>
                      <p:nvPr/>
                    </p:nvPicPr>
                    <p:blipFill>
                      <a:blip r:embed="rId12"/>
                      <a:stretch>
                        <a:fillRect/>
                      </a:stretch>
                    </p:blipFill>
                    <p:spPr>
                      <a:xfrm>
                        <a:off x="4705350" y="4902200"/>
                        <a:ext cx="593725" cy="341313"/>
                      </a:xfrm>
                      <a:prstGeom prst="rect">
                        <a:avLst/>
                      </a:prstGeom>
                    </p:spPr>
                  </p:pic>
                </p:oleObj>
              </mc:Fallback>
            </mc:AlternateContent>
          </a:graphicData>
        </a:graphic>
      </p:graphicFrame>
      <p:graphicFrame>
        <p:nvGraphicFramePr>
          <p:cNvPr id="89" name="Object 88"/>
          <p:cNvGraphicFramePr>
            <a:graphicFrameLocks noChangeAspect="1"/>
          </p:cNvGraphicFramePr>
          <p:nvPr/>
        </p:nvGraphicFramePr>
        <p:xfrm>
          <a:off x="898525" y="4934863"/>
          <a:ext cx="2439988" cy="1492250"/>
        </p:xfrm>
        <a:graphic>
          <a:graphicData uri="http://schemas.openxmlformats.org/presentationml/2006/ole">
            <mc:AlternateContent xmlns:mc="http://schemas.openxmlformats.org/markup-compatibility/2006">
              <mc:Choice xmlns:v="urn:schemas-microsoft-com:vml" Requires="v">
                <p:oleObj spid="_x0000_s94214" name="Equation" r:id="rId13" imgW="1460500" imgH="889000" progId="Equation.DSMT4">
                  <p:embed/>
                </p:oleObj>
              </mc:Choice>
              <mc:Fallback>
                <p:oleObj name="Equation" r:id="rId13" imgW="1460500" imgH="889000" progId="Equation.DSMT4">
                  <p:embed/>
                  <p:pic>
                    <p:nvPicPr>
                      <p:cNvPr id="89" name="Object 88"/>
                      <p:cNvPicPr/>
                      <p:nvPr/>
                    </p:nvPicPr>
                    <p:blipFill>
                      <a:blip r:embed="rId14"/>
                      <a:stretch>
                        <a:fillRect/>
                      </a:stretch>
                    </p:blipFill>
                    <p:spPr>
                      <a:xfrm>
                        <a:off x="898525" y="4934863"/>
                        <a:ext cx="2439988" cy="1492250"/>
                      </a:xfrm>
                      <a:prstGeom prst="rect">
                        <a:avLst/>
                      </a:prstGeom>
                    </p:spPr>
                  </p:pic>
                </p:oleObj>
              </mc:Fallback>
            </mc:AlternateContent>
          </a:graphicData>
        </a:graphic>
      </p:graphicFrame>
      <p:cxnSp>
        <p:nvCxnSpPr>
          <p:cNvPr id="90" name="Straight Connector 89"/>
          <p:cNvCxnSpPr/>
          <p:nvPr/>
        </p:nvCxnSpPr>
        <p:spPr>
          <a:xfrm>
            <a:off x="906463" y="5356086"/>
            <a:ext cx="774700"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pic>
        <p:nvPicPr>
          <p:cNvPr id="40" name="Picture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93895" y="373063"/>
            <a:ext cx="2103438"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1" name="Straight Arrow Connector 40"/>
          <p:cNvCxnSpPr/>
          <p:nvPr/>
        </p:nvCxnSpPr>
        <p:spPr>
          <a:xfrm flipV="1">
            <a:off x="4733925" y="3724610"/>
            <a:ext cx="0" cy="66278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2" name="Object 41"/>
          <p:cNvGraphicFramePr>
            <a:graphicFrameLocks noChangeAspect="1"/>
          </p:cNvGraphicFramePr>
          <p:nvPr/>
        </p:nvGraphicFramePr>
        <p:xfrm>
          <a:off x="4852616" y="3715274"/>
          <a:ext cx="233363" cy="255588"/>
        </p:xfrm>
        <a:graphic>
          <a:graphicData uri="http://schemas.openxmlformats.org/presentationml/2006/ole">
            <mc:AlternateContent xmlns:mc="http://schemas.openxmlformats.org/markup-compatibility/2006">
              <mc:Choice xmlns:v="urn:schemas-microsoft-com:vml" Requires="v">
                <p:oleObj spid="_x0000_s94215" name="Equation" r:id="rId16" imgW="139700" imgH="152400" progId="Equation.DSMT4">
                  <p:embed/>
                </p:oleObj>
              </mc:Choice>
              <mc:Fallback>
                <p:oleObj name="Equation" r:id="rId16" imgW="139700" imgH="152400" progId="Equation.DSMT4">
                  <p:embed/>
                  <p:pic>
                    <p:nvPicPr>
                      <p:cNvPr id="42" name="Object 41"/>
                      <p:cNvPicPr/>
                      <p:nvPr/>
                    </p:nvPicPr>
                    <p:blipFill>
                      <a:blip r:embed="rId6"/>
                      <a:stretch>
                        <a:fillRect/>
                      </a:stretch>
                    </p:blipFill>
                    <p:spPr>
                      <a:xfrm>
                        <a:off x="4852616" y="3715274"/>
                        <a:ext cx="233363" cy="255588"/>
                      </a:xfrm>
                      <a:prstGeom prst="rect">
                        <a:avLst/>
                      </a:prstGeom>
                    </p:spPr>
                  </p:pic>
                </p:oleObj>
              </mc:Fallback>
            </mc:AlternateContent>
          </a:graphicData>
        </a:graphic>
      </p:graphicFrame>
      <p:sp>
        <p:nvSpPr>
          <p:cNvPr id="43" name="TextBox 42"/>
          <p:cNvSpPr txBox="1"/>
          <p:nvPr/>
        </p:nvSpPr>
        <p:spPr>
          <a:xfrm>
            <a:off x="6515101" y="203786"/>
            <a:ext cx="1155329" cy="338554"/>
          </a:xfrm>
          <a:prstGeom prst="rect">
            <a:avLst/>
          </a:prstGeom>
          <a:noFill/>
        </p:spPr>
        <p:txBody>
          <a:bodyPr wrap="square" rtlCol="0">
            <a:spAutoFit/>
          </a:bodyPr>
          <a:lstStyle/>
          <a:p>
            <a:r>
              <a:rPr lang="en-US" sz="1600" dirty="0">
                <a:solidFill>
                  <a:srgbClr val="000000"/>
                </a:solidFill>
                <a:latin typeface="Times New Roman"/>
                <a:cs typeface="Times New Roman"/>
              </a:rPr>
              <a:t>ideal pulley</a:t>
            </a:r>
            <a:endParaRPr lang="en-US" dirty="0">
              <a:solidFill>
                <a:srgbClr val="000000"/>
              </a:solidFill>
              <a:latin typeface="Apple Chancery"/>
              <a:cs typeface="Apple Chancery"/>
            </a:endParaRPr>
          </a:p>
        </p:txBody>
      </p:sp>
      <p:graphicFrame>
        <p:nvGraphicFramePr>
          <p:cNvPr id="44" name="Object 43"/>
          <p:cNvGraphicFramePr>
            <a:graphicFrameLocks noChangeAspect="1"/>
          </p:cNvGraphicFramePr>
          <p:nvPr/>
        </p:nvGraphicFramePr>
        <p:xfrm>
          <a:off x="214313" y="4451350"/>
          <a:ext cx="1144587" cy="277813"/>
        </p:xfrm>
        <a:graphic>
          <a:graphicData uri="http://schemas.openxmlformats.org/presentationml/2006/ole">
            <mc:AlternateContent xmlns:mc="http://schemas.openxmlformats.org/markup-compatibility/2006">
              <mc:Choice xmlns:v="urn:schemas-microsoft-com:vml" Requires="v">
                <p:oleObj spid="_x0000_s94216" name="Equation" r:id="rId17" imgW="685800" imgH="165100" progId="Equation.DSMT4">
                  <p:embed/>
                </p:oleObj>
              </mc:Choice>
              <mc:Fallback>
                <p:oleObj name="Equation" r:id="rId17" imgW="685800" imgH="165100" progId="Equation.DSMT4">
                  <p:embed/>
                  <p:pic>
                    <p:nvPicPr>
                      <p:cNvPr id="44" name="Object 43"/>
                      <p:cNvPicPr/>
                      <p:nvPr/>
                    </p:nvPicPr>
                    <p:blipFill>
                      <a:blip r:embed="rId18"/>
                      <a:stretch>
                        <a:fillRect/>
                      </a:stretch>
                    </p:blipFill>
                    <p:spPr>
                      <a:xfrm>
                        <a:off x="214313" y="4451350"/>
                        <a:ext cx="1144587" cy="277813"/>
                      </a:xfrm>
                      <a:prstGeom prst="rect">
                        <a:avLst/>
                      </a:prstGeom>
                    </p:spPr>
                  </p:pic>
                </p:oleObj>
              </mc:Fallback>
            </mc:AlternateContent>
          </a:graphicData>
        </a:graphic>
      </p:graphicFrame>
    </p:spTree>
    <p:extLst>
      <p:ext uri="{BB962C8B-B14F-4D97-AF65-F5344CB8AC3E}">
        <p14:creationId xmlns:p14="http://schemas.microsoft.com/office/powerpoint/2010/main" val="242428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4238" y="286605"/>
            <a:ext cx="6389226" cy="812991"/>
          </a:xfrm>
        </p:spPr>
        <p:txBody>
          <a:bodyPr>
            <a:normAutofit/>
          </a:bodyPr>
          <a:lstStyle/>
          <a:p>
            <a:r>
              <a:rPr lang="en-US" sz="2700" dirty="0">
                <a:solidFill>
                  <a:srgbClr val="FF0000"/>
                </a:solidFill>
                <a:latin typeface="Apple Chancery" panose="03020702040506060504" pitchFamily="66" charset="-79"/>
                <a:cs typeface="Apple Chancery" panose="03020702040506060504" pitchFamily="66" charset="-79"/>
              </a:rPr>
              <a:t>Another great example of Newton’s Laws</a:t>
            </a:r>
          </a:p>
        </p:txBody>
      </p:sp>
      <p:sp>
        <p:nvSpPr>
          <p:cNvPr id="3" name="Content Placeholder 2"/>
          <p:cNvSpPr>
            <a:spLocks noGrp="1"/>
          </p:cNvSpPr>
          <p:nvPr>
            <p:ph idx="4294967295"/>
          </p:nvPr>
        </p:nvSpPr>
        <p:spPr>
          <a:xfrm>
            <a:off x="304800" y="1516284"/>
            <a:ext cx="8574157" cy="4352810"/>
          </a:xfrm>
        </p:spPr>
        <p:txBody>
          <a:bodyPr/>
          <a:lstStyle/>
          <a:p>
            <a:r>
              <a:rPr lang="en-US" sz="2000" dirty="0"/>
              <a:t>In the early 1900s, Robert Goddard proposed using a rocket outside of Earth’s atmosphere to get to the Moon. Rockets had been used in near-surface activities at this point, but nothing into “space.”</a:t>
            </a:r>
          </a:p>
          <a:p>
            <a:r>
              <a:rPr lang="en-US" sz="2000" dirty="0"/>
              <a:t>This idea was completely ridiculed by many who read his initial paper</a:t>
            </a:r>
            <a:r>
              <a:rPr lang="mr-IN" sz="2000" dirty="0"/>
              <a:t>…</a:t>
            </a:r>
            <a:r>
              <a:rPr lang="en-US" sz="2000" dirty="0"/>
              <a:t>including the New York Times, which in 1920 published an op-ed mocking him.</a:t>
            </a:r>
          </a:p>
          <a:p>
            <a:r>
              <a:rPr lang="en-US" sz="2000" dirty="0"/>
              <a:t>So what did Goddard know that                                                                     they didn’t? How do rockets fly                                                                            in space?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810" y="3429000"/>
            <a:ext cx="4511285" cy="2869744"/>
          </a:xfrm>
          <a:prstGeom prst="rect">
            <a:avLst/>
          </a:prstGeom>
        </p:spPr>
      </p:pic>
      <p:sp>
        <p:nvSpPr>
          <p:cNvPr id="5" name="TextBox 4">
            <a:hlinkClick r:id="rId3"/>
          </p:cNvPr>
          <p:cNvSpPr txBox="1"/>
          <p:nvPr/>
        </p:nvSpPr>
        <p:spPr>
          <a:xfrm>
            <a:off x="1354239" y="4573326"/>
            <a:ext cx="2899710" cy="300082"/>
          </a:xfrm>
          <a:prstGeom prst="rect">
            <a:avLst/>
          </a:prstGeom>
          <a:noFill/>
        </p:spPr>
        <p:txBody>
          <a:bodyPr wrap="square" rtlCol="0">
            <a:spAutoFit/>
          </a:bodyPr>
          <a:lstStyle/>
          <a:p>
            <a:r>
              <a:rPr lang="en-US" sz="1350" dirty="0">
                <a:latin typeface="Palatino Linotype" charset="0"/>
                <a:ea typeface="Palatino Linotype" charset="0"/>
                <a:cs typeface="Palatino Linotype" charset="0"/>
                <a:hlinkClick r:id="rId3"/>
              </a:rPr>
              <a:t>See it in action</a:t>
            </a:r>
            <a:r>
              <a:rPr lang="mr-IN" sz="1350" dirty="0">
                <a:latin typeface="Palatino Linotype" charset="0"/>
                <a:ea typeface="Palatino Linotype" charset="0"/>
                <a:cs typeface="Palatino Linotype" charset="0"/>
                <a:hlinkClick r:id="rId3"/>
              </a:rPr>
              <a:t>…</a:t>
            </a:r>
            <a:r>
              <a:rPr lang="en-US" sz="1350" dirty="0">
                <a:latin typeface="Palatino Linotype" charset="0"/>
                <a:ea typeface="Palatino Linotype" charset="0"/>
                <a:cs typeface="Palatino Linotype" charset="0"/>
                <a:hlinkClick r:id="rId3"/>
              </a:rPr>
              <a:t>in </a:t>
            </a:r>
            <a:r>
              <a:rPr lang="en-US" sz="1350" dirty="0" err="1">
                <a:latin typeface="Palatino Linotype" charset="0"/>
                <a:ea typeface="Palatino Linotype" charset="0"/>
                <a:cs typeface="Palatino Linotype" charset="0"/>
                <a:hlinkClick r:id="rId3"/>
              </a:rPr>
              <a:t>slo-mo</a:t>
            </a:r>
            <a:r>
              <a:rPr lang="en-US" sz="1350" dirty="0">
                <a:latin typeface="Palatino Linotype" charset="0"/>
                <a:ea typeface="Palatino Linotype" charset="0"/>
                <a:cs typeface="Palatino Linotype" charset="0"/>
                <a:hlinkClick r:id="rId3"/>
              </a:rPr>
              <a:t>!</a:t>
            </a:r>
            <a:endParaRPr lang="en-US" sz="1350" dirty="0">
              <a:latin typeface="Palatino Linotype" charset="0"/>
              <a:ea typeface="Palatino Linotype" charset="0"/>
              <a:cs typeface="Palatino Linotype" charset="0"/>
            </a:endParaRPr>
          </a:p>
        </p:txBody>
      </p:sp>
    </p:spTree>
    <p:extLst>
      <p:ext uri="{BB962C8B-B14F-4D97-AF65-F5344CB8AC3E}">
        <p14:creationId xmlns:p14="http://schemas.microsoft.com/office/powerpoint/2010/main" val="88622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2201"/>
            <a:ext cx="9144000" cy="1261884"/>
          </a:xfrm>
          <a:prstGeom prst="rect">
            <a:avLst/>
          </a:prstGeom>
          <a:noFill/>
        </p:spPr>
        <p:txBody>
          <a:bodyPr wrap="square" rtlCol="0">
            <a:spAutoFit/>
          </a:bodyPr>
          <a:lstStyle/>
          <a:p>
            <a:pPr algn="ctr"/>
            <a:r>
              <a:rPr lang="en-US" sz="4800" dirty="0">
                <a:solidFill>
                  <a:srgbClr val="FF0000"/>
                </a:solidFill>
                <a:latin typeface="Apple Chancery"/>
                <a:cs typeface="Apple Chancery"/>
              </a:rPr>
              <a:t>The Formal Approach,</a:t>
            </a:r>
          </a:p>
          <a:p>
            <a:pPr algn="ctr"/>
            <a:r>
              <a:rPr lang="en-US" sz="2800" dirty="0">
                <a:solidFill>
                  <a:srgbClr val="0000FF"/>
                </a:solidFill>
                <a:latin typeface="Apple Chancery"/>
                <a:cs typeface="Apple Chancery"/>
              </a:rPr>
              <a:t>According to Fletch</a:t>
            </a:r>
            <a:endParaRPr lang="en-US" dirty="0">
              <a:solidFill>
                <a:srgbClr val="0000FF"/>
              </a:solidFill>
              <a:latin typeface="Apple Chancery"/>
              <a:cs typeface="Apple Chancery"/>
            </a:endParaRPr>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31.)</a:t>
            </a:r>
          </a:p>
        </p:txBody>
      </p:sp>
      <p:sp>
        <p:nvSpPr>
          <p:cNvPr id="7" name="TextBox 6"/>
          <p:cNvSpPr txBox="1"/>
          <p:nvPr/>
        </p:nvSpPr>
        <p:spPr>
          <a:xfrm>
            <a:off x="469900" y="1366617"/>
            <a:ext cx="8559800" cy="830997"/>
          </a:xfrm>
          <a:prstGeom prst="rect">
            <a:avLst/>
          </a:prstGeom>
          <a:noFill/>
        </p:spPr>
        <p:txBody>
          <a:bodyPr wrap="square" rtlCol="0">
            <a:spAutoFit/>
          </a:bodyPr>
          <a:lstStyle/>
          <a:p>
            <a:r>
              <a:rPr lang="en-US" sz="2800" dirty="0">
                <a:solidFill>
                  <a:srgbClr val="00C201"/>
                </a:solidFill>
                <a:latin typeface="Apple Chancery"/>
                <a:cs typeface="Apple Chancery"/>
              </a:rPr>
              <a:t>Step 0: </a:t>
            </a:r>
            <a:r>
              <a:rPr lang="en-US" sz="2000" dirty="0">
                <a:latin typeface="Times New Roman" panose="02020603050405020304" pitchFamily="18" charset="0"/>
                <a:cs typeface="Times New Roman" panose="02020603050405020304" pitchFamily="18" charset="0"/>
              </a:rPr>
              <a:t>Begin by </a:t>
            </a:r>
            <a:r>
              <a:rPr lang="en-US" sz="2000" dirty="0">
                <a:solidFill>
                  <a:srgbClr val="0D13FF"/>
                </a:solidFill>
                <a:latin typeface="Times New Roman" panose="02020603050405020304" pitchFamily="18" charset="0"/>
                <a:cs typeface="Times New Roman" panose="02020603050405020304" pitchFamily="18" charset="0"/>
              </a:rPr>
              <a:t>thinking to yourself</a:t>
            </a:r>
            <a:r>
              <a:rPr lang="en-US" sz="2000" dirty="0">
                <a:latin typeface="Times New Roman" panose="02020603050405020304" pitchFamily="18" charset="0"/>
                <a:cs typeface="Times New Roman" panose="02020603050405020304" pitchFamily="18" charset="0"/>
              </a:rPr>
              <a:t>, “I couldn’t possibly do this problem.”  Having acknowledged that, </a:t>
            </a:r>
            <a:r>
              <a:rPr lang="en-US" sz="2000" dirty="0">
                <a:solidFill>
                  <a:srgbClr val="FF0000"/>
                </a:solidFill>
                <a:latin typeface="Times New Roman" panose="02020603050405020304" pitchFamily="18" charset="0"/>
                <a:cs typeface="Times New Roman" panose="02020603050405020304" pitchFamily="18" charset="0"/>
              </a:rPr>
              <a:t>begin the process</a:t>
            </a:r>
            <a:r>
              <a:rPr lang="en-US" sz="2000" dirty="0">
                <a:latin typeface="Times New Roman" panose="02020603050405020304" pitchFamily="18" charset="0"/>
                <a:cs typeface="Times New Roman" panose="02020603050405020304" pitchFamily="18" charset="0"/>
              </a:rPr>
              <a:t>:</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31962" y="2153263"/>
            <a:ext cx="8559800" cy="1138773"/>
          </a:xfrm>
          <a:prstGeom prst="rect">
            <a:avLst/>
          </a:prstGeom>
          <a:noFill/>
        </p:spPr>
        <p:txBody>
          <a:bodyPr wrap="square" rtlCol="0">
            <a:spAutoFit/>
          </a:bodyPr>
          <a:lstStyle/>
          <a:p>
            <a:r>
              <a:rPr lang="en-US" sz="2800" dirty="0">
                <a:solidFill>
                  <a:srgbClr val="00C201"/>
                </a:solidFill>
                <a:latin typeface="Apple Chancery"/>
                <a:cs typeface="Apple Chancery"/>
              </a:rPr>
              <a:t>Step 1: </a:t>
            </a:r>
            <a:r>
              <a:rPr lang="en-US" sz="2000" dirty="0">
                <a:solidFill>
                  <a:srgbClr val="0D13FF"/>
                </a:solidFill>
                <a:latin typeface="Times New Roman" panose="02020603050405020304" pitchFamily="18" charset="0"/>
                <a:cs typeface="Times New Roman" panose="02020603050405020304" pitchFamily="18" charset="0"/>
              </a:rPr>
              <a:t>Pick one object </a:t>
            </a:r>
            <a:r>
              <a:rPr lang="en-US" sz="2000" dirty="0">
                <a:latin typeface="Times New Roman" panose="02020603050405020304" pitchFamily="18" charset="0"/>
                <a:cs typeface="Times New Roman" panose="02020603050405020304" pitchFamily="18" charset="0"/>
              </a:rPr>
              <a:t>in the system and </a:t>
            </a:r>
            <a:r>
              <a:rPr lang="en-US" sz="2000" dirty="0">
                <a:solidFill>
                  <a:srgbClr val="FF0000"/>
                </a:solidFill>
                <a:latin typeface="Times New Roman" panose="02020603050405020304" pitchFamily="18" charset="0"/>
                <a:cs typeface="Times New Roman" panose="02020603050405020304" pitchFamily="18" charset="0"/>
              </a:rPr>
              <a:t>draw</a:t>
            </a:r>
            <a:r>
              <a:rPr lang="en-US" sz="2000" dirty="0">
                <a:latin typeface="Times New Roman" panose="02020603050405020304" pitchFamily="18" charset="0"/>
                <a:cs typeface="Times New Roman" panose="02020603050405020304" pitchFamily="18" charset="0"/>
              </a:rPr>
              <a:t> a </a:t>
            </a:r>
            <a:r>
              <a:rPr lang="en-US" sz="2000" dirty="0">
                <a:solidFill>
                  <a:srgbClr val="FF0000"/>
                </a:solidFill>
                <a:latin typeface="Times New Roman" panose="02020603050405020304" pitchFamily="18" charset="0"/>
                <a:cs typeface="Times New Roman" panose="02020603050405020304" pitchFamily="18" charset="0"/>
              </a:rPr>
              <a:t>free-body diagram </a:t>
            </a:r>
            <a:r>
              <a:rPr lang="en-US" sz="2000" dirty="0">
                <a:latin typeface="Times New Roman" panose="02020603050405020304" pitchFamily="18" charset="0"/>
                <a:cs typeface="Times New Roman" panose="02020603050405020304" pitchFamily="18" charset="0"/>
              </a:rPr>
              <a:t>(FBD) depicting all the forces acting on the body (options: gravity, tension friction, normal, push-me pull-you);</a:t>
            </a:r>
            <a:endParaRPr lang="en-US" sz="2400" dirty="0">
              <a:solidFill>
                <a:srgbClr val="0000FF"/>
              </a:solidFill>
              <a:latin typeface="Apple Chancery"/>
              <a:cs typeface="Apple Chancery"/>
            </a:endParaRPr>
          </a:p>
        </p:txBody>
      </p:sp>
      <p:sp>
        <p:nvSpPr>
          <p:cNvPr id="21" name="TextBox 20"/>
          <p:cNvSpPr txBox="1"/>
          <p:nvPr/>
        </p:nvSpPr>
        <p:spPr>
          <a:xfrm>
            <a:off x="431962" y="3249055"/>
            <a:ext cx="8559800" cy="830997"/>
          </a:xfrm>
          <a:prstGeom prst="rect">
            <a:avLst/>
          </a:prstGeom>
          <a:noFill/>
        </p:spPr>
        <p:txBody>
          <a:bodyPr wrap="square" rtlCol="0">
            <a:spAutoFit/>
          </a:bodyPr>
          <a:lstStyle/>
          <a:p>
            <a:r>
              <a:rPr lang="en-US" sz="2800" dirty="0">
                <a:solidFill>
                  <a:srgbClr val="00C201"/>
                </a:solidFill>
                <a:latin typeface="Apple Chancery"/>
                <a:cs typeface="Apple Chancery"/>
              </a:rPr>
              <a:t>Step 2 </a:t>
            </a:r>
            <a:r>
              <a:rPr lang="en-US" sz="2000" dirty="0">
                <a:solidFill>
                  <a:srgbClr val="00C201"/>
                </a:solidFill>
                <a:latin typeface="Apple Chancery"/>
                <a:cs typeface="Apple Chancery"/>
              </a:rPr>
              <a:t>and</a:t>
            </a:r>
            <a:r>
              <a:rPr lang="en-US" sz="2800" dirty="0">
                <a:solidFill>
                  <a:srgbClr val="00C201"/>
                </a:solidFill>
                <a:latin typeface="Apple Chancery"/>
                <a:cs typeface="Apple Chancery"/>
              </a:rPr>
              <a:t> 3: </a:t>
            </a:r>
            <a:r>
              <a:rPr lang="en-US" sz="2000" dirty="0">
                <a:solidFill>
                  <a:srgbClr val="FF0000"/>
                </a:solidFill>
                <a:latin typeface="Times New Roman" panose="02020603050405020304" pitchFamily="18" charset="0"/>
                <a:cs typeface="Times New Roman" panose="02020603050405020304" pitchFamily="18" charset="0"/>
              </a:rPr>
              <a:t>Identify</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line of the acceleration</a:t>
            </a:r>
            <a:r>
              <a:rPr lang="en-US" sz="2000" dirty="0">
                <a:latin typeface="Times New Roman" panose="02020603050405020304" pitchFamily="18" charset="0"/>
                <a:cs typeface="Times New Roman" panose="02020603050405020304" pitchFamily="18" charset="0"/>
              </a:rPr>
              <a:t>.  Once identified, </a:t>
            </a:r>
            <a:r>
              <a:rPr lang="en-US" sz="2000" dirty="0">
                <a:solidFill>
                  <a:srgbClr val="0D13FF"/>
                </a:solidFill>
                <a:latin typeface="Times New Roman" panose="02020603050405020304" pitchFamily="18" charset="0"/>
                <a:cs typeface="Times New Roman" panose="02020603050405020304" pitchFamily="18" charset="0"/>
              </a:rPr>
              <a:t>place</a:t>
            </a:r>
            <a:r>
              <a:rPr lang="en-US" sz="2000" dirty="0">
                <a:latin typeface="Times New Roman" panose="02020603050405020304" pitchFamily="18" charset="0"/>
                <a:cs typeface="Times New Roman" panose="02020603050405020304" pitchFamily="18" charset="0"/>
              </a:rPr>
              <a:t> a </a:t>
            </a:r>
            <a:r>
              <a:rPr lang="en-US" sz="2000" dirty="0">
                <a:solidFill>
                  <a:srgbClr val="FF0000"/>
                </a:solidFill>
                <a:latin typeface="Times New Roman" panose="02020603050405020304" pitchFamily="18" charset="0"/>
                <a:cs typeface="Times New Roman" panose="02020603050405020304" pitchFamily="18" charset="0"/>
              </a:rPr>
              <a:t>coordinate axis along that line </a:t>
            </a:r>
            <a:r>
              <a:rPr lang="en-US" sz="2000" dirty="0">
                <a:latin typeface="Times New Roman" panose="02020603050405020304" pitchFamily="18" charset="0"/>
                <a:cs typeface="Times New Roman" panose="02020603050405020304" pitchFamily="18" charset="0"/>
              </a:rPr>
              <a:t>and a </a:t>
            </a:r>
            <a:r>
              <a:rPr lang="en-US" sz="2000" dirty="0">
                <a:solidFill>
                  <a:srgbClr val="0D13FF"/>
                </a:solidFill>
                <a:latin typeface="Times New Roman" panose="02020603050405020304" pitchFamily="18" charset="0"/>
                <a:cs typeface="Times New Roman" panose="02020603050405020304" pitchFamily="18" charset="0"/>
              </a:rPr>
              <a:t>coordinate axis perpendicular to that line;</a:t>
            </a:r>
            <a:endParaRPr lang="en-US" sz="2400" dirty="0">
              <a:solidFill>
                <a:srgbClr val="0000FF"/>
              </a:solidFill>
              <a:latin typeface="Apple Chancery"/>
              <a:cs typeface="Apple Chancery"/>
            </a:endParaRPr>
          </a:p>
        </p:txBody>
      </p:sp>
      <p:sp>
        <p:nvSpPr>
          <p:cNvPr id="9" name="TextBox 8">
            <a:extLst>
              <a:ext uri="{FF2B5EF4-FFF2-40B4-BE49-F238E27FC236}">
                <a16:creationId xmlns:a16="http://schemas.microsoft.com/office/drawing/2014/main" id="{6FF58FFB-5F84-A249-82B3-E642FADA5642}"/>
              </a:ext>
            </a:extLst>
          </p:cNvPr>
          <p:cNvSpPr txBox="1"/>
          <p:nvPr/>
        </p:nvSpPr>
        <p:spPr>
          <a:xfrm>
            <a:off x="431962" y="4037035"/>
            <a:ext cx="8559800" cy="830997"/>
          </a:xfrm>
          <a:prstGeom prst="rect">
            <a:avLst/>
          </a:prstGeom>
          <a:noFill/>
        </p:spPr>
        <p:txBody>
          <a:bodyPr wrap="square" rtlCol="0">
            <a:spAutoFit/>
          </a:bodyPr>
          <a:lstStyle/>
          <a:p>
            <a:r>
              <a:rPr lang="en-US" sz="2800" dirty="0">
                <a:solidFill>
                  <a:srgbClr val="00C201"/>
                </a:solidFill>
                <a:latin typeface="Apple Chancery"/>
                <a:cs typeface="Apple Chancery"/>
              </a:rPr>
              <a:t>Step 4: </a:t>
            </a:r>
            <a:r>
              <a:rPr lang="en-US" sz="2000" dirty="0">
                <a:latin typeface="Times New Roman" panose="02020603050405020304" pitchFamily="18" charset="0"/>
                <a:cs typeface="Times New Roman" panose="02020603050405020304" pitchFamily="18" charset="0"/>
              </a:rPr>
              <a:t>If there are any </a:t>
            </a:r>
            <a:r>
              <a:rPr lang="en-US" sz="2000" dirty="0">
                <a:solidFill>
                  <a:srgbClr val="0D13FF"/>
                </a:solidFill>
                <a:latin typeface="Times New Roman" panose="02020603050405020304" pitchFamily="18" charset="0"/>
                <a:cs typeface="Times New Roman" panose="02020603050405020304" pitchFamily="18" charset="0"/>
              </a:rPr>
              <a:t>off-axis forces </a:t>
            </a:r>
            <a:r>
              <a:rPr lang="en-US" sz="2000" dirty="0">
                <a:latin typeface="Times New Roman" panose="02020603050405020304" pitchFamily="18" charset="0"/>
                <a:cs typeface="Times New Roman" panose="02020603050405020304" pitchFamily="18" charset="0"/>
              </a:rPr>
              <a:t>acting on the body, </a:t>
            </a:r>
            <a:r>
              <a:rPr lang="en-US" sz="2000" dirty="0">
                <a:solidFill>
                  <a:srgbClr val="FF0000"/>
                </a:solidFill>
                <a:latin typeface="Times New Roman" panose="02020603050405020304" pitchFamily="18" charset="0"/>
                <a:cs typeface="Times New Roman" panose="02020603050405020304" pitchFamily="18" charset="0"/>
              </a:rPr>
              <a:t>break</a:t>
            </a:r>
            <a:r>
              <a:rPr lang="en-US" sz="2000" dirty="0">
                <a:latin typeface="Times New Roman" panose="02020603050405020304" pitchFamily="18" charset="0"/>
                <a:cs typeface="Times New Roman" panose="02020603050405020304" pitchFamily="18" charset="0"/>
              </a:rPr>
              <a:t> them </a:t>
            </a:r>
            <a:r>
              <a:rPr lang="en-US" sz="2000" dirty="0">
                <a:solidFill>
                  <a:srgbClr val="FF0000"/>
                </a:solidFill>
                <a:latin typeface="Times New Roman" panose="02020603050405020304" pitchFamily="18" charset="0"/>
                <a:cs typeface="Times New Roman" panose="02020603050405020304" pitchFamily="18" charset="0"/>
              </a:rPr>
              <a:t>into components </a:t>
            </a:r>
            <a:r>
              <a:rPr lang="en-US" sz="2000" dirty="0">
                <a:latin typeface="Times New Roman" panose="02020603050405020304" pitchFamily="18" charset="0"/>
                <a:cs typeface="Times New Roman" panose="02020603050405020304" pitchFamily="18" charset="0"/>
              </a:rPr>
              <a:t>along the defined axes;</a:t>
            </a:r>
            <a:endParaRPr lang="en-US" sz="2000" dirty="0">
              <a:solidFill>
                <a:srgbClr val="0000FF"/>
              </a:solidFill>
              <a:latin typeface="Apple Chancery"/>
              <a:cs typeface="Apple Chancery"/>
            </a:endParaRPr>
          </a:p>
        </p:txBody>
      </p:sp>
      <p:sp>
        <p:nvSpPr>
          <p:cNvPr id="10" name="TextBox 9">
            <a:extLst>
              <a:ext uri="{FF2B5EF4-FFF2-40B4-BE49-F238E27FC236}">
                <a16:creationId xmlns:a16="http://schemas.microsoft.com/office/drawing/2014/main" id="{B538FA09-FD74-9347-BC7A-76CC46AA1BB9}"/>
              </a:ext>
            </a:extLst>
          </p:cNvPr>
          <p:cNvSpPr txBox="1"/>
          <p:nvPr/>
        </p:nvSpPr>
        <p:spPr>
          <a:xfrm>
            <a:off x="431962" y="4822317"/>
            <a:ext cx="8559800" cy="830997"/>
          </a:xfrm>
          <a:prstGeom prst="rect">
            <a:avLst/>
          </a:prstGeom>
          <a:noFill/>
        </p:spPr>
        <p:txBody>
          <a:bodyPr wrap="square" rtlCol="0">
            <a:spAutoFit/>
          </a:bodyPr>
          <a:lstStyle/>
          <a:p>
            <a:r>
              <a:rPr lang="en-US" sz="2800" dirty="0">
                <a:solidFill>
                  <a:srgbClr val="00C201"/>
                </a:solidFill>
                <a:latin typeface="Apple Chancery"/>
                <a:cs typeface="Apple Chancery"/>
              </a:rPr>
              <a:t>Step 5:  </a:t>
            </a:r>
            <a:r>
              <a:rPr lang="en-US" sz="2000" dirty="0">
                <a:solidFill>
                  <a:srgbClr val="FF0000"/>
                </a:solidFill>
                <a:latin typeface="Times New Roman" panose="02020603050405020304" pitchFamily="18" charset="0"/>
                <a:cs typeface="Times New Roman" panose="02020603050405020304" pitchFamily="18" charset="0"/>
              </a:rPr>
              <a:t>Sum the forces</a:t>
            </a:r>
            <a:r>
              <a:rPr lang="en-US" sz="2000" dirty="0">
                <a:latin typeface="Times New Roman" panose="02020603050405020304" pitchFamily="18" charset="0"/>
                <a:cs typeface="Times New Roman" panose="02020603050405020304" pitchFamily="18" charset="0"/>
              </a:rPr>
              <a:t>, </a:t>
            </a:r>
            <a:r>
              <a:rPr lang="en-US" sz="2000" dirty="0">
                <a:solidFill>
                  <a:srgbClr val="0D13FF"/>
                </a:solidFill>
                <a:latin typeface="Times New Roman" panose="02020603050405020304" pitchFamily="18" charset="0"/>
                <a:cs typeface="Times New Roman" panose="02020603050405020304" pitchFamily="18" charset="0"/>
              </a:rPr>
              <a:t>keeping</a:t>
            </a:r>
            <a:r>
              <a:rPr lang="en-US" sz="2000" dirty="0">
                <a:latin typeface="Times New Roman" panose="02020603050405020304" pitchFamily="18" charset="0"/>
                <a:cs typeface="Times New Roman" panose="02020603050405020304" pitchFamily="18" charset="0"/>
              </a:rPr>
              <a:t> </a:t>
            </a:r>
            <a:r>
              <a:rPr lang="en-US" sz="2000" dirty="0">
                <a:solidFill>
                  <a:srgbClr val="0D13FF"/>
                </a:solidFill>
                <a:latin typeface="Times New Roman" panose="02020603050405020304" pitchFamily="18" charset="0"/>
                <a:cs typeface="Times New Roman" panose="02020603050405020304" pitchFamily="18" charset="0"/>
              </a:rPr>
              <a:t>track of </a:t>
            </a:r>
            <a:r>
              <a:rPr lang="en-US" sz="2000" dirty="0">
                <a:solidFill>
                  <a:srgbClr val="FF0000"/>
                </a:solidFill>
                <a:latin typeface="Times New Roman" panose="02020603050405020304" pitchFamily="18" charset="0"/>
                <a:cs typeface="Times New Roman" panose="02020603050405020304" pitchFamily="18" charset="0"/>
              </a:rPr>
              <a:t>signs</a:t>
            </a:r>
            <a:r>
              <a:rPr lang="en-US" sz="2000" dirty="0">
                <a:latin typeface="Times New Roman" panose="02020603050405020304" pitchFamily="18" charset="0"/>
                <a:cs typeface="Times New Roman" panose="02020603050405020304" pitchFamily="18" charset="0"/>
              </a:rPr>
              <a:t>, </a:t>
            </a:r>
            <a:r>
              <a:rPr lang="en-US" sz="2000" dirty="0">
                <a:solidFill>
                  <a:srgbClr val="0D13FF"/>
                </a:solidFill>
                <a:latin typeface="Times New Roman" panose="02020603050405020304" pitchFamily="18" charset="0"/>
                <a:cs typeface="Times New Roman" panose="02020603050405020304" pitchFamily="18" charset="0"/>
              </a:rPr>
              <a:t>along one axis</a:t>
            </a:r>
            <a:r>
              <a:rPr lang="en-US" sz="2000" dirty="0">
                <a:latin typeface="Times New Roman" panose="02020603050405020304" pitchFamily="18" charset="0"/>
                <a:cs typeface="Times New Roman" panose="02020603050405020304" pitchFamily="18" charset="0"/>
              </a:rPr>
              <a:t>, and put that sum </a:t>
            </a:r>
            <a:r>
              <a:rPr lang="en-US" sz="2000" dirty="0">
                <a:solidFill>
                  <a:srgbClr val="FF0000"/>
                </a:solidFill>
                <a:latin typeface="Times New Roman" panose="02020603050405020304" pitchFamily="18" charset="0"/>
                <a:cs typeface="Times New Roman" panose="02020603050405020304" pitchFamily="18" charset="0"/>
              </a:rPr>
              <a:t>equal to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ma</a:t>
            </a:r>
            <a:r>
              <a:rPr lang="en-US" sz="2000" dirty="0">
                <a:latin typeface="Times New Roman" panose="02020603050405020304" pitchFamily="18" charset="0"/>
                <a:cs typeface="Times New Roman" panose="02020603050405020304" pitchFamily="18" charset="0"/>
              </a:rPr>
              <a:t>,” where “</a:t>
            </a:r>
            <a:r>
              <a:rPr lang="en-US" sz="2000" dirty="0">
                <a:solidFill>
                  <a:srgbClr val="FF0000"/>
                </a:solidFill>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is the </a:t>
            </a:r>
            <a:r>
              <a:rPr lang="en-US" sz="2000" dirty="0">
                <a:solidFill>
                  <a:srgbClr val="0D13FF"/>
                </a:solidFill>
                <a:latin typeface="Times New Roman" panose="02020603050405020304" pitchFamily="18" charset="0"/>
                <a:cs typeface="Times New Roman" panose="02020603050405020304" pitchFamily="18" charset="0"/>
              </a:rPr>
              <a:t>acceleration along </a:t>
            </a:r>
            <a:r>
              <a:rPr lang="en-US" sz="2000" dirty="0">
                <a:latin typeface="Times New Roman" panose="02020603050405020304" pitchFamily="18" charset="0"/>
                <a:cs typeface="Times New Roman" panose="02020603050405020304" pitchFamily="18" charset="0"/>
              </a:rPr>
              <a:t>that</a:t>
            </a:r>
            <a:r>
              <a:rPr lang="en-US" sz="2000" dirty="0">
                <a:solidFill>
                  <a:srgbClr val="0D13FF"/>
                </a:solidFill>
                <a:latin typeface="Times New Roman" panose="02020603050405020304" pitchFamily="18" charset="0"/>
                <a:cs typeface="Times New Roman" panose="02020603050405020304" pitchFamily="18" charset="0"/>
              </a:rPr>
              <a:t> axis</a:t>
            </a:r>
            <a:r>
              <a:rPr lang="en-US" sz="2000" dirty="0">
                <a:latin typeface="Times New Roman" panose="02020603050405020304" pitchFamily="18" charset="0"/>
                <a:cs typeface="Times New Roman" panose="02020603050405020304" pitchFamily="18" charset="0"/>
              </a:rPr>
              <a:t>;</a:t>
            </a:r>
            <a:endParaRPr lang="en-US" sz="2400" dirty="0">
              <a:latin typeface="Apple Chancery"/>
              <a:cs typeface="Apple Chancery"/>
            </a:endParaRPr>
          </a:p>
        </p:txBody>
      </p:sp>
      <p:sp>
        <p:nvSpPr>
          <p:cNvPr id="11" name="TextBox 10">
            <a:extLst>
              <a:ext uri="{FF2B5EF4-FFF2-40B4-BE49-F238E27FC236}">
                <a16:creationId xmlns:a16="http://schemas.microsoft.com/office/drawing/2014/main" id="{A81429FF-0DF4-B047-8764-795840BF317B}"/>
              </a:ext>
            </a:extLst>
          </p:cNvPr>
          <p:cNvSpPr txBox="1"/>
          <p:nvPr/>
        </p:nvSpPr>
        <p:spPr>
          <a:xfrm>
            <a:off x="431962" y="5614514"/>
            <a:ext cx="8559800" cy="830997"/>
          </a:xfrm>
          <a:prstGeom prst="rect">
            <a:avLst/>
          </a:prstGeom>
          <a:noFill/>
        </p:spPr>
        <p:txBody>
          <a:bodyPr wrap="square" rtlCol="0">
            <a:spAutoFit/>
          </a:bodyPr>
          <a:lstStyle/>
          <a:p>
            <a:r>
              <a:rPr lang="en-US" sz="2800" dirty="0">
                <a:solidFill>
                  <a:srgbClr val="00C201"/>
                </a:solidFill>
                <a:latin typeface="Apple Chancery"/>
                <a:cs typeface="Apple Chancery"/>
              </a:rPr>
              <a:t>Step 6:  </a:t>
            </a:r>
            <a:r>
              <a:rPr lang="en-US" sz="2000" dirty="0">
                <a:latin typeface="Times New Roman" panose="02020603050405020304" pitchFamily="18" charset="0"/>
                <a:cs typeface="Times New Roman" panose="02020603050405020304" pitchFamily="18" charset="0"/>
              </a:rPr>
              <a:t>If you have enough to </a:t>
            </a:r>
            <a:r>
              <a:rPr lang="en-US" sz="2000" dirty="0">
                <a:solidFill>
                  <a:srgbClr val="FF0000"/>
                </a:solidFill>
                <a:latin typeface="Times New Roman" panose="02020603050405020304" pitchFamily="18" charset="0"/>
                <a:cs typeface="Times New Roman" panose="02020603050405020304" pitchFamily="18" charset="0"/>
              </a:rPr>
              <a:t>solve</a:t>
            </a:r>
            <a:r>
              <a:rPr lang="en-US" sz="2000" dirty="0">
                <a:latin typeface="Times New Roman" panose="02020603050405020304" pitchFamily="18" charset="0"/>
                <a:cs typeface="Times New Roman" panose="02020603050405020304" pitchFamily="18" charset="0"/>
              </a:rPr>
              <a:t>, do so.  If not, either </a:t>
            </a:r>
            <a:r>
              <a:rPr lang="en-US" sz="2000" dirty="0">
                <a:solidFill>
                  <a:srgbClr val="FF0000"/>
                </a:solidFill>
                <a:latin typeface="Times New Roman" panose="02020603050405020304" pitchFamily="18" charset="0"/>
                <a:cs typeface="Times New Roman" panose="02020603050405020304" pitchFamily="18" charset="0"/>
              </a:rPr>
              <a:t>sum</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forces</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along the other direction </a:t>
            </a:r>
            <a:r>
              <a:rPr lang="en-US" sz="2000" dirty="0">
                <a:latin typeface="Times New Roman" panose="02020603050405020304" pitchFamily="18" charset="0"/>
                <a:cs typeface="Times New Roman" panose="02020603050405020304" pitchFamily="18" charset="0"/>
              </a:rPr>
              <a:t>or </a:t>
            </a:r>
            <a:r>
              <a:rPr lang="en-US" sz="2000" dirty="0">
                <a:solidFill>
                  <a:srgbClr val="FF0000"/>
                </a:solidFill>
                <a:latin typeface="Times New Roman" panose="02020603050405020304" pitchFamily="18" charset="0"/>
                <a:cs typeface="Times New Roman" panose="02020603050405020304" pitchFamily="18" charset="0"/>
              </a:rPr>
              <a:t>repeat </a:t>
            </a:r>
            <a:r>
              <a:rPr lang="en-US" sz="2000" dirty="0">
                <a:latin typeface="Times New Roman" panose="02020603050405020304" pitchFamily="18" charset="0"/>
                <a:cs typeface="Times New Roman" panose="02020603050405020304" pitchFamily="18" charset="0"/>
              </a:rPr>
              <a:t>the</a:t>
            </a:r>
            <a:r>
              <a:rPr lang="en-US" sz="2000" dirty="0">
                <a:solidFill>
                  <a:srgbClr val="FF0000"/>
                </a:solidFill>
                <a:latin typeface="Times New Roman" panose="02020603050405020304" pitchFamily="18" charset="0"/>
                <a:cs typeface="Times New Roman" panose="02020603050405020304" pitchFamily="18" charset="0"/>
              </a:rPr>
              <a:t> process on another body </a:t>
            </a:r>
            <a:r>
              <a:rPr lang="en-US" sz="2000" dirty="0">
                <a:latin typeface="Times New Roman" panose="02020603050405020304" pitchFamily="18" charset="0"/>
                <a:cs typeface="Times New Roman" panose="02020603050405020304" pitchFamily="18" charset="0"/>
              </a:rPr>
              <a:t>in the system.</a:t>
            </a:r>
            <a:endParaRPr lang="en-US" sz="2400" dirty="0">
              <a:latin typeface="Apple Chancery"/>
              <a:cs typeface="Apple Chancery"/>
            </a:endParaRPr>
          </a:p>
        </p:txBody>
      </p:sp>
    </p:spTree>
    <p:extLst>
      <p:ext uri="{BB962C8B-B14F-4D97-AF65-F5344CB8AC3E}">
        <p14:creationId xmlns:p14="http://schemas.microsoft.com/office/powerpoint/2010/main" val="33463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1"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19066" y="1105259"/>
            <a:ext cx="8559800" cy="461665"/>
          </a:xfrm>
          <a:prstGeom prst="rect">
            <a:avLst/>
          </a:prstGeom>
          <a:noFill/>
        </p:spPr>
        <p:txBody>
          <a:bodyPr wrap="square" rtlCol="0">
            <a:spAutoFit/>
          </a:bodyPr>
          <a:lstStyle/>
          <a:p>
            <a:r>
              <a:rPr lang="en-US" sz="2000" dirty="0">
                <a:solidFill>
                  <a:srgbClr val="0000FF"/>
                </a:solidFill>
                <a:latin typeface="Times New Roman"/>
                <a:cs typeface="Times New Roman"/>
              </a:rPr>
              <a:t>--</a:t>
            </a:r>
            <a:r>
              <a:rPr lang="en-US" sz="2400" dirty="0">
                <a:solidFill>
                  <a:srgbClr val="FF0000"/>
                </a:solidFill>
                <a:latin typeface="Apple Chancery" panose="03020702040506060504" pitchFamily="66" charset="-79"/>
                <a:cs typeface="Apple Chancery" panose="03020702040506060504" pitchFamily="66" charset="-79"/>
              </a:rPr>
              <a:t>Assume nothing </a:t>
            </a:r>
            <a:r>
              <a:rPr lang="en-US" sz="2000" dirty="0">
                <a:solidFill>
                  <a:srgbClr val="0D13FF"/>
                </a:solidFill>
                <a:latin typeface="Times New Roman"/>
                <a:cs typeface="Times New Roman"/>
              </a:rPr>
              <a:t>that </a:t>
            </a:r>
            <a:r>
              <a:rPr lang="en-US" sz="2000" i="1" dirty="0">
                <a:solidFill>
                  <a:srgbClr val="0D13FF"/>
                </a:solidFill>
                <a:latin typeface="Times New Roman"/>
                <a:cs typeface="Times New Roman"/>
              </a:rPr>
              <a:t>can</a:t>
            </a:r>
            <a:r>
              <a:rPr lang="en-US" sz="2000" dirty="0">
                <a:solidFill>
                  <a:srgbClr val="0D13FF"/>
                </a:solidFill>
                <a:latin typeface="Times New Roman"/>
                <a:cs typeface="Times New Roman"/>
              </a:rPr>
              <a:t> be derived </a:t>
            </a:r>
            <a:r>
              <a:rPr lang="en-US" sz="2000" dirty="0">
                <a:latin typeface="Times New Roman"/>
                <a:cs typeface="Times New Roman"/>
              </a:rPr>
              <a:t>using </a:t>
            </a:r>
            <a:r>
              <a:rPr lang="en-US" sz="2000" dirty="0" err="1">
                <a:latin typeface="Times New Roman"/>
                <a:cs typeface="Times New Roman"/>
              </a:rPr>
              <a:t>f.b.d.s</a:t>
            </a:r>
            <a:r>
              <a:rPr lang="en-US" sz="2000" dirty="0">
                <a:latin typeface="Times New Roman"/>
                <a:cs typeface="Times New Roman"/>
              </a:rPr>
              <a:t> and N.S.L</a:t>
            </a:r>
            <a:r>
              <a:rPr lang="en-US" sz="2000" dirty="0">
                <a:solidFill>
                  <a:srgbClr val="0000FF"/>
                </a:solidFill>
                <a:latin typeface="Times New Roman"/>
                <a:cs typeface="Times New Roman"/>
              </a:rPr>
              <a:t>.</a:t>
            </a:r>
            <a:endParaRPr lang="en-US" sz="2000" dirty="0">
              <a:solidFill>
                <a:srgbClr val="0000FF"/>
              </a:solidFill>
              <a:latin typeface="Apple Chancery"/>
              <a:cs typeface="Apple Chancery"/>
            </a:endParaRPr>
          </a:p>
        </p:txBody>
      </p:sp>
      <p:sp>
        <p:nvSpPr>
          <p:cNvPr id="11" name="TextBox 10"/>
          <p:cNvSpPr txBox="1"/>
          <p:nvPr/>
        </p:nvSpPr>
        <p:spPr>
          <a:xfrm>
            <a:off x="419066" y="1627111"/>
            <a:ext cx="8956494" cy="769441"/>
          </a:xfrm>
          <a:prstGeom prst="rect">
            <a:avLst/>
          </a:prstGeom>
          <a:noFill/>
        </p:spPr>
        <p:txBody>
          <a:bodyPr wrap="square" rtlCol="0">
            <a:spAutoFit/>
          </a:bodyPr>
          <a:lstStyle/>
          <a:p>
            <a:r>
              <a:rPr lang="en-US" sz="2400" dirty="0">
                <a:solidFill>
                  <a:srgbClr val="00C201"/>
                </a:solidFill>
                <a:latin typeface="Apple Chancery"/>
                <a:cs typeface="Apple Chancery"/>
              </a:rPr>
              <a:t>--When in doubt,</a:t>
            </a:r>
            <a:r>
              <a:rPr lang="en-US" sz="2400" dirty="0">
                <a:solidFill>
                  <a:srgbClr val="FF0000"/>
                </a:solidFill>
                <a:latin typeface="Apple Chancery"/>
                <a:cs typeface="Apple Chancery"/>
              </a:rPr>
              <a:t> </a:t>
            </a:r>
            <a:r>
              <a:rPr lang="en-US" sz="2000" dirty="0">
                <a:latin typeface="Times New Roman" panose="02020603050405020304" pitchFamily="18" charset="0"/>
                <a:cs typeface="Times New Roman" panose="02020603050405020304" pitchFamily="18" charset="0"/>
              </a:rPr>
              <a:t>once you have acknowledged the claim made in Step 0, </a:t>
            </a:r>
            <a:r>
              <a:rPr lang="en-US" sz="2000" i="1" dirty="0">
                <a:solidFill>
                  <a:srgbClr val="FF0000"/>
                </a:solidFill>
                <a:latin typeface="Times New Roman" panose="02020603050405020304" pitchFamily="18" charset="0"/>
                <a:cs typeface="Times New Roman" panose="02020603050405020304" pitchFamily="18" charset="0"/>
              </a:rPr>
              <a:t>FOLLOW THE BLINKING PROCEDURE </a:t>
            </a:r>
            <a:r>
              <a:rPr lang="en-US" sz="2000" dirty="0">
                <a:latin typeface="Times New Roman" panose="02020603050405020304" pitchFamily="18" charset="0"/>
                <a:cs typeface="Times New Roman" panose="02020603050405020304" pitchFamily="18" charset="0"/>
              </a:rPr>
              <a:t>and it will take care of you!!!!!!!!</a:t>
            </a:r>
          </a:p>
        </p:txBody>
      </p:sp>
      <p:sp>
        <p:nvSpPr>
          <p:cNvPr id="12" name="TextBox 11">
            <a:extLst>
              <a:ext uri="{FF2B5EF4-FFF2-40B4-BE49-F238E27FC236}">
                <a16:creationId xmlns:a16="http://schemas.microsoft.com/office/drawing/2014/main" id="{EF7211F0-14C5-5942-86EE-CE1CAAC66AAE}"/>
              </a:ext>
            </a:extLst>
          </p:cNvPr>
          <p:cNvSpPr txBox="1"/>
          <p:nvPr/>
        </p:nvSpPr>
        <p:spPr>
          <a:xfrm>
            <a:off x="217185" y="521852"/>
            <a:ext cx="8559800" cy="523220"/>
          </a:xfrm>
          <a:prstGeom prst="rect">
            <a:avLst/>
          </a:prstGeom>
          <a:noFill/>
        </p:spPr>
        <p:txBody>
          <a:bodyPr wrap="square" rtlCol="0">
            <a:spAutoFit/>
          </a:bodyPr>
          <a:lstStyle/>
          <a:p>
            <a:r>
              <a:rPr lang="en-US" sz="2800" dirty="0">
                <a:solidFill>
                  <a:srgbClr val="FF0000"/>
                </a:solidFill>
                <a:latin typeface="Apple Chancery"/>
                <a:cs typeface="Apple Chancery"/>
              </a:rPr>
              <a:t>Notes on </a:t>
            </a:r>
            <a:r>
              <a:rPr lang="en-US" sz="2000" dirty="0">
                <a:solidFill>
                  <a:srgbClr val="0000FF"/>
                </a:solidFill>
                <a:latin typeface="Times New Roman"/>
                <a:cs typeface="Times New Roman"/>
              </a:rPr>
              <a:t>the formal approach:</a:t>
            </a:r>
            <a:endParaRPr lang="en-US" sz="2000" dirty="0">
              <a:solidFill>
                <a:srgbClr val="0000FF"/>
              </a:solidFill>
              <a:latin typeface="Apple Chancery"/>
              <a:cs typeface="Apple Chancery"/>
            </a:endParaRPr>
          </a:p>
        </p:txBody>
      </p:sp>
      <p:sp>
        <p:nvSpPr>
          <p:cNvPr id="13" name="TextBox 12">
            <a:extLst>
              <a:ext uri="{FF2B5EF4-FFF2-40B4-BE49-F238E27FC236}">
                <a16:creationId xmlns:a16="http://schemas.microsoft.com/office/drawing/2014/main" id="{3B7716FA-C201-E741-93E5-A5C39DA37885}"/>
              </a:ext>
            </a:extLst>
          </p:cNvPr>
          <p:cNvSpPr txBox="1"/>
          <p:nvPr/>
        </p:nvSpPr>
        <p:spPr>
          <a:xfrm>
            <a:off x="419066" y="2456739"/>
            <a:ext cx="8462512" cy="1692771"/>
          </a:xfrm>
          <a:prstGeom prst="rect">
            <a:avLst/>
          </a:prstGeom>
          <a:noFill/>
        </p:spPr>
        <p:txBody>
          <a:bodyPr wrap="square" rtlCol="0">
            <a:spAutoFit/>
          </a:bodyPr>
          <a:lstStyle/>
          <a:p>
            <a:r>
              <a:rPr lang="en-US" sz="2400" dirty="0">
                <a:solidFill>
                  <a:srgbClr val="00C201"/>
                </a:solidFill>
                <a:latin typeface="Apple Chancery"/>
                <a:cs typeface="Apple Chancery"/>
              </a:rPr>
              <a:t>--It is important </a:t>
            </a:r>
            <a:r>
              <a:rPr lang="en-US" sz="2000" dirty="0">
                <a:latin typeface="Times New Roman" panose="02020603050405020304" pitchFamily="18" charset="0"/>
                <a:cs typeface="Times New Roman" panose="02020603050405020304" pitchFamily="18" charset="0"/>
              </a:rPr>
              <a:t>that you </a:t>
            </a:r>
            <a:r>
              <a:rPr lang="en-US" sz="2000" dirty="0">
                <a:solidFill>
                  <a:srgbClr val="0D13FF"/>
                </a:solidFill>
                <a:latin typeface="Times New Roman" panose="02020603050405020304" pitchFamily="18" charset="0"/>
                <a:cs typeface="Times New Roman" panose="02020603050405020304" pitchFamily="18" charset="0"/>
              </a:rPr>
              <a:t>consciously identify </a:t>
            </a:r>
            <a:r>
              <a:rPr lang="en-US" sz="2000" dirty="0">
                <a:latin typeface="Times New Roman" panose="02020603050405020304" pitchFamily="18" charset="0"/>
                <a:cs typeface="Times New Roman" panose="02020603050405020304" pitchFamily="18" charset="0"/>
              </a:rPr>
              <a:t>the </a:t>
            </a:r>
            <a:r>
              <a:rPr lang="en-US" sz="2000" i="1" dirty="0">
                <a:solidFill>
                  <a:srgbClr val="FF0000"/>
                </a:solidFill>
                <a:latin typeface="Times New Roman" panose="02020603050405020304" pitchFamily="18" charset="0"/>
                <a:cs typeface="Times New Roman" panose="02020603050405020304" pitchFamily="18" charset="0"/>
              </a:rPr>
              <a:t>line of the acceleration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each problem as there </a:t>
            </a:r>
            <a:r>
              <a:rPr lang="en-US" sz="2000" dirty="0">
                <a:solidFill>
                  <a:srgbClr val="0D13FF"/>
                </a:solidFill>
                <a:latin typeface="Times New Roman" panose="02020603050405020304" pitchFamily="18" charset="0"/>
                <a:cs typeface="Times New Roman" panose="02020603050405020304" pitchFamily="18" charset="0"/>
              </a:rPr>
              <a:t>will come a time </a:t>
            </a:r>
            <a:r>
              <a:rPr lang="en-US" sz="2000" dirty="0">
                <a:latin typeface="Times New Roman" panose="02020603050405020304" pitchFamily="18" charset="0"/>
                <a:cs typeface="Times New Roman" panose="02020603050405020304" pitchFamily="18" charset="0"/>
              </a:rPr>
              <a:t>when dealing with </a:t>
            </a:r>
            <a:r>
              <a:rPr lang="en-US" sz="2000" dirty="0">
                <a:solidFill>
                  <a:srgbClr val="0D13FF"/>
                </a:solidFill>
                <a:latin typeface="Times New Roman" panose="02020603050405020304" pitchFamily="18" charset="0"/>
                <a:cs typeface="Times New Roman" panose="02020603050405020304" pitchFamily="18" charset="0"/>
              </a:rPr>
              <a:t>bodies traveling around curved paths </a:t>
            </a:r>
            <a:r>
              <a:rPr lang="en-US" sz="2000" dirty="0">
                <a:latin typeface="Times New Roman" panose="02020603050405020304" pitchFamily="18" charset="0"/>
                <a:cs typeface="Times New Roman" panose="02020603050405020304" pitchFamily="18" charset="0"/>
              </a:rPr>
              <a:t>when that </a:t>
            </a:r>
            <a:r>
              <a:rPr lang="en-US" sz="2000" dirty="0">
                <a:solidFill>
                  <a:srgbClr val="0D13FF"/>
                </a:solidFill>
                <a:latin typeface="Times New Roman" panose="02020603050405020304" pitchFamily="18" charset="0"/>
                <a:cs typeface="Times New Roman" panose="02020603050405020304" pitchFamily="18" charset="0"/>
              </a:rPr>
              <a:t>line</a:t>
            </a:r>
            <a:r>
              <a:rPr lang="en-US" sz="2000" dirty="0">
                <a:latin typeface="Times New Roman" panose="02020603050405020304" pitchFamily="18" charset="0"/>
                <a:cs typeface="Times New Roman" panose="02020603050405020304" pitchFamily="18" charset="0"/>
              </a:rPr>
              <a:t> will </a:t>
            </a:r>
            <a:r>
              <a:rPr lang="en-US" sz="2000" dirty="0">
                <a:solidFill>
                  <a:srgbClr val="FF0000"/>
                </a:solidFill>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be </a:t>
            </a:r>
            <a:r>
              <a:rPr lang="en-US" sz="2000" dirty="0">
                <a:solidFill>
                  <a:srgbClr val="0D13FF"/>
                </a:solidFill>
                <a:latin typeface="Times New Roman" panose="02020603050405020304" pitchFamily="18" charset="0"/>
                <a:cs typeface="Times New Roman" panose="02020603050405020304" pitchFamily="18" charset="0"/>
              </a:rPr>
              <a:t>along the line of motion</a:t>
            </a:r>
            <a:r>
              <a:rPr lang="en-US" sz="2000" dirty="0">
                <a:latin typeface="Times New Roman" panose="02020603050405020304" pitchFamily="18" charset="0"/>
                <a:cs typeface="Times New Roman" panose="02020603050405020304" pitchFamily="18" charset="0"/>
              </a:rPr>
              <a:t>, and misidentifying the </a:t>
            </a:r>
            <a:r>
              <a:rPr lang="en-US" sz="2000" i="1" dirty="0">
                <a:latin typeface="Times New Roman" panose="02020603050405020304" pitchFamily="18" charset="0"/>
                <a:cs typeface="Times New Roman" panose="02020603050405020304" pitchFamily="18" charset="0"/>
              </a:rPr>
              <a:t>line of acceleration </a:t>
            </a:r>
            <a:r>
              <a:rPr lang="en-US" sz="2000" dirty="0">
                <a:latin typeface="Times New Roman" panose="02020603050405020304" pitchFamily="18" charset="0"/>
                <a:cs typeface="Times New Roman" panose="02020603050405020304" pitchFamily="18" charset="0"/>
              </a:rPr>
              <a:t>in those instances will be disastrous (more about that later). </a:t>
            </a:r>
          </a:p>
        </p:txBody>
      </p:sp>
      <p:sp>
        <p:nvSpPr>
          <p:cNvPr id="14" name="TextBox 13">
            <a:extLst>
              <a:ext uri="{FF2B5EF4-FFF2-40B4-BE49-F238E27FC236}">
                <a16:creationId xmlns:a16="http://schemas.microsoft.com/office/drawing/2014/main" id="{20B874A0-2451-8341-9E10-B2C72DC0B5CE}"/>
              </a:ext>
            </a:extLst>
          </p:cNvPr>
          <p:cNvSpPr txBox="1"/>
          <p:nvPr/>
        </p:nvSpPr>
        <p:spPr>
          <a:xfrm>
            <a:off x="419066" y="4209697"/>
            <a:ext cx="8462512" cy="1077218"/>
          </a:xfrm>
          <a:prstGeom prst="rect">
            <a:avLst/>
          </a:prstGeom>
          <a:noFill/>
        </p:spPr>
        <p:txBody>
          <a:bodyPr wrap="square" rtlCol="0">
            <a:spAutoFit/>
          </a:bodyPr>
          <a:lstStyle/>
          <a:p>
            <a:r>
              <a:rPr lang="en-US" sz="2400" dirty="0">
                <a:solidFill>
                  <a:srgbClr val="00C201"/>
                </a:solidFill>
                <a:latin typeface="Apple Chancery"/>
                <a:cs typeface="Apple Chancery"/>
              </a:rPr>
              <a:t>--You need </a:t>
            </a:r>
            <a:r>
              <a:rPr lang="en-US" sz="2000" dirty="0">
                <a:latin typeface="Times New Roman" panose="02020603050405020304" pitchFamily="18" charset="0"/>
                <a:cs typeface="Times New Roman" panose="02020603050405020304" pitchFamily="18" charset="0"/>
              </a:rPr>
              <a:t>to understand how to use </a:t>
            </a:r>
            <a:r>
              <a:rPr lang="en-US" sz="2000" i="1" dirty="0">
                <a:latin typeface="Times New Roman" panose="02020603050405020304" pitchFamily="18" charset="0"/>
                <a:cs typeface="Times New Roman" panose="02020603050405020304" pitchFamily="18" charset="0"/>
              </a:rPr>
              <a:t>the formal approach</a:t>
            </a:r>
            <a:r>
              <a:rPr lang="en-US" sz="2000" dirty="0">
                <a:latin typeface="Times New Roman" panose="02020603050405020304" pitchFamily="18" charset="0"/>
                <a:cs typeface="Times New Roman" panose="02020603050405020304" pitchFamily="18" charset="0"/>
              </a:rPr>
              <a:t>, but </a:t>
            </a:r>
            <a:r>
              <a:rPr lang="en-US" sz="2000" dirty="0">
                <a:solidFill>
                  <a:srgbClr val="0D13FF"/>
                </a:solidFill>
                <a:latin typeface="Times New Roman" panose="02020603050405020304" pitchFamily="18" charset="0"/>
                <a:cs typeface="Times New Roman" panose="02020603050405020304" pitchFamily="18" charset="0"/>
              </a:rPr>
              <a:t>there is another way</a:t>
            </a:r>
            <a:r>
              <a:rPr lang="en-US" sz="2000" dirty="0">
                <a:latin typeface="Times New Roman" panose="02020603050405020304" pitchFamily="18" charset="0"/>
                <a:cs typeface="Times New Roman" panose="02020603050405020304" pitchFamily="18" charset="0"/>
              </a:rPr>
              <a:t>, a shortcut </a:t>
            </a:r>
            <a:r>
              <a:rPr lang="en-US" sz="2000" i="1" dirty="0">
                <a:latin typeface="Times New Roman" panose="02020603050405020304" pitchFamily="18" charset="0"/>
                <a:cs typeface="Times New Roman" panose="02020603050405020304" pitchFamily="18" charset="0"/>
              </a:rPr>
              <a:t>seat of the pant </a:t>
            </a:r>
            <a:r>
              <a:rPr lang="en-US" sz="2000" dirty="0">
                <a:latin typeface="Times New Roman" panose="02020603050405020304" pitchFamily="18" charset="0"/>
                <a:cs typeface="Times New Roman" panose="02020603050405020304" pitchFamily="18" charset="0"/>
              </a:rPr>
              <a:t>approach, you can use to check yourself.  It will be presented to you shortly.</a:t>
            </a:r>
          </a:p>
        </p:txBody>
      </p:sp>
    </p:spTree>
    <p:extLst>
      <p:ext uri="{BB962C8B-B14F-4D97-AF65-F5344CB8AC3E}">
        <p14:creationId xmlns:p14="http://schemas.microsoft.com/office/powerpoint/2010/main" val="426338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a:off x="6108700" y="5635486"/>
            <a:ext cx="2476501"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858000" y="4624388"/>
            <a:ext cx="12700" cy="207972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5831275" y="1092190"/>
            <a:ext cx="647700" cy="47634"/>
            <a:chOff x="5676900" y="1581140"/>
            <a:chExt cx="647700" cy="47634"/>
          </a:xfrm>
        </p:grpSpPr>
        <p:sp>
          <p:nvSpPr>
            <p:cNvPr id="15" name="Rectangle 14"/>
            <p:cNvSpPr/>
            <p:nvPr/>
          </p:nvSpPr>
          <p:spPr>
            <a:xfrm>
              <a:off x="5676900" y="1583055"/>
              <a:ext cx="647700" cy="45719"/>
            </a:xfrm>
            <a:prstGeom prst="rect">
              <a:avLst/>
            </a:prstGeom>
            <a:solidFill>
              <a:schemeClr val="accent6"/>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5676900" y="158115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5734050" y="1581149"/>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791200" y="1581148"/>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5848350" y="1581147"/>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905500" y="1581146"/>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5962650" y="1581145"/>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6019800" y="1581144"/>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6076950" y="1581143"/>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6134100" y="1581142"/>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6191250" y="1581141"/>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6248400" y="158114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33.)</a:t>
            </a:r>
          </a:p>
        </p:txBody>
      </p:sp>
      <p:sp>
        <p:nvSpPr>
          <p:cNvPr id="7" name="TextBox 6"/>
          <p:cNvSpPr txBox="1"/>
          <p:nvPr/>
        </p:nvSpPr>
        <p:spPr>
          <a:xfrm>
            <a:off x="203199" y="424656"/>
            <a:ext cx="4570414" cy="1446550"/>
          </a:xfrm>
          <a:prstGeom prst="rect">
            <a:avLst/>
          </a:prstGeom>
          <a:noFill/>
        </p:spPr>
        <p:txBody>
          <a:bodyPr wrap="square" rtlCol="0">
            <a:spAutoFit/>
          </a:bodyPr>
          <a:lstStyle/>
          <a:p>
            <a:r>
              <a:rPr lang="en-US" sz="2800" dirty="0">
                <a:solidFill>
                  <a:srgbClr val="FF0000"/>
                </a:solidFill>
                <a:latin typeface="Apple Chancery"/>
                <a:cs typeface="Apple Chancery"/>
              </a:rPr>
              <a:t>So back at the ranch: </a:t>
            </a:r>
            <a:r>
              <a:rPr lang="en-US" sz="2000" dirty="0">
                <a:solidFill>
                  <a:srgbClr val="0D13FF"/>
                </a:solidFill>
                <a:cs typeface="Times New Roman"/>
              </a:rPr>
              <a:t>Three blocks </a:t>
            </a:r>
            <a:r>
              <a:rPr lang="en-US" sz="2000" dirty="0">
                <a:cs typeface="Times New Roman"/>
              </a:rPr>
              <a:t>of </a:t>
            </a:r>
            <a:r>
              <a:rPr lang="en-US" sz="2000" dirty="0">
                <a:solidFill>
                  <a:srgbClr val="0D13FF"/>
                </a:solidFill>
                <a:cs typeface="Times New Roman"/>
              </a:rPr>
              <a:t>known mass</a:t>
            </a:r>
            <a:r>
              <a:rPr lang="en-US" sz="2000" dirty="0">
                <a:cs typeface="Times New Roman"/>
              </a:rPr>
              <a:t>, all in terms of “</a:t>
            </a:r>
            <a:r>
              <a:rPr lang="en-US" sz="2000" dirty="0">
                <a:solidFill>
                  <a:srgbClr val="FF0000"/>
                </a:solidFill>
                <a:cs typeface="Times New Roman"/>
              </a:rPr>
              <a:t>m</a:t>
            </a:r>
            <a:r>
              <a:rPr lang="en-US" sz="2000" dirty="0">
                <a:cs typeface="Times New Roman"/>
              </a:rPr>
              <a:t>,” are arranged as shown.  A </a:t>
            </a:r>
            <a:r>
              <a:rPr lang="en-US" sz="2000" i="1" dirty="0">
                <a:solidFill>
                  <a:srgbClr val="FF0000"/>
                </a:solidFill>
                <a:cs typeface="Times New Roman"/>
              </a:rPr>
              <a:t>F =60 </a:t>
            </a:r>
            <a:r>
              <a:rPr lang="en-US" sz="2000" i="1" dirty="0" err="1">
                <a:solidFill>
                  <a:srgbClr val="FF0000"/>
                </a:solidFill>
                <a:cs typeface="Times New Roman"/>
              </a:rPr>
              <a:t>nt</a:t>
            </a:r>
            <a:r>
              <a:rPr lang="en-US" sz="2000" i="1" dirty="0">
                <a:solidFill>
                  <a:srgbClr val="FF0000"/>
                </a:solidFill>
                <a:cs typeface="Times New Roman"/>
              </a:rPr>
              <a:t> </a:t>
            </a:r>
            <a:r>
              <a:rPr lang="en-US" sz="2000" dirty="0">
                <a:solidFill>
                  <a:srgbClr val="0D13FF"/>
                </a:solidFill>
                <a:cs typeface="Times New Roman"/>
              </a:rPr>
              <a:t>force</a:t>
            </a:r>
            <a:r>
              <a:rPr lang="en-US" sz="2000" dirty="0">
                <a:cs typeface="Times New Roman"/>
              </a:rPr>
              <a:t> is </a:t>
            </a:r>
            <a:r>
              <a:rPr lang="en-US" sz="2000" dirty="0">
                <a:solidFill>
                  <a:srgbClr val="0D13FF"/>
                </a:solidFill>
                <a:cs typeface="Times New Roman"/>
              </a:rPr>
              <a:t>applied</a:t>
            </a:r>
            <a:r>
              <a:rPr lang="en-US" sz="2000" dirty="0">
                <a:cs typeface="Times New Roman"/>
              </a:rPr>
              <a:t>.</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297875" y="876300"/>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789875" y="1397000"/>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351975" y="486569"/>
            <a:ext cx="863600" cy="910431"/>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228275" y="876300"/>
            <a:ext cx="533400" cy="520700"/>
          </a:xfrm>
          <a:prstGeom prst="rect">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2764796501"/>
              </p:ext>
            </p:extLst>
          </p:nvPr>
        </p:nvGraphicFramePr>
        <p:xfrm>
          <a:off x="5434400" y="633412"/>
          <a:ext cx="266700" cy="204788"/>
        </p:xfrm>
        <a:graphic>
          <a:graphicData uri="http://schemas.openxmlformats.org/presentationml/2006/ole">
            <mc:AlternateContent xmlns:mc="http://schemas.openxmlformats.org/markup-compatibility/2006">
              <mc:Choice xmlns:v="urn:schemas-microsoft-com:vml" Requires="v">
                <p:oleObj spid="_x0000_s16788" name="Equation" r:id="rId3" imgW="165100" imgH="127000" progId="Equation.DSMT4">
                  <p:embed/>
                </p:oleObj>
              </mc:Choice>
              <mc:Fallback>
                <p:oleObj name="Equation" r:id="rId3" imgW="165100" imgH="127000" progId="Equation.DSMT4">
                  <p:embed/>
                  <p:pic>
                    <p:nvPicPr>
                      <p:cNvPr id="42" name="Object 41"/>
                      <p:cNvPicPr/>
                      <p:nvPr/>
                    </p:nvPicPr>
                    <p:blipFill>
                      <a:blip r:embed="rId4"/>
                      <a:stretch>
                        <a:fillRect/>
                      </a:stretch>
                    </p:blipFill>
                    <p:spPr>
                      <a:xfrm>
                        <a:off x="5434400" y="633412"/>
                        <a:ext cx="266700" cy="204788"/>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732922303"/>
              </p:ext>
            </p:extLst>
          </p:nvPr>
        </p:nvGraphicFramePr>
        <p:xfrm>
          <a:off x="6582163" y="189707"/>
          <a:ext cx="409575" cy="246062"/>
        </p:xfrm>
        <a:graphic>
          <a:graphicData uri="http://schemas.openxmlformats.org/presentationml/2006/ole">
            <mc:AlternateContent xmlns:mc="http://schemas.openxmlformats.org/markup-compatibility/2006">
              <mc:Choice xmlns:v="urn:schemas-microsoft-com:vml" Requires="v">
                <p:oleObj spid="_x0000_s16789" name="Equation" r:id="rId5" imgW="254000" imgH="152400" progId="Equation.DSMT4">
                  <p:embed/>
                </p:oleObj>
              </mc:Choice>
              <mc:Fallback>
                <p:oleObj name="Equation" r:id="rId5" imgW="254000" imgH="152400" progId="Equation.DSMT4">
                  <p:embed/>
                  <p:pic>
                    <p:nvPicPr>
                      <p:cNvPr id="43" name="Object 42"/>
                      <p:cNvPicPr/>
                      <p:nvPr/>
                    </p:nvPicPr>
                    <p:blipFill>
                      <a:blip r:embed="rId6"/>
                      <a:stretch>
                        <a:fillRect/>
                      </a:stretch>
                    </p:blipFill>
                    <p:spPr>
                      <a:xfrm>
                        <a:off x="6582163" y="189707"/>
                        <a:ext cx="409575" cy="246062"/>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2580277237"/>
              </p:ext>
            </p:extLst>
          </p:nvPr>
        </p:nvGraphicFramePr>
        <p:xfrm>
          <a:off x="7783106" y="876300"/>
          <a:ext cx="388937" cy="246063"/>
        </p:xfrm>
        <a:graphic>
          <a:graphicData uri="http://schemas.openxmlformats.org/presentationml/2006/ole">
            <mc:AlternateContent xmlns:mc="http://schemas.openxmlformats.org/markup-compatibility/2006">
              <mc:Choice xmlns:v="urn:schemas-microsoft-com:vml" Requires="v">
                <p:oleObj spid="_x0000_s16790" name="Equation" r:id="rId7" imgW="241300" imgH="152400" progId="Equation.DSMT4">
                  <p:embed/>
                </p:oleObj>
              </mc:Choice>
              <mc:Fallback>
                <p:oleObj name="Equation" r:id="rId7" imgW="241300" imgH="152400" progId="Equation.DSMT4">
                  <p:embed/>
                  <p:pic>
                    <p:nvPicPr>
                      <p:cNvPr id="44" name="Object 43"/>
                      <p:cNvPicPr/>
                      <p:nvPr/>
                    </p:nvPicPr>
                    <p:blipFill>
                      <a:blip r:embed="rId8"/>
                      <a:stretch>
                        <a:fillRect/>
                      </a:stretch>
                    </p:blipFill>
                    <p:spPr>
                      <a:xfrm>
                        <a:off x="7783106" y="876300"/>
                        <a:ext cx="388937" cy="246063"/>
                      </a:xfrm>
                      <a:prstGeom prst="rect">
                        <a:avLst/>
                      </a:prstGeom>
                    </p:spPr>
                  </p:pic>
                </p:oleObj>
              </mc:Fallback>
            </mc:AlternateContent>
          </a:graphicData>
        </a:graphic>
      </p:graphicFrame>
      <p:cxnSp>
        <p:nvCxnSpPr>
          <p:cNvPr id="9" name="Straight Arrow Connector 8"/>
          <p:cNvCxnSpPr/>
          <p:nvPr/>
        </p:nvCxnSpPr>
        <p:spPr>
          <a:xfrm>
            <a:off x="7228275" y="722312"/>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5" name="Object 44"/>
          <p:cNvGraphicFramePr>
            <a:graphicFrameLocks noChangeAspect="1"/>
          </p:cNvGraphicFramePr>
          <p:nvPr>
            <p:extLst>
              <p:ext uri="{D42A27DB-BD31-4B8C-83A1-F6EECF244321}">
                <p14:modId xmlns:p14="http://schemas.microsoft.com/office/powerpoint/2010/main" val="3045316638"/>
              </p:ext>
            </p:extLst>
          </p:nvPr>
        </p:nvGraphicFramePr>
        <p:xfrm>
          <a:off x="7466400" y="407987"/>
          <a:ext cx="225425" cy="246063"/>
        </p:xfrm>
        <a:graphic>
          <a:graphicData uri="http://schemas.openxmlformats.org/presentationml/2006/ole">
            <mc:AlternateContent xmlns:mc="http://schemas.openxmlformats.org/markup-compatibility/2006">
              <mc:Choice xmlns:v="urn:schemas-microsoft-com:vml" Requires="v">
                <p:oleObj spid="_x0000_s16791" name="Equation" r:id="rId9" imgW="139700" imgH="152400" progId="Equation.DSMT4">
                  <p:embed/>
                </p:oleObj>
              </mc:Choice>
              <mc:Fallback>
                <p:oleObj name="Equation" r:id="rId9" imgW="139700" imgH="152400" progId="Equation.DSMT4">
                  <p:embed/>
                  <p:pic>
                    <p:nvPicPr>
                      <p:cNvPr id="45" name="Object 44"/>
                      <p:cNvPicPr/>
                      <p:nvPr/>
                    </p:nvPicPr>
                    <p:blipFill>
                      <a:blip r:embed="rId10"/>
                      <a:stretch>
                        <a:fillRect/>
                      </a:stretch>
                    </p:blipFill>
                    <p:spPr>
                      <a:xfrm>
                        <a:off x="7466400" y="407987"/>
                        <a:ext cx="225425" cy="246063"/>
                      </a:xfrm>
                      <a:prstGeom prst="rect">
                        <a:avLst/>
                      </a:prstGeom>
                    </p:spPr>
                  </p:pic>
                </p:oleObj>
              </mc:Fallback>
            </mc:AlternateContent>
          </a:graphicData>
        </a:graphic>
      </p:graphicFrame>
      <p:sp>
        <p:nvSpPr>
          <p:cNvPr id="46" name="TextBox 45"/>
          <p:cNvSpPr txBox="1"/>
          <p:nvPr/>
        </p:nvSpPr>
        <p:spPr>
          <a:xfrm>
            <a:off x="202708" y="1895827"/>
            <a:ext cx="1880092" cy="400110"/>
          </a:xfrm>
          <a:prstGeom prst="rect">
            <a:avLst/>
          </a:prstGeom>
          <a:noFill/>
        </p:spPr>
        <p:txBody>
          <a:bodyPr wrap="none" rtlCol="0">
            <a:spAutoFit/>
          </a:bodyPr>
          <a:lstStyle/>
          <a:p>
            <a:r>
              <a:rPr lang="en-US" sz="2000" dirty="0">
                <a:latin typeface="Times New Roman"/>
                <a:cs typeface="Times New Roman"/>
              </a:rPr>
              <a:t>By the numbers:</a:t>
            </a:r>
          </a:p>
        </p:txBody>
      </p:sp>
      <p:sp>
        <p:nvSpPr>
          <p:cNvPr id="47" name="TextBox 46"/>
          <p:cNvSpPr txBox="1"/>
          <p:nvPr/>
        </p:nvSpPr>
        <p:spPr>
          <a:xfrm>
            <a:off x="469900" y="2371298"/>
            <a:ext cx="8559800" cy="523220"/>
          </a:xfrm>
          <a:prstGeom prst="rect">
            <a:avLst/>
          </a:prstGeom>
          <a:noFill/>
        </p:spPr>
        <p:txBody>
          <a:bodyPr wrap="square" rtlCol="0">
            <a:spAutoFit/>
          </a:bodyPr>
          <a:lstStyle/>
          <a:p>
            <a:r>
              <a:rPr lang="en-US" sz="2800" dirty="0">
                <a:solidFill>
                  <a:srgbClr val="00C201"/>
                </a:solidFill>
                <a:latin typeface="Apple Chancery"/>
                <a:cs typeface="Apple Chancery"/>
              </a:rPr>
              <a:t>Step 0: </a:t>
            </a:r>
            <a:r>
              <a:rPr lang="en-US" sz="2000" dirty="0" err="1">
                <a:latin typeface="Times New Roman"/>
                <a:cs typeface="Times New Roman"/>
              </a:rPr>
              <a:t>Lordy</a:t>
            </a:r>
            <a:r>
              <a:rPr lang="en-US" sz="2000" dirty="0">
                <a:latin typeface="Times New Roman"/>
                <a:cs typeface="Times New Roman"/>
              </a:rPr>
              <a:t>, </a:t>
            </a:r>
            <a:r>
              <a:rPr lang="en-US" sz="2000" dirty="0" err="1">
                <a:latin typeface="Times New Roman"/>
                <a:cs typeface="Times New Roman"/>
              </a:rPr>
              <a:t>lordy</a:t>
            </a:r>
            <a:r>
              <a:rPr lang="en-US" sz="2000" dirty="0">
                <a:latin typeface="Times New Roman"/>
                <a:cs typeface="Times New Roman"/>
              </a:rPr>
              <a:t>, “I couldn’t possibly figure this out.”</a:t>
            </a:r>
            <a:endParaRPr lang="en-US" sz="2400" dirty="0">
              <a:latin typeface="Apple Chancery"/>
              <a:cs typeface="Apple Chancery"/>
            </a:endParaRPr>
          </a:p>
        </p:txBody>
      </p:sp>
      <p:sp>
        <p:nvSpPr>
          <p:cNvPr id="49" name="TextBox 48"/>
          <p:cNvSpPr txBox="1"/>
          <p:nvPr/>
        </p:nvSpPr>
        <p:spPr>
          <a:xfrm>
            <a:off x="469900" y="2805618"/>
            <a:ext cx="8559800" cy="523220"/>
          </a:xfrm>
          <a:prstGeom prst="rect">
            <a:avLst/>
          </a:prstGeom>
          <a:noFill/>
        </p:spPr>
        <p:txBody>
          <a:bodyPr wrap="square" rtlCol="0">
            <a:spAutoFit/>
          </a:bodyPr>
          <a:lstStyle/>
          <a:p>
            <a:r>
              <a:rPr lang="en-US" sz="2800" dirty="0">
                <a:solidFill>
                  <a:srgbClr val="00C201"/>
                </a:solidFill>
                <a:latin typeface="Apple Chancery"/>
                <a:cs typeface="Apple Chancery"/>
              </a:rPr>
              <a:t>Step 1: </a:t>
            </a:r>
            <a:r>
              <a:rPr lang="en-US" sz="2000" dirty="0">
                <a:solidFill>
                  <a:srgbClr val="0D13FF"/>
                </a:solidFill>
                <a:latin typeface="Times New Roman"/>
                <a:cs typeface="Times New Roman"/>
              </a:rPr>
              <a:t>Pick one body </a:t>
            </a:r>
            <a:r>
              <a:rPr lang="en-US" sz="2000" dirty="0">
                <a:latin typeface="Times New Roman"/>
                <a:cs typeface="Times New Roman"/>
              </a:rPr>
              <a:t>in the system and </a:t>
            </a:r>
            <a:r>
              <a:rPr lang="en-US" sz="2000" dirty="0">
                <a:solidFill>
                  <a:srgbClr val="FF0000"/>
                </a:solidFill>
                <a:latin typeface="Times New Roman"/>
                <a:cs typeface="Times New Roman"/>
              </a:rPr>
              <a:t>draw a </a:t>
            </a:r>
            <a:r>
              <a:rPr lang="en-US" sz="2000" dirty="0" err="1">
                <a:solidFill>
                  <a:srgbClr val="FF0000"/>
                </a:solidFill>
                <a:latin typeface="Times New Roman"/>
                <a:cs typeface="Times New Roman"/>
              </a:rPr>
              <a:t>f.b.d</a:t>
            </a:r>
            <a:r>
              <a:rPr lang="en-US" sz="2000" dirty="0">
                <a:solidFill>
                  <a:srgbClr val="FF0000"/>
                </a:solidFill>
                <a:latin typeface="Times New Roman"/>
                <a:cs typeface="Times New Roman"/>
              </a:rPr>
              <a:t>. </a:t>
            </a:r>
            <a:r>
              <a:rPr lang="en-US" sz="2000" dirty="0">
                <a:latin typeface="Times New Roman"/>
                <a:cs typeface="Times New Roman"/>
              </a:rPr>
              <a:t>for it (</a:t>
            </a:r>
            <a:r>
              <a:rPr lang="en-US" sz="2000" dirty="0" err="1">
                <a:latin typeface="Times New Roman"/>
                <a:cs typeface="Times New Roman"/>
              </a:rPr>
              <a:t>blurbing</a:t>
            </a:r>
            <a:r>
              <a:rPr lang="en-US" sz="2000" dirty="0">
                <a:latin typeface="Times New Roman"/>
                <a:cs typeface="Times New Roman"/>
              </a:rPr>
              <a:t> well!).</a:t>
            </a:r>
            <a:endParaRPr lang="en-US" sz="2400" dirty="0">
              <a:latin typeface="Apple Chancery"/>
              <a:cs typeface="Apple Chancery"/>
            </a:endParaRPr>
          </a:p>
        </p:txBody>
      </p:sp>
      <p:graphicFrame>
        <p:nvGraphicFramePr>
          <p:cNvPr id="51" name="Object 50"/>
          <p:cNvGraphicFramePr>
            <a:graphicFrameLocks noChangeAspect="1"/>
          </p:cNvGraphicFramePr>
          <p:nvPr/>
        </p:nvGraphicFramePr>
        <p:xfrm>
          <a:off x="2082800" y="3476625"/>
          <a:ext cx="1381125" cy="279400"/>
        </p:xfrm>
        <a:graphic>
          <a:graphicData uri="http://schemas.openxmlformats.org/presentationml/2006/ole">
            <mc:AlternateContent xmlns:mc="http://schemas.openxmlformats.org/markup-compatibility/2006">
              <mc:Choice xmlns:v="urn:schemas-microsoft-com:vml" Requires="v">
                <p:oleObj spid="_x0000_s16792" name="Equation" r:id="rId11" imgW="825500" imgH="165100" progId="Equation.DSMT4">
                  <p:embed/>
                </p:oleObj>
              </mc:Choice>
              <mc:Fallback>
                <p:oleObj name="Equation" r:id="rId11" imgW="825500" imgH="165100" progId="Equation.DSMT4">
                  <p:embed/>
                  <p:pic>
                    <p:nvPicPr>
                      <p:cNvPr id="51" name="Object 50"/>
                      <p:cNvPicPr/>
                      <p:nvPr/>
                    </p:nvPicPr>
                    <p:blipFill>
                      <a:blip r:embed="rId12"/>
                      <a:stretch>
                        <a:fillRect/>
                      </a:stretch>
                    </p:blipFill>
                    <p:spPr>
                      <a:xfrm>
                        <a:off x="2082800" y="3476625"/>
                        <a:ext cx="1381125" cy="279400"/>
                      </a:xfrm>
                      <a:prstGeom prst="rect">
                        <a:avLst/>
                      </a:prstGeom>
                    </p:spPr>
                  </p:pic>
                </p:oleObj>
              </mc:Fallback>
            </mc:AlternateContent>
          </a:graphicData>
        </a:graphic>
      </p:graphicFrame>
      <p:sp>
        <p:nvSpPr>
          <p:cNvPr id="52" name="Rectangle 51"/>
          <p:cNvSpPr/>
          <p:nvPr/>
        </p:nvSpPr>
        <p:spPr>
          <a:xfrm>
            <a:off x="3949700" y="3937000"/>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4483100" y="4178300"/>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4216400" y="4330700"/>
            <a:ext cx="0" cy="63500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4216400" y="3479006"/>
            <a:ext cx="0" cy="66278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8" name="Object 57"/>
          <p:cNvGraphicFramePr>
            <a:graphicFrameLocks noChangeAspect="1"/>
          </p:cNvGraphicFramePr>
          <p:nvPr/>
        </p:nvGraphicFramePr>
        <p:xfrm>
          <a:off x="4313237" y="3414713"/>
          <a:ext cx="339725" cy="341312"/>
        </p:xfrm>
        <a:graphic>
          <a:graphicData uri="http://schemas.openxmlformats.org/presentationml/2006/ole">
            <mc:AlternateContent xmlns:mc="http://schemas.openxmlformats.org/markup-compatibility/2006">
              <mc:Choice xmlns:v="urn:schemas-microsoft-com:vml" Requires="v">
                <p:oleObj spid="_x0000_s16793" name="Equation" r:id="rId13" imgW="203200" imgH="203200" progId="Equation.DSMT4">
                  <p:embed/>
                </p:oleObj>
              </mc:Choice>
              <mc:Fallback>
                <p:oleObj name="Equation" r:id="rId13" imgW="203200" imgH="203200" progId="Equation.DSMT4">
                  <p:embed/>
                  <p:pic>
                    <p:nvPicPr>
                      <p:cNvPr id="58" name="Object 57"/>
                      <p:cNvPicPr/>
                      <p:nvPr/>
                    </p:nvPicPr>
                    <p:blipFill>
                      <a:blip r:embed="rId14"/>
                      <a:stretch>
                        <a:fillRect/>
                      </a:stretch>
                    </p:blipFill>
                    <p:spPr>
                      <a:xfrm>
                        <a:off x="4313237" y="3414713"/>
                        <a:ext cx="339725" cy="341312"/>
                      </a:xfrm>
                      <a:prstGeom prst="rect">
                        <a:avLst/>
                      </a:prstGeom>
                    </p:spPr>
                  </p:pic>
                </p:oleObj>
              </mc:Fallback>
            </mc:AlternateContent>
          </a:graphicData>
        </a:graphic>
      </p:graphicFrame>
      <p:graphicFrame>
        <p:nvGraphicFramePr>
          <p:cNvPr id="59" name="Object 58"/>
          <p:cNvGraphicFramePr>
            <a:graphicFrameLocks noChangeAspect="1"/>
          </p:cNvGraphicFramePr>
          <p:nvPr/>
        </p:nvGraphicFramePr>
        <p:xfrm>
          <a:off x="4370388" y="4656138"/>
          <a:ext cx="403225" cy="277812"/>
        </p:xfrm>
        <a:graphic>
          <a:graphicData uri="http://schemas.openxmlformats.org/presentationml/2006/ole">
            <mc:AlternateContent xmlns:mc="http://schemas.openxmlformats.org/markup-compatibility/2006">
              <mc:Choice xmlns:v="urn:schemas-microsoft-com:vml" Requires="v">
                <p:oleObj spid="_x0000_s16794" name="Equation" r:id="rId15" imgW="241300" imgH="165100" progId="Equation.DSMT4">
                  <p:embed/>
                </p:oleObj>
              </mc:Choice>
              <mc:Fallback>
                <p:oleObj name="Equation" r:id="rId15" imgW="241300" imgH="165100" progId="Equation.DSMT4">
                  <p:embed/>
                  <p:pic>
                    <p:nvPicPr>
                      <p:cNvPr id="59" name="Object 58"/>
                      <p:cNvPicPr/>
                      <p:nvPr/>
                    </p:nvPicPr>
                    <p:blipFill>
                      <a:blip r:embed="rId16"/>
                      <a:stretch>
                        <a:fillRect/>
                      </a:stretch>
                    </p:blipFill>
                    <p:spPr>
                      <a:xfrm>
                        <a:off x="4370388" y="4656138"/>
                        <a:ext cx="403225" cy="277812"/>
                      </a:xfrm>
                      <a:prstGeom prst="rect">
                        <a:avLst/>
                      </a:prstGeom>
                    </p:spPr>
                  </p:pic>
                </p:oleObj>
              </mc:Fallback>
            </mc:AlternateContent>
          </a:graphicData>
        </a:graphic>
      </p:graphicFrame>
      <p:graphicFrame>
        <p:nvGraphicFramePr>
          <p:cNvPr id="60" name="Object 59"/>
          <p:cNvGraphicFramePr>
            <a:graphicFrameLocks noChangeAspect="1"/>
          </p:cNvGraphicFramePr>
          <p:nvPr/>
        </p:nvGraphicFramePr>
        <p:xfrm>
          <a:off x="4719638" y="3766343"/>
          <a:ext cx="254000" cy="341313"/>
        </p:xfrm>
        <a:graphic>
          <a:graphicData uri="http://schemas.openxmlformats.org/presentationml/2006/ole">
            <mc:AlternateContent xmlns:mc="http://schemas.openxmlformats.org/markup-compatibility/2006">
              <mc:Choice xmlns:v="urn:schemas-microsoft-com:vml" Requires="v">
                <p:oleObj spid="_x0000_s16795" name="Equation" r:id="rId17" imgW="152400" imgH="203200" progId="Equation.DSMT4">
                  <p:embed/>
                </p:oleObj>
              </mc:Choice>
              <mc:Fallback>
                <p:oleObj name="Equation" r:id="rId17" imgW="152400" imgH="203200" progId="Equation.DSMT4">
                  <p:embed/>
                  <p:pic>
                    <p:nvPicPr>
                      <p:cNvPr id="60" name="Object 59"/>
                      <p:cNvPicPr/>
                      <p:nvPr/>
                    </p:nvPicPr>
                    <p:blipFill>
                      <a:blip r:embed="rId18"/>
                      <a:stretch>
                        <a:fillRect/>
                      </a:stretch>
                    </p:blipFill>
                    <p:spPr>
                      <a:xfrm>
                        <a:off x="4719638" y="3766343"/>
                        <a:ext cx="254000" cy="341313"/>
                      </a:xfrm>
                      <a:prstGeom prst="rect">
                        <a:avLst/>
                      </a:prstGeom>
                    </p:spPr>
                  </p:pic>
                </p:oleObj>
              </mc:Fallback>
            </mc:AlternateContent>
          </a:graphicData>
        </a:graphic>
      </p:graphicFrame>
      <p:sp>
        <p:nvSpPr>
          <p:cNvPr id="61" name="TextBox 60"/>
          <p:cNvSpPr txBox="1"/>
          <p:nvPr/>
        </p:nvSpPr>
        <p:spPr>
          <a:xfrm>
            <a:off x="436562" y="5284113"/>
            <a:ext cx="5303838" cy="1138773"/>
          </a:xfrm>
          <a:prstGeom prst="rect">
            <a:avLst/>
          </a:prstGeom>
          <a:noFill/>
        </p:spPr>
        <p:txBody>
          <a:bodyPr wrap="square" rtlCol="0">
            <a:spAutoFit/>
          </a:bodyPr>
          <a:lstStyle/>
          <a:p>
            <a:r>
              <a:rPr lang="en-US" sz="2800" dirty="0">
                <a:solidFill>
                  <a:srgbClr val="00C201"/>
                </a:solidFill>
                <a:latin typeface="Apple Chancery"/>
                <a:cs typeface="Apple Chancery"/>
              </a:rPr>
              <a:t>Step 2: </a:t>
            </a:r>
            <a:r>
              <a:rPr lang="en-US" sz="2000" dirty="0">
                <a:solidFill>
                  <a:srgbClr val="0000FF"/>
                </a:solidFill>
                <a:latin typeface="Times New Roman"/>
                <a:cs typeface="Times New Roman"/>
              </a:rPr>
              <a:t>Identify </a:t>
            </a:r>
            <a:r>
              <a:rPr lang="en-US" sz="2000" dirty="0">
                <a:latin typeface="Times New Roman"/>
                <a:cs typeface="Times New Roman"/>
              </a:rPr>
              <a:t>the body’s</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line of acceleration </a:t>
            </a:r>
            <a:r>
              <a:rPr lang="en-US" sz="2000" dirty="0">
                <a:latin typeface="Times New Roman"/>
                <a:cs typeface="Times New Roman"/>
              </a:rPr>
              <a:t>and</a:t>
            </a:r>
            <a:r>
              <a:rPr lang="en-US" sz="2000" dirty="0">
                <a:solidFill>
                  <a:srgbClr val="0000FF"/>
                </a:solidFill>
                <a:latin typeface="Times New Roman"/>
                <a:cs typeface="Times New Roman"/>
              </a:rPr>
              <a:t> put </a:t>
            </a:r>
            <a:r>
              <a:rPr lang="en-US" sz="2000" dirty="0">
                <a:latin typeface="Times New Roman"/>
                <a:cs typeface="Times New Roman"/>
              </a:rPr>
              <a:t>a</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coordinate axis </a:t>
            </a:r>
            <a:r>
              <a:rPr lang="en-US" sz="2000" dirty="0">
                <a:solidFill>
                  <a:srgbClr val="0000FF"/>
                </a:solidFill>
                <a:latin typeface="Times New Roman"/>
                <a:cs typeface="Times New Roman"/>
              </a:rPr>
              <a:t>along that line. </a:t>
            </a:r>
            <a:r>
              <a:rPr lang="en-US" sz="2000" dirty="0">
                <a:latin typeface="Times New Roman"/>
                <a:cs typeface="Times New Roman"/>
              </a:rPr>
              <a:t>Put a </a:t>
            </a:r>
            <a:r>
              <a:rPr lang="en-US" sz="2000" dirty="0">
                <a:solidFill>
                  <a:srgbClr val="FF0000"/>
                </a:solidFill>
                <a:latin typeface="Times New Roman"/>
                <a:cs typeface="Times New Roman"/>
              </a:rPr>
              <a:t>second axis perpendicular </a:t>
            </a:r>
            <a:r>
              <a:rPr lang="en-US" sz="2000" dirty="0">
                <a:latin typeface="Times New Roman"/>
                <a:cs typeface="Times New Roman"/>
              </a:rPr>
              <a:t>to the first.</a:t>
            </a:r>
            <a:endParaRPr lang="en-US" sz="2400" dirty="0">
              <a:latin typeface="Apple Chancery"/>
              <a:cs typeface="Apple Chancery"/>
            </a:endParaRPr>
          </a:p>
        </p:txBody>
      </p:sp>
      <p:sp>
        <p:nvSpPr>
          <p:cNvPr id="62" name="Rectangle 61"/>
          <p:cNvSpPr/>
          <p:nvPr/>
        </p:nvSpPr>
        <p:spPr>
          <a:xfrm>
            <a:off x="6616700" y="5394186"/>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a:off x="7150100" y="5635486"/>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6883400" y="5787886"/>
            <a:ext cx="0" cy="63500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6883400" y="4936192"/>
            <a:ext cx="0" cy="66278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65"/>
          <p:cNvGraphicFramePr>
            <a:graphicFrameLocks noChangeAspect="1"/>
          </p:cNvGraphicFramePr>
          <p:nvPr/>
        </p:nvGraphicFramePr>
        <p:xfrm>
          <a:off x="6980237" y="4871899"/>
          <a:ext cx="339725" cy="341312"/>
        </p:xfrm>
        <a:graphic>
          <a:graphicData uri="http://schemas.openxmlformats.org/presentationml/2006/ole">
            <mc:AlternateContent xmlns:mc="http://schemas.openxmlformats.org/markup-compatibility/2006">
              <mc:Choice xmlns:v="urn:schemas-microsoft-com:vml" Requires="v">
                <p:oleObj spid="_x0000_s16796" name="Equation" r:id="rId19" imgW="203200" imgH="203200" progId="Equation.DSMT4">
                  <p:embed/>
                </p:oleObj>
              </mc:Choice>
              <mc:Fallback>
                <p:oleObj name="Equation" r:id="rId19" imgW="203200" imgH="203200" progId="Equation.DSMT4">
                  <p:embed/>
                  <p:pic>
                    <p:nvPicPr>
                      <p:cNvPr id="66" name="Object 65"/>
                      <p:cNvPicPr/>
                      <p:nvPr/>
                    </p:nvPicPr>
                    <p:blipFill>
                      <a:blip r:embed="rId14"/>
                      <a:stretch>
                        <a:fillRect/>
                      </a:stretch>
                    </p:blipFill>
                    <p:spPr>
                      <a:xfrm>
                        <a:off x="6980237" y="4871899"/>
                        <a:ext cx="339725" cy="341312"/>
                      </a:xfrm>
                      <a:prstGeom prst="rect">
                        <a:avLst/>
                      </a:prstGeom>
                    </p:spPr>
                  </p:pic>
                </p:oleObj>
              </mc:Fallback>
            </mc:AlternateContent>
          </a:graphicData>
        </a:graphic>
      </p:graphicFrame>
      <p:graphicFrame>
        <p:nvGraphicFramePr>
          <p:cNvPr id="68" name="Object 67"/>
          <p:cNvGraphicFramePr>
            <a:graphicFrameLocks noChangeAspect="1"/>
          </p:cNvGraphicFramePr>
          <p:nvPr/>
        </p:nvGraphicFramePr>
        <p:xfrm>
          <a:off x="7386638" y="5223529"/>
          <a:ext cx="254000" cy="341313"/>
        </p:xfrm>
        <a:graphic>
          <a:graphicData uri="http://schemas.openxmlformats.org/presentationml/2006/ole">
            <mc:AlternateContent xmlns:mc="http://schemas.openxmlformats.org/markup-compatibility/2006">
              <mc:Choice xmlns:v="urn:schemas-microsoft-com:vml" Requires="v">
                <p:oleObj spid="_x0000_s16797" name="Equation" r:id="rId20" imgW="152400" imgH="203200" progId="Equation.DSMT4">
                  <p:embed/>
                </p:oleObj>
              </mc:Choice>
              <mc:Fallback>
                <p:oleObj name="Equation" r:id="rId20" imgW="152400" imgH="203200" progId="Equation.DSMT4">
                  <p:embed/>
                  <p:pic>
                    <p:nvPicPr>
                      <p:cNvPr id="68" name="Object 67"/>
                      <p:cNvPicPr/>
                      <p:nvPr/>
                    </p:nvPicPr>
                    <p:blipFill>
                      <a:blip r:embed="rId18"/>
                      <a:stretch>
                        <a:fillRect/>
                      </a:stretch>
                    </p:blipFill>
                    <p:spPr>
                      <a:xfrm>
                        <a:off x="7386638" y="5223529"/>
                        <a:ext cx="254000" cy="341313"/>
                      </a:xfrm>
                      <a:prstGeom prst="rect">
                        <a:avLst/>
                      </a:prstGeom>
                    </p:spPr>
                  </p:pic>
                </p:oleObj>
              </mc:Fallback>
            </mc:AlternateContent>
          </a:graphicData>
        </a:graphic>
      </p:graphicFrame>
      <p:graphicFrame>
        <p:nvGraphicFramePr>
          <p:cNvPr id="75" name="Object 74"/>
          <p:cNvGraphicFramePr>
            <a:graphicFrameLocks noChangeAspect="1"/>
          </p:cNvGraphicFramePr>
          <p:nvPr/>
        </p:nvGraphicFramePr>
        <p:xfrm>
          <a:off x="6673831" y="4508500"/>
          <a:ext cx="155594" cy="203200"/>
        </p:xfrm>
        <a:graphic>
          <a:graphicData uri="http://schemas.openxmlformats.org/presentationml/2006/ole">
            <mc:AlternateContent xmlns:mc="http://schemas.openxmlformats.org/markup-compatibility/2006">
              <mc:Choice xmlns:v="urn:schemas-microsoft-com:vml" Requires="v">
                <p:oleObj spid="_x0000_s16798" name="Equation" r:id="rId21" imgW="127000" imgH="165100" progId="Equation.DSMT4">
                  <p:embed/>
                </p:oleObj>
              </mc:Choice>
              <mc:Fallback>
                <p:oleObj name="Equation" r:id="rId21" imgW="127000" imgH="165100" progId="Equation.DSMT4">
                  <p:embed/>
                  <p:pic>
                    <p:nvPicPr>
                      <p:cNvPr id="75" name="Object 74"/>
                      <p:cNvPicPr/>
                      <p:nvPr/>
                    </p:nvPicPr>
                    <p:blipFill>
                      <a:blip r:embed="rId22"/>
                      <a:stretch>
                        <a:fillRect/>
                      </a:stretch>
                    </p:blipFill>
                    <p:spPr>
                      <a:xfrm>
                        <a:off x="6673831" y="4508500"/>
                        <a:ext cx="155594" cy="203200"/>
                      </a:xfrm>
                      <a:prstGeom prst="rect">
                        <a:avLst/>
                      </a:prstGeom>
                    </p:spPr>
                  </p:pic>
                </p:oleObj>
              </mc:Fallback>
            </mc:AlternateContent>
          </a:graphicData>
        </a:graphic>
      </p:graphicFrame>
      <p:graphicFrame>
        <p:nvGraphicFramePr>
          <p:cNvPr id="76" name="Object 75"/>
          <p:cNvGraphicFramePr>
            <a:graphicFrameLocks noChangeAspect="1"/>
          </p:cNvGraphicFramePr>
          <p:nvPr/>
        </p:nvGraphicFramePr>
        <p:xfrm>
          <a:off x="8424863" y="5659438"/>
          <a:ext cx="155575" cy="155575"/>
        </p:xfrm>
        <a:graphic>
          <a:graphicData uri="http://schemas.openxmlformats.org/presentationml/2006/ole">
            <mc:AlternateContent xmlns:mc="http://schemas.openxmlformats.org/markup-compatibility/2006">
              <mc:Choice xmlns:v="urn:schemas-microsoft-com:vml" Requires="v">
                <p:oleObj spid="_x0000_s16799" name="Equation" r:id="rId23" imgW="127000" imgH="127000" progId="Equation.DSMT4">
                  <p:embed/>
                </p:oleObj>
              </mc:Choice>
              <mc:Fallback>
                <p:oleObj name="Equation" r:id="rId23" imgW="127000" imgH="127000" progId="Equation.DSMT4">
                  <p:embed/>
                  <p:pic>
                    <p:nvPicPr>
                      <p:cNvPr id="76" name="Object 75"/>
                      <p:cNvPicPr/>
                      <p:nvPr/>
                    </p:nvPicPr>
                    <p:blipFill>
                      <a:blip r:embed="rId24"/>
                      <a:stretch>
                        <a:fillRect/>
                      </a:stretch>
                    </p:blipFill>
                    <p:spPr>
                      <a:xfrm>
                        <a:off x="8424863" y="5659438"/>
                        <a:ext cx="155575" cy="155575"/>
                      </a:xfrm>
                      <a:prstGeom prst="rect">
                        <a:avLst/>
                      </a:prstGeom>
                    </p:spPr>
                  </p:pic>
                </p:oleObj>
              </mc:Fallback>
            </mc:AlternateContent>
          </a:graphicData>
        </a:graphic>
      </p:graphicFrame>
      <p:graphicFrame>
        <p:nvGraphicFramePr>
          <p:cNvPr id="77" name="Object 76"/>
          <p:cNvGraphicFramePr>
            <a:graphicFrameLocks noChangeAspect="1"/>
          </p:cNvGraphicFramePr>
          <p:nvPr/>
        </p:nvGraphicFramePr>
        <p:xfrm>
          <a:off x="7004050" y="6127473"/>
          <a:ext cx="403225" cy="277812"/>
        </p:xfrm>
        <a:graphic>
          <a:graphicData uri="http://schemas.openxmlformats.org/presentationml/2006/ole">
            <mc:AlternateContent xmlns:mc="http://schemas.openxmlformats.org/markup-compatibility/2006">
              <mc:Choice xmlns:v="urn:schemas-microsoft-com:vml" Requires="v">
                <p:oleObj spid="_x0000_s16800" name="Equation" r:id="rId25" imgW="241300" imgH="165100" progId="Equation.DSMT4">
                  <p:embed/>
                </p:oleObj>
              </mc:Choice>
              <mc:Fallback>
                <p:oleObj name="Equation" r:id="rId25" imgW="241300" imgH="165100" progId="Equation.DSMT4">
                  <p:embed/>
                  <p:pic>
                    <p:nvPicPr>
                      <p:cNvPr id="77" name="Object 76"/>
                      <p:cNvPicPr/>
                      <p:nvPr/>
                    </p:nvPicPr>
                    <p:blipFill>
                      <a:blip r:embed="rId16"/>
                      <a:stretch>
                        <a:fillRect/>
                      </a:stretch>
                    </p:blipFill>
                    <p:spPr>
                      <a:xfrm>
                        <a:off x="7004050" y="6127473"/>
                        <a:ext cx="403225" cy="277812"/>
                      </a:xfrm>
                      <a:prstGeom prst="rect">
                        <a:avLst/>
                      </a:prstGeom>
                    </p:spPr>
                  </p:pic>
                </p:oleObj>
              </mc:Fallback>
            </mc:AlternateContent>
          </a:graphicData>
        </a:graphic>
      </p:graphicFrame>
    </p:spTree>
    <p:extLst>
      <p:ext uri="{BB962C8B-B14F-4D97-AF65-F5344CB8AC3E}">
        <p14:creationId xmlns:p14="http://schemas.microsoft.com/office/powerpoint/2010/main" val="362093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2" grpId="0" animBg="1"/>
      <p:bldP spid="61" grpId="0"/>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a:off x="5735637" y="3235186"/>
            <a:ext cx="2476501"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84937" y="2224088"/>
            <a:ext cx="12700" cy="207972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34.)</a:t>
            </a: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635500" y="1397000"/>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6243637" y="2993886"/>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a:off x="6777037" y="3235186"/>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6510337" y="3387586"/>
            <a:ext cx="0" cy="63500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6510337" y="2535892"/>
            <a:ext cx="0" cy="66278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65"/>
          <p:cNvGraphicFramePr>
            <a:graphicFrameLocks noChangeAspect="1"/>
          </p:cNvGraphicFramePr>
          <p:nvPr/>
        </p:nvGraphicFramePr>
        <p:xfrm>
          <a:off x="6607174" y="2471599"/>
          <a:ext cx="339725" cy="341312"/>
        </p:xfrm>
        <a:graphic>
          <a:graphicData uri="http://schemas.openxmlformats.org/presentationml/2006/ole">
            <mc:AlternateContent xmlns:mc="http://schemas.openxmlformats.org/markup-compatibility/2006">
              <mc:Choice xmlns:v="urn:schemas-microsoft-com:vml" Requires="v">
                <p:oleObj spid="_x0000_s17699" name="Equation" r:id="rId3" imgW="203200" imgH="203200" progId="Equation.DSMT4">
                  <p:embed/>
                </p:oleObj>
              </mc:Choice>
              <mc:Fallback>
                <p:oleObj name="Equation" r:id="rId3" imgW="203200" imgH="203200" progId="Equation.DSMT4">
                  <p:embed/>
                  <p:pic>
                    <p:nvPicPr>
                      <p:cNvPr id="66" name="Object 65"/>
                      <p:cNvPicPr/>
                      <p:nvPr/>
                    </p:nvPicPr>
                    <p:blipFill>
                      <a:blip r:embed="rId4"/>
                      <a:stretch>
                        <a:fillRect/>
                      </a:stretch>
                    </p:blipFill>
                    <p:spPr>
                      <a:xfrm>
                        <a:off x="6607174" y="2471599"/>
                        <a:ext cx="339725" cy="341312"/>
                      </a:xfrm>
                      <a:prstGeom prst="rect">
                        <a:avLst/>
                      </a:prstGeom>
                    </p:spPr>
                  </p:pic>
                </p:oleObj>
              </mc:Fallback>
            </mc:AlternateContent>
          </a:graphicData>
        </a:graphic>
      </p:graphicFrame>
      <p:graphicFrame>
        <p:nvGraphicFramePr>
          <p:cNvPr id="67" name="Object 66"/>
          <p:cNvGraphicFramePr>
            <a:graphicFrameLocks noChangeAspect="1"/>
          </p:cNvGraphicFramePr>
          <p:nvPr/>
        </p:nvGraphicFramePr>
        <p:xfrm>
          <a:off x="6664325" y="3713163"/>
          <a:ext cx="403225" cy="277812"/>
        </p:xfrm>
        <a:graphic>
          <a:graphicData uri="http://schemas.openxmlformats.org/presentationml/2006/ole">
            <mc:AlternateContent xmlns:mc="http://schemas.openxmlformats.org/markup-compatibility/2006">
              <mc:Choice xmlns:v="urn:schemas-microsoft-com:vml" Requires="v">
                <p:oleObj spid="_x0000_s17700" name="Equation" r:id="rId5" imgW="241300" imgH="165100" progId="Equation.DSMT4">
                  <p:embed/>
                </p:oleObj>
              </mc:Choice>
              <mc:Fallback>
                <p:oleObj name="Equation" r:id="rId5" imgW="241300" imgH="165100" progId="Equation.DSMT4">
                  <p:embed/>
                  <p:pic>
                    <p:nvPicPr>
                      <p:cNvPr id="67" name="Object 66"/>
                      <p:cNvPicPr/>
                      <p:nvPr/>
                    </p:nvPicPr>
                    <p:blipFill>
                      <a:blip r:embed="rId6"/>
                      <a:stretch>
                        <a:fillRect/>
                      </a:stretch>
                    </p:blipFill>
                    <p:spPr>
                      <a:xfrm>
                        <a:off x="6664325" y="3713163"/>
                        <a:ext cx="403225" cy="277812"/>
                      </a:xfrm>
                      <a:prstGeom prst="rect">
                        <a:avLst/>
                      </a:prstGeom>
                    </p:spPr>
                  </p:pic>
                </p:oleObj>
              </mc:Fallback>
            </mc:AlternateContent>
          </a:graphicData>
        </a:graphic>
      </p:graphicFrame>
      <p:graphicFrame>
        <p:nvGraphicFramePr>
          <p:cNvPr id="68" name="Object 67"/>
          <p:cNvGraphicFramePr>
            <a:graphicFrameLocks noChangeAspect="1"/>
          </p:cNvGraphicFramePr>
          <p:nvPr/>
        </p:nvGraphicFramePr>
        <p:xfrm>
          <a:off x="7013575" y="2823229"/>
          <a:ext cx="254000" cy="341313"/>
        </p:xfrm>
        <a:graphic>
          <a:graphicData uri="http://schemas.openxmlformats.org/presentationml/2006/ole">
            <mc:AlternateContent xmlns:mc="http://schemas.openxmlformats.org/markup-compatibility/2006">
              <mc:Choice xmlns:v="urn:schemas-microsoft-com:vml" Requires="v">
                <p:oleObj spid="_x0000_s17701" name="Equation" r:id="rId7" imgW="152400" imgH="203200" progId="Equation.DSMT4">
                  <p:embed/>
                </p:oleObj>
              </mc:Choice>
              <mc:Fallback>
                <p:oleObj name="Equation" r:id="rId7" imgW="152400" imgH="203200" progId="Equation.DSMT4">
                  <p:embed/>
                  <p:pic>
                    <p:nvPicPr>
                      <p:cNvPr id="68" name="Object 67"/>
                      <p:cNvPicPr/>
                      <p:nvPr/>
                    </p:nvPicPr>
                    <p:blipFill>
                      <a:blip r:embed="rId8"/>
                      <a:stretch>
                        <a:fillRect/>
                      </a:stretch>
                    </p:blipFill>
                    <p:spPr>
                      <a:xfrm>
                        <a:off x="7013575" y="2823229"/>
                        <a:ext cx="254000" cy="341313"/>
                      </a:xfrm>
                      <a:prstGeom prst="rect">
                        <a:avLst/>
                      </a:prstGeom>
                    </p:spPr>
                  </p:pic>
                </p:oleObj>
              </mc:Fallback>
            </mc:AlternateContent>
          </a:graphicData>
        </a:graphic>
      </p:graphicFrame>
      <p:graphicFrame>
        <p:nvGraphicFramePr>
          <p:cNvPr id="75" name="Object 74"/>
          <p:cNvGraphicFramePr>
            <a:graphicFrameLocks noChangeAspect="1"/>
          </p:cNvGraphicFramePr>
          <p:nvPr/>
        </p:nvGraphicFramePr>
        <p:xfrm>
          <a:off x="6300768" y="2108200"/>
          <a:ext cx="155594" cy="203200"/>
        </p:xfrm>
        <a:graphic>
          <a:graphicData uri="http://schemas.openxmlformats.org/presentationml/2006/ole">
            <mc:AlternateContent xmlns:mc="http://schemas.openxmlformats.org/markup-compatibility/2006">
              <mc:Choice xmlns:v="urn:schemas-microsoft-com:vml" Requires="v">
                <p:oleObj spid="_x0000_s17702" name="Equation" r:id="rId9" imgW="127000" imgH="165100" progId="Equation.DSMT4">
                  <p:embed/>
                </p:oleObj>
              </mc:Choice>
              <mc:Fallback>
                <p:oleObj name="Equation" r:id="rId9" imgW="127000" imgH="165100" progId="Equation.DSMT4">
                  <p:embed/>
                  <p:pic>
                    <p:nvPicPr>
                      <p:cNvPr id="75" name="Object 74"/>
                      <p:cNvPicPr/>
                      <p:nvPr/>
                    </p:nvPicPr>
                    <p:blipFill>
                      <a:blip r:embed="rId10"/>
                      <a:stretch>
                        <a:fillRect/>
                      </a:stretch>
                    </p:blipFill>
                    <p:spPr>
                      <a:xfrm>
                        <a:off x="6300768" y="2108200"/>
                        <a:ext cx="155594" cy="203200"/>
                      </a:xfrm>
                      <a:prstGeom prst="rect">
                        <a:avLst/>
                      </a:prstGeom>
                    </p:spPr>
                  </p:pic>
                </p:oleObj>
              </mc:Fallback>
            </mc:AlternateContent>
          </a:graphicData>
        </a:graphic>
      </p:graphicFrame>
      <p:graphicFrame>
        <p:nvGraphicFramePr>
          <p:cNvPr id="76" name="Object 75"/>
          <p:cNvGraphicFramePr>
            <a:graphicFrameLocks noChangeAspect="1"/>
          </p:cNvGraphicFramePr>
          <p:nvPr/>
        </p:nvGraphicFramePr>
        <p:xfrm>
          <a:off x="8051800" y="3259138"/>
          <a:ext cx="155575" cy="155575"/>
        </p:xfrm>
        <a:graphic>
          <a:graphicData uri="http://schemas.openxmlformats.org/presentationml/2006/ole">
            <mc:AlternateContent xmlns:mc="http://schemas.openxmlformats.org/markup-compatibility/2006">
              <mc:Choice xmlns:v="urn:schemas-microsoft-com:vml" Requires="v">
                <p:oleObj spid="_x0000_s17703" name="Equation" r:id="rId11" imgW="127000" imgH="127000" progId="Equation.DSMT4">
                  <p:embed/>
                </p:oleObj>
              </mc:Choice>
              <mc:Fallback>
                <p:oleObj name="Equation" r:id="rId11" imgW="127000" imgH="127000" progId="Equation.DSMT4">
                  <p:embed/>
                  <p:pic>
                    <p:nvPicPr>
                      <p:cNvPr id="76" name="Object 75"/>
                      <p:cNvPicPr/>
                      <p:nvPr/>
                    </p:nvPicPr>
                    <p:blipFill>
                      <a:blip r:embed="rId12"/>
                      <a:stretch>
                        <a:fillRect/>
                      </a:stretch>
                    </p:blipFill>
                    <p:spPr>
                      <a:xfrm>
                        <a:off x="8051800" y="3259138"/>
                        <a:ext cx="155575" cy="155575"/>
                      </a:xfrm>
                      <a:prstGeom prst="rect">
                        <a:avLst/>
                      </a:prstGeom>
                    </p:spPr>
                  </p:pic>
                </p:oleObj>
              </mc:Fallback>
            </mc:AlternateContent>
          </a:graphicData>
        </a:graphic>
      </p:graphicFrame>
      <p:sp>
        <p:nvSpPr>
          <p:cNvPr id="69" name="TextBox 68"/>
          <p:cNvSpPr txBox="1"/>
          <p:nvPr/>
        </p:nvSpPr>
        <p:spPr>
          <a:xfrm>
            <a:off x="279891" y="306913"/>
            <a:ext cx="4203209" cy="1446550"/>
          </a:xfrm>
          <a:prstGeom prst="rect">
            <a:avLst/>
          </a:prstGeom>
          <a:noFill/>
        </p:spPr>
        <p:txBody>
          <a:bodyPr wrap="square" rtlCol="0">
            <a:spAutoFit/>
          </a:bodyPr>
          <a:lstStyle/>
          <a:p>
            <a:r>
              <a:rPr lang="en-US" sz="2800" dirty="0">
                <a:solidFill>
                  <a:srgbClr val="00C201"/>
                </a:solidFill>
                <a:latin typeface="Apple Chancery"/>
                <a:cs typeface="Apple Chancery"/>
              </a:rPr>
              <a:t>Step 3: </a:t>
            </a:r>
            <a:r>
              <a:rPr lang="en-US" sz="2000" dirty="0">
                <a:solidFill>
                  <a:srgbClr val="0D13FF"/>
                </a:solidFill>
                <a:latin typeface="Times New Roman"/>
                <a:cs typeface="Times New Roman"/>
              </a:rPr>
              <a:t>If</a:t>
            </a:r>
            <a:r>
              <a:rPr lang="en-US" sz="2000" dirty="0">
                <a:latin typeface="Times New Roman"/>
                <a:cs typeface="Times New Roman"/>
              </a:rPr>
              <a:t> there are any</a:t>
            </a:r>
            <a:r>
              <a:rPr lang="en-US" sz="2000" dirty="0">
                <a:solidFill>
                  <a:srgbClr val="0000FF"/>
                </a:solidFill>
                <a:latin typeface="Times New Roman"/>
                <a:cs typeface="Times New Roman"/>
              </a:rPr>
              <a:t> off-axis forces, break </a:t>
            </a:r>
            <a:r>
              <a:rPr lang="en-US" sz="2000" dirty="0">
                <a:latin typeface="Times New Roman"/>
                <a:cs typeface="Times New Roman"/>
              </a:rPr>
              <a:t>them</a:t>
            </a:r>
            <a:r>
              <a:rPr lang="en-US" sz="2000" dirty="0">
                <a:solidFill>
                  <a:srgbClr val="0000FF"/>
                </a:solidFill>
                <a:latin typeface="Times New Roman"/>
                <a:cs typeface="Times New Roman"/>
              </a:rPr>
              <a:t> into components </a:t>
            </a:r>
            <a:r>
              <a:rPr lang="en-US" sz="2000" dirty="0">
                <a:latin typeface="Times New Roman"/>
                <a:cs typeface="Times New Roman"/>
              </a:rPr>
              <a:t>along your two coordinate axes. (There </a:t>
            </a:r>
            <a:r>
              <a:rPr lang="en-US" sz="2000" dirty="0">
                <a:solidFill>
                  <a:srgbClr val="FF0000"/>
                </a:solidFill>
                <a:latin typeface="Times New Roman"/>
                <a:cs typeface="Times New Roman"/>
              </a:rPr>
              <a:t>aren’t any</a:t>
            </a:r>
            <a:r>
              <a:rPr lang="en-US" sz="2000" dirty="0">
                <a:latin typeface="Times New Roman"/>
                <a:cs typeface="Times New Roman"/>
              </a:rPr>
              <a:t>.)</a:t>
            </a:r>
            <a:endParaRPr lang="en-US" sz="2000" dirty="0">
              <a:solidFill>
                <a:srgbClr val="0000FF"/>
              </a:solidFill>
              <a:latin typeface="Apple Chancery"/>
              <a:cs typeface="Apple Chancery"/>
            </a:endParaRPr>
          </a:p>
        </p:txBody>
      </p:sp>
      <p:sp>
        <p:nvSpPr>
          <p:cNvPr id="72" name="TextBox 71"/>
          <p:cNvSpPr txBox="1"/>
          <p:nvPr/>
        </p:nvSpPr>
        <p:spPr>
          <a:xfrm>
            <a:off x="279891" y="1753463"/>
            <a:ext cx="5092209" cy="1446550"/>
          </a:xfrm>
          <a:prstGeom prst="rect">
            <a:avLst/>
          </a:prstGeom>
          <a:noFill/>
        </p:spPr>
        <p:txBody>
          <a:bodyPr wrap="square" rtlCol="0">
            <a:spAutoFit/>
          </a:bodyPr>
          <a:lstStyle/>
          <a:p>
            <a:r>
              <a:rPr lang="en-US" sz="2800" dirty="0">
                <a:solidFill>
                  <a:srgbClr val="00C201"/>
                </a:solidFill>
                <a:latin typeface="Apple Chancery"/>
                <a:cs typeface="Apple Chancery"/>
              </a:rPr>
              <a:t>Step 4:  </a:t>
            </a:r>
            <a:r>
              <a:rPr lang="en-US" sz="2000" dirty="0">
                <a:solidFill>
                  <a:srgbClr val="0000FF"/>
                </a:solidFill>
                <a:latin typeface="Times New Roman"/>
                <a:cs typeface="Times New Roman"/>
              </a:rPr>
              <a:t>Sum </a:t>
            </a:r>
            <a:r>
              <a:rPr lang="en-US" sz="2000" dirty="0">
                <a:latin typeface="Times New Roman"/>
                <a:cs typeface="Times New Roman"/>
              </a:rPr>
              <a:t>the</a:t>
            </a:r>
            <a:r>
              <a:rPr lang="en-US" sz="2000" dirty="0">
                <a:solidFill>
                  <a:srgbClr val="0000FF"/>
                </a:solidFill>
                <a:latin typeface="Times New Roman"/>
                <a:cs typeface="Times New Roman"/>
              </a:rPr>
              <a:t> forces </a:t>
            </a:r>
            <a:r>
              <a:rPr lang="en-US" sz="2000" dirty="0">
                <a:latin typeface="Times New Roman"/>
                <a:cs typeface="Times New Roman"/>
              </a:rPr>
              <a:t>running along one of the axes and </a:t>
            </a:r>
            <a:r>
              <a:rPr lang="en-US" sz="2000" dirty="0">
                <a:solidFill>
                  <a:srgbClr val="0000FF"/>
                </a:solidFill>
                <a:latin typeface="Times New Roman"/>
                <a:cs typeface="Times New Roman"/>
              </a:rPr>
              <a:t>put </a:t>
            </a:r>
            <a:r>
              <a:rPr lang="en-US" sz="2000" dirty="0">
                <a:latin typeface="Times New Roman"/>
                <a:cs typeface="Times New Roman"/>
              </a:rPr>
              <a:t>that sum </a:t>
            </a:r>
            <a:r>
              <a:rPr lang="en-US" sz="2000" dirty="0">
                <a:solidFill>
                  <a:srgbClr val="0000FF"/>
                </a:solidFill>
                <a:latin typeface="Times New Roman"/>
                <a:cs typeface="Times New Roman"/>
              </a:rPr>
              <a:t>equal to </a:t>
            </a:r>
            <a:r>
              <a:rPr lang="en-US" sz="2000" dirty="0">
                <a:latin typeface="Times New Roman"/>
                <a:cs typeface="Times New Roman"/>
              </a:rPr>
              <a:t>the body’s </a:t>
            </a:r>
            <a:r>
              <a:rPr lang="en-US" sz="2000" dirty="0">
                <a:solidFill>
                  <a:srgbClr val="FF0000"/>
                </a:solidFill>
                <a:latin typeface="Times New Roman"/>
                <a:cs typeface="Times New Roman"/>
              </a:rPr>
              <a:t>mass “m”</a:t>
            </a:r>
            <a:r>
              <a:rPr lang="en-US" sz="2000" dirty="0">
                <a:solidFill>
                  <a:srgbClr val="0000FF"/>
                </a:solidFill>
                <a:latin typeface="Times New Roman"/>
                <a:cs typeface="Times New Roman"/>
              </a:rPr>
              <a:t> times </a:t>
            </a:r>
            <a:r>
              <a:rPr lang="en-US" sz="2000" dirty="0">
                <a:latin typeface="Times New Roman"/>
                <a:cs typeface="Times New Roman"/>
              </a:rPr>
              <a:t>its</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acceleration</a:t>
            </a:r>
            <a:r>
              <a:rPr lang="en-US" sz="2000" dirty="0">
                <a:solidFill>
                  <a:srgbClr val="0000FF"/>
                </a:solidFill>
                <a:latin typeface="Times New Roman"/>
                <a:cs typeface="Times New Roman"/>
              </a:rPr>
              <a:t> </a:t>
            </a:r>
            <a:r>
              <a:rPr lang="en-US" sz="2000" dirty="0">
                <a:latin typeface="Times New Roman"/>
                <a:cs typeface="Times New Roman"/>
              </a:rPr>
              <a:t>along that line (</a:t>
            </a:r>
            <a:r>
              <a:rPr lang="en-US" sz="2000" dirty="0">
                <a:solidFill>
                  <a:srgbClr val="0D13FF"/>
                </a:solidFill>
                <a:latin typeface="Times New Roman"/>
                <a:cs typeface="Times New Roman"/>
              </a:rPr>
              <a:t>include blurbs</a:t>
            </a:r>
            <a:r>
              <a:rPr lang="en-US" sz="2000" dirty="0">
                <a:latin typeface="Times New Roman"/>
                <a:cs typeface="Times New Roman"/>
              </a:rPr>
              <a:t>).  </a:t>
            </a:r>
            <a:endParaRPr lang="en-US" sz="2400" dirty="0">
              <a:latin typeface="Apple Chancery"/>
              <a:cs typeface="Apple Chancery"/>
            </a:endParaRPr>
          </a:p>
        </p:txBody>
      </p:sp>
      <p:graphicFrame>
        <p:nvGraphicFramePr>
          <p:cNvPr id="73" name="Object 72"/>
          <p:cNvGraphicFramePr>
            <a:graphicFrameLocks noChangeAspect="1"/>
          </p:cNvGraphicFramePr>
          <p:nvPr/>
        </p:nvGraphicFramePr>
        <p:xfrm>
          <a:off x="2655888" y="3198673"/>
          <a:ext cx="1166812" cy="831850"/>
        </p:xfrm>
        <a:graphic>
          <a:graphicData uri="http://schemas.openxmlformats.org/presentationml/2006/ole">
            <mc:AlternateContent xmlns:mc="http://schemas.openxmlformats.org/markup-compatibility/2006">
              <mc:Choice xmlns:v="urn:schemas-microsoft-com:vml" Requires="v">
                <p:oleObj spid="_x0000_s17704" name="Equation" r:id="rId13" imgW="698500" imgH="495300" progId="Equation.DSMT4">
                  <p:embed/>
                </p:oleObj>
              </mc:Choice>
              <mc:Fallback>
                <p:oleObj name="Equation" r:id="rId13" imgW="698500" imgH="495300" progId="Equation.DSMT4">
                  <p:embed/>
                  <p:pic>
                    <p:nvPicPr>
                      <p:cNvPr id="73" name="Object 72"/>
                      <p:cNvPicPr/>
                      <p:nvPr/>
                    </p:nvPicPr>
                    <p:blipFill>
                      <a:blip r:embed="rId14"/>
                      <a:stretch>
                        <a:fillRect/>
                      </a:stretch>
                    </p:blipFill>
                    <p:spPr>
                      <a:xfrm>
                        <a:off x="2655888" y="3198673"/>
                        <a:ext cx="1166812" cy="831850"/>
                      </a:xfrm>
                      <a:prstGeom prst="rect">
                        <a:avLst/>
                      </a:prstGeom>
                    </p:spPr>
                  </p:pic>
                </p:oleObj>
              </mc:Fallback>
            </mc:AlternateContent>
          </a:graphicData>
        </a:graphic>
      </p:graphicFrame>
      <p:grpSp>
        <p:nvGrpSpPr>
          <p:cNvPr id="77" name="Group 76"/>
          <p:cNvGrpSpPr/>
          <p:nvPr/>
        </p:nvGrpSpPr>
        <p:grpSpPr>
          <a:xfrm>
            <a:off x="5676900" y="1092190"/>
            <a:ext cx="647700" cy="47634"/>
            <a:chOff x="5676900" y="1581140"/>
            <a:chExt cx="647700" cy="47634"/>
          </a:xfrm>
        </p:grpSpPr>
        <p:sp>
          <p:nvSpPr>
            <p:cNvPr id="78" name="Rectangle 77"/>
            <p:cNvSpPr/>
            <p:nvPr/>
          </p:nvSpPr>
          <p:spPr>
            <a:xfrm>
              <a:off x="5676900" y="1583055"/>
              <a:ext cx="647700" cy="45719"/>
            </a:xfrm>
            <a:prstGeom prst="rect">
              <a:avLst/>
            </a:prstGeom>
            <a:solidFill>
              <a:schemeClr val="accent6"/>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Freeform 78"/>
            <p:cNvSpPr/>
            <p:nvPr/>
          </p:nvSpPr>
          <p:spPr>
            <a:xfrm>
              <a:off x="5676900" y="158115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Freeform 79"/>
            <p:cNvSpPr/>
            <p:nvPr/>
          </p:nvSpPr>
          <p:spPr>
            <a:xfrm>
              <a:off x="5734050" y="1581149"/>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Freeform 80"/>
            <p:cNvSpPr/>
            <p:nvPr/>
          </p:nvSpPr>
          <p:spPr>
            <a:xfrm>
              <a:off x="5791200" y="1581148"/>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Freeform 81"/>
            <p:cNvSpPr/>
            <p:nvPr/>
          </p:nvSpPr>
          <p:spPr>
            <a:xfrm>
              <a:off x="5848350" y="1581147"/>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Freeform 82"/>
            <p:cNvSpPr/>
            <p:nvPr/>
          </p:nvSpPr>
          <p:spPr>
            <a:xfrm>
              <a:off x="5905500" y="1581146"/>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a:off x="5962650" y="1581145"/>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Freeform 84"/>
            <p:cNvSpPr/>
            <p:nvPr/>
          </p:nvSpPr>
          <p:spPr>
            <a:xfrm>
              <a:off x="6019800" y="1581144"/>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Freeform 85"/>
            <p:cNvSpPr/>
            <p:nvPr/>
          </p:nvSpPr>
          <p:spPr>
            <a:xfrm>
              <a:off x="6076950" y="1581143"/>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Freeform 86"/>
            <p:cNvSpPr/>
            <p:nvPr/>
          </p:nvSpPr>
          <p:spPr>
            <a:xfrm>
              <a:off x="6134100" y="1581142"/>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Freeform 87"/>
            <p:cNvSpPr/>
            <p:nvPr/>
          </p:nvSpPr>
          <p:spPr>
            <a:xfrm>
              <a:off x="6191250" y="1581141"/>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6248400" y="158114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0" name="Rectangle 89"/>
          <p:cNvSpPr/>
          <p:nvPr/>
        </p:nvSpPr>
        <p:spPr>
          <a:xfrm>
            <a:off x="5143500" y="876300"/>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6197600" y="486569"/>
            <a:ext cx="863600" cy="910431"/>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7073900" y="876300"/>
            <a:ext cx="533400" cy="520700"/>
          </a:xfrm>
          <a:prstGeom prst="rect">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3" name="Object 92"/>
          <p:cNvGraphicFramePr>
            <a:graphicFrameLocks noChangeAspect="1"/>
          </p:cNvGraphicFramePr>
          <p:nvPr/>
        </p:nvGraphicFramePr>
        <p:xfrm>
          <a:off x="5280025" y="633412"/>
          <a:ext cx="266700" cy="204788"/>
        </p:xfrm>
        <a:graphic>
          <a:graphicData uri="http://schemas.openxmlformats.org/presentationml/2006/ole">
            <mc:AlternateContent xmlns:mc="http://schemas.openxmlformats.org/markup-compatibility/2006">
              <mc:Choice xmlns:v="urn:schemas-microsoft-com:vml" Requires="v">
                <p:oleObj spid="_x0000_s17705" name="Equation" r:id="rId15" imgW="165100" imgH="127000" progId="Equation.DSMT4">
                  <p:embed/>
                </p:oleObj>
              </mc:Choice>
              <mc:Fallback>
                <p:oleObj name="Equation" r:id="rId15" imgW="165100" imgH="127000" progId="Equation.DSMT4">
                  <p:embed/>
                  <p:pic>
                    <p:nvPicPr>
                      <p:cNvPr id="93" name="Object 92"/>
                      <p:cNvPicPr/>
                      <p:nvPr/>
                    </p:nvPicPr>
                    <p:blipFill>
                      <a:blip r:embed="rId16"/>
                      <a:stretch>
                        <a:fillRect/>
                      </a:stretch>
                    </p:blipFill>
                    <p:spPr>
                      <a:xfrm>
                        <a:off x="5280025" y="633412"/>
                        <a:ext cx="266700" cy="204788"/>
                      </a:xfrm>
                      <a:prstGeom prst="rect">
                        <a:avLst/>
                      </a:prstGeom>
                    </p:spPr>
                  </p:pic>
                </p:oleObj>
              </mc:Fallback>
            </mc:AlternateContent>
          </a:graphicData>
        </a:graphic>
      </p:graphicFrame>
      <p:graphicFrame>
        <p:nvGraphicFramePr>
          <p:cNvPr id="94" name="Object 93"/>
          <p:cNvGraphicFramePr>
            <a:graphicFrameLocks noChangeAspect="1"/>
          </p:cNvGraphicFramePr>
          <p:nvPr/>
        </p:nvGraphicFramePr>
        <p:xfrm>
          <a:off x="6427788" y="189707"/>
          <a:ext cx="409575" cy="246062"/>
        </p:xfrm>
        <a:graphic>
          <a:graphicData uri="http://schemas.openxmlformats.org/presentationml/2006/ole">
            <mc:AlternateContent xmlns:mc="http://schemas.openxmlformats.org/markup-compatibility/2006">
              <mc:Choice xmlns:v="urn:schemas-microsoft-com:vml" Requires="v">
                <p:oleObj spid="_x0000_s17706" name="Equation" r:id="rId17" imgW="254000" imgH="152400" progId="Equation.DSMT4">
                  <p:embed/>
                </p:oleObj>
              </mc:Choice>
              <mc:Fallback>
                <p:oleObj name="Equation" r:id="rId17" imgW="254000" imgH="152400" progId="Equation.DSMT4">
                  <p:embed/>
                  <p:pic>
                    <p:nvPicPr>
                      <p:cNvPr id="94" name="Object 93"/>
                      <p:cNvPicPr/>
                      <p:nvPr/>
                    </p:nvPicPr>
                    <p:blipFill>
                      <a:blip r:embed="rId18"/>
                      <a:stretch>
                        <a:fillRect/>
                      </a:stretch>
                    </p:blipFill>
                    <p:spPr>
                      <a:xfrm>
                        <a:off x="6427788" y="189707"/>
                        <a:ext cx="409575" cy="246062"/>
                      </a:xfrm>
                      <a:prstGeom prst="rect">
                        <a:avLst/>
                      </a:prstGeom>
                    </p:spPr>
                  </p:pic>
                </p:oleObj>
              </mc:Fallback>
            </mc:AlternateContent>
          </a:graphicData>
        </a:graphic>
      </p:graphicFrame>
      <p:graphicFrame>
        <p:nvGraphicFramePr>
          <p:cNvPr id="95" name="Object 94"/>
          <p:cNvGraphicFramePr>
            <a:graphicFrameLocks noChangeAspect="1"/>
          </p:cNvGraphicFramePr>
          <p:nvPr/>
        </p:nvGraphicFramePr>
        <p:xfrm>
          <a:off x="7628731" y="876300"/>
          <a:ext cx="388937" cy="246063"/>
        </p:xfrm>
        <a:graphic>
          <a:graphicData uri="http://schemas.openxmlformats.org/presentationml/2006/ole">
            <mc:AlternateContent xmlns:mc="http://schemas.openxmlformats.org/markup-compatibility/2006">
              <mc:Choice xmlns:v="urn:schemas-microsoft-com:vml" Requires="v">
                <p:oleObj spid="_x0000_s17707" name="Equation" r:id="rId19" imgW="241300" imgH="152400" progId="Equation.DSMT4">
                  <p:embed/>
                </p:oleObj>
              </mc:Choice>
              <mc:Fallback>
                <p:oleObj name="Equation" r:id="rId19" imgW="241300" imgH="152400" progId="Equation.DSMT4">
                  <p:embed/>
                  <p:pic>
                    <p:nvPicPr>
                      <p:cNvPr id="95" name="Object 94"/>
                      <p:cNvPicPr/>
                      <p:nvPr/>
                    </p:nvPicPr>
                    <p:blipFill>
                      <a:blip r:embed="rId20"/>
                      <a:stretch>
                        <a:fillRect/>
                      </a:stretch>
                    </p:blipFill>
                    <p:spPr>
                      <a:xfrm>
                        <a:off x="7628731" y="876300"/>
                        <a:ext cx="388937" cy="246063"/>
                      </a:xfrm>
                      <a:prstGeom prst="rect">
                        <a:avLst/>
                      </a:prstGeom>
                    </p:spPr>
                  </p:pic>
                </p:oleObj>
              </mc:Fallback>
            </mc:AlternateContent>
          </a:graphicData>
        </a:graphic>
      </p:graphicFrame>
      <p:cxnSp>
        <p:nvCxnSpPr>
          <p:cNvPr id="96" name="Straight Arrow Connector 95"/>
          <p:cNvCxnSpPr/>
          <p:nvPr/>
        </p:nvCxnSpPr>
        <p:spPr>
          <a:xfrm>
            <a:off x="7073900" y="722312"/>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97" name="Object 96"/>
          <p:cNvGraphicFramePr>
            <a:graphicFrameLocks noChangeAspect="1"/>
          </p:cNvGraphicFramePr>
          <p:nvPr/>
        </p:nvGraphicFramePr>
        <p:xfrm>
          <a:off x="7312025" y="407987"/>
          <a:ext cx="225425" cy="246063"/>
        </p:xfrm>
        <a:graphic>
          <a:graphicData uri="http://schemas.openxmlformats.org/presentationml/2006/ole">
            <mc:AlternateContent xmlns:mc="http://schemas.openxmlformats.org/markup-compatibility/2006">
              <mc:Choice xmlns:v="urn:schemas-microsoft-com:vml" Requires="v">
                <p:oleObj spid="_x0000_s17708" name="Equation" r:id="rId21" imgW="139700" imgH="152400" progId="Equation.DSMT4">
                  <p:embed/>
                </p:oleObj>
              </mc:Choice>
              <mc:Fallback>
                <p:oleObj name="Equation" r:id="rId21" imgW="139700" imgH="152400" progId="Equation.DSMT4">
                  <p:embed/>
                  <p:pic>
                    <p:nvPicPr>
                      <p:cNvPr id="97" name="Object 96"/>
                      <p:cNvPicPr/>
                      <p:nvPr/>
                    </p:nvPicPr>
                    <p:blipFill>
                      <a:blip r:embed="rId22"/>
                      <a:stretch>
                        <a:fillRect/>
                      </a:stretch>
                    </p:blipFill>
                    <p:spPr>
                      <a:xfrm>
                        <a:off x="7312025" y="407987"/>
                        <a:ext cx="225425" cy="246063"/>
                      </a:xfrm>
                      <a:prstGeom prst="rect">
                        <a:avLst/>
                      </a:prstGeom>
                    </p:spPr>
                  </p:pic>
                </p:oleObj>
              </mc:Fallback>
            </mc:AlternateContent>
          </a:graphicData>
        </a:graphic>
      </p:graphicFrame>
      <p:sp>
        <p:nvSpPr>
          <p:cNvPr id="98" name="TextBox 97"/>
          <p:cNvSpPr txBox="1"/>
          <p:nvPr/>
        </p:nvSpPr>
        <p:spPr>
          <a:xfrm>
            <a:off x="279891" y="4824513"/>
            <a:ext cx="8559800" cy="830997"/>
          </a:xfrm>
          <a:prstGeom prst="rect">
            <a:avLst/>
          </a:prstGeom>
          <a:noFill/>
        </p:spPr>
        <p:txBody>
          <a:bodyPr wrap="square" rtlCol="0">
            <a:spAutoFit/>
          </a:bodyPr>
          <a:lstStyle/>
          <a:p>
            <a:r>
              <a:rPr lang="en-US" sz="2800" dirty="0">
                <a:solidFill>
                  <a:srgbClr val="00C201"/>
                </a:solidFill>
                <a:latin typeface="Apple Chancery"/>
                <a:cs typeface="Apple Chancery"/>
              </a:rPr>
              <a:t>Step 5:  </a:t>
            </a:r>
            <a:r>
              <a:rPr lang="en-US" sz="2000" dirty="0">
                <a:solidFill>
                  <a:srgbClr val="0000FF"/>
                </a:solidFill>
                <a:latin typeface="Times New Roman"/>
                <a:cs typeface="Times New Roman"/>
              </a:rPr>
              <a:t>Repeat </a:t>
            </a:r>
            <a:r>
              <a:rPr lang="en-US" sz="2000" i="1" dirty="0">
                <a:latin typeface="Times New Roman"/>
                <a:cs typeface="Times New Roman"/>
              </a:rPr>
              <a:t>the</a:t>
            </a:r>
            <a:r>
              <a:rPr lang="en-US" sz="2000" i="1" dirty="0">
                <a:solidFill>
                  <a:srgbClr val="0000FF"/>
                </a:solidFill>
                <a:latin typeface="Times New Roman"/>
                <a:cs typeface="Times New Roman"/>
              </a:rPr>
              <a:t> process </a:t>
            </a:r>
            <a:r>
              <a:rPr lang="en-US" sz="2000" dirty="0">
                <a:latin typeface="Times New Roman"/>
                <a:cs typeface="Times New Roman"/>
              </a:rPr>
              <a:t>if you don’t have enough information to solve the problem.  </a:t>
            </a:r>
            <a:endParaRPr lang="en-US" sz="2400" dirty="0">
              <a:latin typeface="Apple Chancery"/>
              <a:cs typeface="Apple Chancery"/>
            </a:endParaRPr>
          </a:p>
        </p:txBody>
      </p:sp>
      <p:cxnSp>
        <p:nvCxnSpPr>
          <p:cNvPr id="99" name="Straight Connector 98"/>
          <p:cNvCxnSpPr/>
          <p:nvPr/>
        </p:nvCxnSpPr>
        <p:spPr>
          <a:xfrm>
            <a:off x="2655888" y="3641446"/>
            <a:ext cx="774700"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54516" y="4332765"/>
            <a:ext cx="8385175" cy="369332"/>
          </a:xfrm>
          <a:prstGeom prst="rect">
            <a:avLst/>
          </a:prstGeom>
          <a:noFill/>
        </p:spPr>
        <p:txBody>
          <a:bodyPr wrap="square" rtlCol="0">
            <a:spAutoFit/>
          </a:bodyPr>
          <a:lstStyle/>
          <a:p>
            <a:r>
              <a:rPr lang="en-US" dirty="0">
                <a:solidFill>
                  <a:srgbClr val="FF0000"/>
                </a:solidFill>
                <a:latin typeface="Apple Chancery"/>
                <a:cs typeface="Apple Chancery"/>
              </a:rPr>
              <a:t>Note that </a:t>
            </a:r>
            <a:r>
              <a:rPr lang="en-US" dirty="0">
                <a:solidFill>
                  <a:srgbClr val="000000"/>
                </a:solidFill>
                <a:latin typeface="Times New Roman"/>
                <a:cs typeface="Times New Roman"/>
              </a:rPr>
              <a:t>with no friction in the system, summing along the y-direction is not needed.</a:t>
            </a:r>
            <a:endParaRPr lang="en-US" sz="2000" dirty="0">
              <a:solidFill>
                <a:srgbClr val="000000"/>
              </a:solidFill>
              <a:latin typeface="Apple Chancery"/>
              <a:cs typeface="Apple Chancery"/>
            </a:endParaRPr>
          </a:p>
        </p:txBody>
      </p:sp>
    </p:spTree>
    <p:extLst>
      <p:ext uri="{BB962C8B-B14F-4D97-AF65-F5344CB8AC3E}">
        <p14:creationId xmlns:p14="http://schemas.microsoft.com/office/powerpoint/2010/main" val="341950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98"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p:cNvCxnSpPr/>
          <p:nvPr/>
        </p:nvCxnSpPr>
        <p:spPr>
          <a:xfrm flipV="1">
            <a:off x="2782868" y="4315620"/>
            <a:ext cx="12700" cy="207972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614468" y="5326718"/>
            <a:ext cx="2476500"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5676900" y="1092190"/>
            <a:ext cx="647700" cy="47634"/>
            <a:chOff x="5676900" y="1581140"/>
            <a:chExt cx="647700" cy="47634"/>
          </a:xfrm>
        </p:grpSpPr>
        <p:sp>
          <p:nvSpPr>
            <p:cNvPr id="15" name="Rectangle 14"/>
            <p:cNvSpPr/>
            <p:nvPr/>
          </p:nvSpPr>
          <p:spPr>
            <a:xfrm>
              <a:off x="5676900" y="1583055"/>
              <a:ext cx="647700" cy="45719"/>
            </a:xfrm>
            <a:prstGeom prst="rect">
              <a:avLst/>
            </a:prstGeom>
            <a:solidFill>
              <a:schemeClr val="accent6"/>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5676900" y="158115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5734050" y="1581149"/>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791200" y="1581148"/>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5848350" y="1581147"/>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905500" y="1581146"/>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5962650" y="1581145"/>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6019800" y="1581144"/>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6076950" y="1581143"/>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6134100" y="1581142"/>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6191250" y="1581141"/>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6248400" y="158114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35.)</a:t>
            </a: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143500" y="876300"/>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635500" y="1397000"/>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197600" y="486569"/>
            <a:ext cx="863600" cy="910431"/>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073900" y="876300"/>
            <a:ext cx="533400" cy="520700"/>
          </a:xfrm>
          <a:prstGeom prst="rect">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nvGraphicFramePr>
        <p:xfrm>
          <a:off x="5280025" y="633412"/>
          <a:ext cx="266700" cy="204788"/>
        </p:xfrm>
        <a:graphic>
          <a:graphicData uri="http://schemas.openxmlformats.org/presentationml/2006/ole">
            <mc:AlternateContent xmlns:mc="http://schemas.openxmlformats.org/markup-compatibility/2006">
              <mc:Choice xmlns:v="urn:schemas-microsoft-com:vml" Requires="v">
                <p:oleObj spid="_x0000_s18867" name="Equation" r:id="rId3" imgW="165100" imgH="127000" progId="Equation.DSMT4">
                  <p:embed/>
                </p:oleObj>
              </mc:Choice>
              <mc:Fallback>
                <p:oleObj name="Equation" r:id="rId3" imgW="165100" imgH="127000" progId="Equation.DSMT4">
                  <p:embed/>
                  <p:pic>
                    <p:nvPicPr>
                      <p:cNvPr id="42" name="Object 41"/>
                      <p:cNvPicPr/>
                      <p:nvPr/>
                    </p:nvPicPr>
                    <p:blipFill>
                      <a:blip r:embed="rId4"/>
                      <a:stretch>
                        <a:fillRect/>
                      </a:stretch>
                    </p:blipFill>
                    <p:spPr>
                      <a:xfrm>
                        <a:off x="5280025" y="633412"/>
                        <a:ext cx="266700" cy="204788"/>
                      </a:xfrm>
                      <a:prstGeom prst="rect">
                        <a:avLst/>
                      </a:prstGeom>
                    </p:spPr>
                  </p:pic>
                </p:oleObj>
              </mc:Fallback>
            </mc:AlternateContent>
          </a:graphicData>
        </a:graphic>
      </p:graphicFrame>
      <p:graphicFrame>
        <p:nvGraphicFramePr>
          <p:cNvPr id="43" name="Object 42"/>
          <p:cNvGraphicFramePr>
            <a:graphicFrameLocks noChangeAspect="1"/>
          </p:cNvGraphicFramePr>
          <p:nvPr/>
        </p:nvGraphicFramePr>
        <p:xfrm>
          <a:off x="6427788" y="189707"/>
          <a:ext cx="409575" cy="246062"/>
        </p:xfrm>
        <a:graphic>
          <a:graphicData uri="http://schemas.openxmlformats.org/presentationml/2006/ole">
            <mc:AlternateContent xmlns:mc="http://schemas.openxmlformats.org/markup-compatibility/2006">
              <mc:Choice xmlns:v="urn:schemas-microsoft-com:vml" Requires="v">
                <p:oleObj spid="_x0000_s18868" name="Equation" r:id="rId5" imgW="254000" imgH="152400" progId="Equation.DSMT4">
                  <p:embed/>
                </p:oleObj>
              </mc:Choice>
              <mc:Fallback>
                <p:oleObj name="Equation" r:id="rId5" imgW="254000" imgH="152400" progId="Equation.DSMT4">
                  <p:embed/>
                  <p:pic>
                    <p:nvPicPr>
                      <p:cNvPr id="43" name="Object 42"/>
                      <p:cNvPicPr/>
                      <p:nvPr/>
                    </p:nvPicPr>
                    <p:blipFill>
                      <a:blip r:embed="rId6"/>
                      <a:stretch>
                        <a:fillRect/>
                      </a:stretch>
                    </p:blipFill>
                    <p:spPr>
                      <a:xfrm>
                        <a:off x="6427788" y="189707"/>
                        <a:ext cx="409575" cy="246062"/>
                      </a:xfrm>
                      <a:prstGeom prst="rect">
                        <a:avLst/>
                      </a:prstGeom>
                    </p:spPr>
                  </p:pic>
                </p:oleObj>
              </mc:Fallback>
            </mc:AlternateContent>
          </a:graphicData>
        </a:graphic>
      </p:graphicFrame>
      <p:graphicFrame>
        <p:nvGraphicFramePr>
          <p:cNvPr id="44" name="Object 43"/>
          <p:cNvGraphicFramePr>
            <a:graphicFrameLocks noChangeAspect="1"/>
          </p:cNvGraphicFramePr>
          <p:nvPr/>
        </p:nvGraphicFramePr>
        <p:xfrm>
          <a:off x="7628731" y="876300"/>
          <a:ext cx="388937" cy="246063"/>
        </p:xfrm>
        <a:graphic>
          <a:graphicData uri="http://schemas.openxmlformats.org/presentationml/2006/ole">
            <mc:AlternateContent xmlns:mc="http://schemas.openxmlformats.org/markup-compatibility/2006">
              <mc:Choice xmlns:v="urn:schemas-microsoft-com:vml" Requires="v">
                <p:oleObj spid="_x0000_s18869" name="Equation" r:id="rId7" imgW="241300" imgH="152400" progId="Equation.DSMT4">
                  <p:embed/>
                </p:oleObj>
              </mc:Choice>
              <mc:Fallback>
                <p:oleObj name="Equation" r:id="rId7" imgW="241300" imgH="152400" progId="Equation.DSMT4">
                  <p:embed/>
                  <p:pic>
                    <p:nvPicPr>
                      <p:cNvPr id="44" name="Object 43"/>
                      <p:cNvPicPr/>
                      <p:nvPr/>
                    </p:nvPicPr>
                    <p:blipFill>
                      <a:blip r:embed="rId8"/>
                      <a:stretch>
                        <a:fillRect/>
                      </a:stretch>
                    </p:blipFill>
                    <p:spPr>
                      <a:xfrm>
                        <a:off x="7628731" y="876300"/>
                        <a:ext cx="388937" cy="246063"/>
                      </a:xfrm>
                      <a:prstGeom prst="rect">
                        <a:avLst/>
                      </a:prstGeom>
                    </p:spPr>
                  </p:pic>
                </p:oleObj>
              </mc:Fallback>
            </mc:AlternateContent>
          </a:graphicData>
        </a:graphic>
      </p:graphicFrame>
      <p:cxnSp>
        <p:nvCxnSpPr>
          <p:cNvPr id="9" name="Straight Arrow Connector 8"/>
          <p:cNvCxnSpPr/>
          <p:nvPr/>
        </p:nvCxnSpPr>
        <p:spPr>
          <a:xfrm>
            <a:off x="7073900" y="722312"/>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5" name="Object 44"/>
          <p:cNvGraphicFramePr>
            <a:graphicFrameLocks noChangeAspect="1"/>
          </p:cNvGraphicFramePr>
          <p:nvPr/>
        </p:nvGraphicFramePr>
        <p:xfrm>
          <a:off x="7312025" y="407987"/>
          <a:ext cx="225425" cy="246063"/>
        </p:xfrm>
        <a:graphic>
          <a:graphicData uri="http://schemas.openxmlformats.org/presentationml/2006/ole">
            <mc:AlternateContent xmlns:mc="http://schemas.openxmlformats.org/markup-compatibility/2006">
              <mc:Choice xmlns:v="urn:schemas-microsoft-com:vml" Requires="v">
                <p:oleObj spid="_x0000_s18870" name="Equation" r:id="rId9" imgW="139700" imgH="152400" progId="Equation.DSMT4">
                  <p:embed/>
                </p:oleObj>
              </mc:Choice>
              <mc:Fallback>
                <p:oleObj name="Equation" r:id="rId9" imgW="139700" imgH="152400" progId="Equation.DSMT4">
                  <p:embed/>
                  <p:pic>
                    <p:nvPicPr>
                      <p:cNvPr id="45" name="Object 44"/>
                      <p:cNvPicPr/>
                      <p:nvPr/>
                    </p:nvPicPr>
                    <p:blipFill>
                      <a:blip r:embed="rId10"/>
                      <a:stretch>
                        <a:fillRect/>
                      </a:stretch>
                    </p:blipFill>
                    <p:spPr>
                      <a:xfrm>
                        <a:off x="7312025" y="407987"/>
                        <a:ext cx="225425" cy="246063"/>
                      </a:xfrm>
                      <a:prstGeom prst="rect">
                        <a:avLst/>
                      </a:prstGeom>
                    </p:spPr>
                  </p:pic>
                </p:oleObj>
              </mc:Fallback>
            </mc:AlternateContent>
          </a:graphicData>
        </a:graphic>
      </p:graphicFrame>
      <p:sp>
        <p:nvSpPr>
          <p:cNvPr id="49" name="TextBox 48"/>
          <p:cNvSpPr txBox="1"/>
          <p:nvPr/>
        </p:nvSpPr>
        <p:spPr>
          <a:xfrm>
            <a:off x="342900" y="633412"/>
            <a:ext cx="3606800" cy="1754327"/>
          </a:xfrm>
          <a:prstGeom prst="rect">
            <a:avLst/>
          </a:prstGeom>
          <a:noFill/>
        </p:spPr>
        <p:txBody>
          <a:bodyPr wrap="square" rtlCol="0">
            <a:spAutoFit/>
          </a:bodyPr>
          <a:lstStyle/>
          <a:p>
            <a:r>
              <a:rPr lang="en-US" sz="2800" dirty="0">
                <a:solidFill>
                  <a:srgbClr val="FF0000"/>
                </a:solidFill>
                <a:latin typeface="Apple Chancery"/>
                <a:cs typeface="Apple Chancery"/>
              </a:rPr>
              <a:t>Steps 1, 2, 3 and 4: </a:t>
            </a:r>
            <a:r>
              <a:rPr lang="en-US" sz="2000" dirty="0">
                <a:solidFill>
                  <a:srgbClr val="0D13FF"/>
                </a:solidFill>
                <a:latin typeface="Times New Roman"/>
                <a:cs typeface="Times New Roman"/>
              </a:rPr>
              <a:t>Pick another body </a:t>
            </a:r>
            <a:r>
              <a:rPr lang="en-US" sz="2000" dirty="0">
                <a:latin typeface="Times New Roman"/>
                <a:cs typeface="Times New Roman"/>
              </a:rPr>
              <a:t>and draw a </a:t>
            </a:r>
            <a:r>
              <a:rPr lang="en-US" sz="2000" dirty="0" err="1">
                <a:latin typeface="Times New Roman"/>
                <a:cs typeface="Times New Roman"/>
              </a:rPr>
              <a:t>f.b.d</a:t>
            </a:r>
            <a:r>
              <a:rPr lang="en-US" sz="2000" dirty="0">
                <a:latin typeface="Times New Roman"/>
                <a:cs typeface="Times New Roman"/>
              </a:rPr>
              <a:t>. and axes for it (</a:t>
            </a:r>
            <a:r>
              <a:rPr lang="en-US" sz="2000" dirty="0" err="1">
                <a:latin typeface="Times New Roman"/>
                <a:cs typeface="Times New Roman"/>
              </a:rPr>
              <a:t>blurbing</a:t>
            </a:r>
            <a:r>
              <a:rPr lang="en-US" sz="2000" dirty="0">
                <a:latin typeface="Times New Roman"/>
                <a:cs typeface="Times New Roman"/>
              </a:rPr>
              <a:t> well!). </a:t>
            </a:r>
            <a:r>
              <a:rPr lang="en-US" sz="2000" dirty="0">
                <a:solidFill>
                  <a:srgbClr val="0D13FF"/>
                </a:solidFill>
                <a:latin typeface="Times New Roman"/>
                <a:cs typeface="Times New Roman"/>
              </a:rPr>
              <a:t>With no off-axis forces</a:t>
            </a:r>
            <a:r>
              <a:rPr lang="en-US" sz="2000" dirty="0">
                <a:latin typeface="Times New Roman"/>
                <a:cs typeface="Times New Roman"/>
              </a:rPr>
              <a:t>, </a:t>
            </a:r>
            <a:r>
              <a:rPr lang="en-US" sz="2000" dirty="0">
                <a:solidFill>
                  <a:srgbClr val="0D13FF"/>
                </a:solidFill>
                <a:latin typeface="Times New Roman"/>
                <a:cs typeface="Times New Roman"/>
              </a:rPr>
              <a:t>sum</a:t>
            </a:r>
            <a:r>
              <a:rPr lang="en-US" sz="2000" dirty="0">
                <a:latin typeface="Times New Roman"/>
                <a:cs typeface="Times New Roman"/>
              </a:rPr>
              <a:t> the </a:t>
            </a:r>
            <a:r>
              <a:rPr lang="en-US" sz="2000" dirty="0">
                <a:solidFill>
                  <a:srgbClr val="0D13FF"/>
                </a:solidFill>
                <a:latin typeface="Times New Roman"/>
                <a:cs typeface="Times New Roman"/>
              </a:rPr>
              <a:t>forces</a:t>
            </a:r>
            <a:r>
              <a:rPr lang="en-US" sz="2000" dirty="0">
                <a:latin typeface="Times New Roman"/>
                <a:cs typeface="Times New Roman"/>
              </a:rPr>
              <a:t> in the </a:t>
            </a:r>
            <a:r>
              <a:rPr lang="en-US" sz="2000" dirty="0">
                <a:solidFill>
                  <a:srgbClr val="0D13FF"/>
                </a:solidFill>
                <a:latin typeface="Times New Roman"/>
                <a:cs typeface="Times New Roman"/>
              </a:rPr>
              <a:t>x-direction</a:t>
            </a:r>
            <a:r>
              <a:rPr lang="en-US" sz="2000" dirty="0">
                <a:latin typeface="Times New Roman"/>
                <a:cs typeface="Times New Roman"/>
              </a:rPr>
              <a:t>.</a:t>
            </a:r>
            <a:endParaRPr lang="en-US" sz="2400" dirty="0">
              <a:latin typeface="Apple Chancery"/>
              <a:cs typeface="Apple Chancery"/>
            </a:endParaRPr>
          </a:p>
        </p:txBody>
      </p:sp>
      <p:graphicFrame>
        <p:nvGraphicFramePr>
          <p:cNvPr id="51" name="Object 50"/>
          <p:cNvGraphicFramePr>
            <a:graphicFrameLocks noChangeAspect="1"/>
          </p:cNvGraphicFramePr>
          <p:nvPr/>
        </p:nvGraphicFramePr>
        <p:xfrm>
          <a:off x="253980" y="3890964"/>
          <a:ext cx="2273300" cy="342900"/>
        </p:xfrm>
        <a:graphic>
          <a:graphicData uri="http://schemas.openxmlformats.org/presentationml/2006/ole">
            <mc:AlternateContent xmlns:mc="http://schemas.openxmlformats.org/markup-compatibility/2006">
              <mc:Choice xmlns:v="urn:schemas-microsoft-com:vml" Requires="v">
                <p:oleObj spid="_x0000_s18871" name="Equation" r:id="rId11" imgW="1358900" imgH="203200" progId="Equation.DSMT4">
                  <p:embed/>
                </p:oleObj>
              </mc:Choice>
              <mc:Fallback>
                <p:oleObj name="Equation" r:id="rId11" imgW="1358900" imgH="203200" progId="Equation.DSMT4">
                  <p:embed/>
                  <p:pic>
                    <p:nvPicPr>
                      <p:cNvPr id="51" name="Object 50"/>
                      <p:cNvPicPr/>
                      <p:nvPr/>
                    </p:nvPicPr>
                    <p:blipFill>
                      <a:blip r:embed="rId12"/>
                      <a:stretch>
                        <a:fillRect/>
                      </a:stretch>
                    </p:blipFill>
                    <p:spPr>
                      <a:xfrm>
                        <a:off x="253980" y="3890964"/>
                        <a:ext cx="2273300" cy="342900"/>
                      </a:xfrm>
                      <a:prstGeom prst="rect">
                        <a:avLst/>
                      </a:prstGeom>
                    </p:spPr>
                  </p:pic>
                </p:oleObj>
              </mc:Fallback>
            </mc:AlternateContent>
          </a:graphicData>
        </a:graphic>
      </p:graphicFrame>
      <p:sp>
        <p:nvSpPr>
          <p:cNvPr id="52" name="Rectangle 51"/>
          <p:cNvSpPr/>
          <p:nvPr/>
        </p:nvSpPr>
        <p:spPr>
          <a:xfrm>
            <a:off x="2527280" y="5085418"/>
            <a:ext cx="533400" cy="520700"/>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060680" y="5199718"/>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2793980" y="5479118"/>
            <a:ext cx="0" cy="63500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2793980" y="4627424"/>
            <a:ext cx="0" cy="66278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8" name="Object 57"/>
          <p:cNvGraphicFramePr>
            <a:graphicFrameLocks noChangeAspect="1"/>
          </p:cNvGraphicFramePr>
          <p:nvPr/>
        </p:nvGraphicFramePr>
        <p:xfrm>
          <a:off x="2879706" y="4563130"/>
          <a:ext cx="361950" cy="341313"/>
        </p:xfrm>
        <a:graphic>
          <a:graphicData uri="http://schemas.openxmlformats.org/presentationml/2006/ole">
            <mc:AlternateContent xmlns:mc="http://schemas.openxmlformats.org/markup-compatibility/2006">
              <mc:Choice xmlns:v="urn:schemas-microsoft-com:vml" Requires="v">
                <p:oleObj spid="_x0000_s18872" name="Equation" r:id="rId13" imgW="215900" imgH="203200" progId="Equation.DSMT4">
                  <p:embed/>
                </p:oleObj>
              </mc:Choice>
              <mc:Fallback>
                <p:oleObj name="Equation" r:id="rId13" imgW="215900" imgH="203200" progId="Equation.DSMT4">
                  <p:embed/>
                  <p:pic>
                    <p:nvPicPr>
                      <p:cNvPr id="58" name="Object 57"/>
                      <p:cNvPicPr/>
                      <p:nvPr/>
                    </p:nvPicPr>
                    <p:blipFill>
                      <a:blip r:embed="rId14"/>
                      <a:stretch>
                        <a:fillRect/>
                      </a:stretch>
                    </p:blipFill>
                    <p:spPr>
                      <a:xfrm>
                        <a:off x="2879706" y="4563130"/>
                        <a:ext cx="361950" cy="341313"/>
                      </a:xfrm>
                      <a:prstGeom prst="rect">
                        <a:avLst/>
                      </a:prstGeom>
                    </p:spPr>
                  </p:pic>
                </p:oleObj>
              </mc:Fallback>
            </mc:AlternateContent>
          </a:graphicData>
        </a:graphic>
      </p:graphicFrame>
      <p:graphicFrame>
        <p:nvGraphicFramePr>
          <p:cNvPr id="59" name="Object 58"/>
          <p:cNvGraphicFramePr>
            <a:graphicFrameLocks noChangeAspect="1"/>
          </p:cNvGraphicFramePr>
          <p:nvPr/>
        </p:nvGraphicFramePr>
        <p:xfrm>
          <a:off x="2857462" y="5922030"/>
          <a:ext cx="744537" cy="384175"/>
        </p:xfrm>
        <a:graphic>
          <a:graphicData uri="http://schemas.openxmlformats.org/presentationml/2006/ole">
            <mc:AlternateContent xmlns:mc="http://schemas.openxmlformats.org/markup-compatibility/2006">
              <mc:Choice xmlns:v="urn:schemas-microsoft-com:vml" Requires="v">
                <p:oleObj spid="_x0000_s18873" name="Equation" r:id="rId15" imgW="444500" imgH="228600" progId="Equation.DSMT4">
                  <p:embed/>
                </p:oleObj>
              </mc:Choice>
              <mc:Fallback>
                <p:oleObj name="Equation" r:id="rId15" imgW="444500" imgH="228600" progId="Equation.DSMT4">
                  <p:embed/>
                  <p:pic>
                    <p:nvPicPr>
                      <p:cNvPr id="59" name="Object 58"/>
                      <p:cNvPicPr/>
                      <p:nvPr/>
                    </p:nvPicPr>
                    <p:blipFill>
                      <a:blip r:embed="rId16"/>
                      <a:stretch>
                        <a:fillRect/>
                      </a:stretch>
                    </p:blipFill>
                    <p:spPr>
                      <a:xfrm>
                        <a:off x="2857462" y="5922030"/>
                        <a:ext cx="744537" cy="384175"/>
                      </a:xfrm>
                      <a:prstGeom prst="rect">
                        <a:avLst/>
                      </a:prstGeom>
                    </p:spPr>
                  </p:pic>
                </p:oleObj>
              </mc:Fallback>
            </mc:AlternateContent>
          </a:graphicData>
        </a:graphic>
      </p:graphicFrame>
      <p:graphicFrame>
        <p:nvGraphicFramePr>
          <p:cNvPr id="60" name="Object 59"/>
          <p:cNvGraphicFramePr>
            <a:graphicFrameLocks noChangeAspect="1"/>
          </p:cNvGraphicFramePr>
          <p:nvPr/>
        </p:nvGraphicFramePr>
        <p:xfrm>
          <a:off x="3306743" y="4829830"/>
          <a:ext cx="233363" cy="257175"/>
        </p:xfrm>
        <a:graphic>
          <a:graphicData uri="http://schemas.openxmlformats.org/presentationml/2006/ole">
            <mc:AlternateContent xmlns:mc="http://schemas.openxmlformats.org/markup-compatibility/2006">
              <mc:Choice xmlns:v="urn:schemas-microsoft-com:vml" Requires="v">
                <p:oleObj spid="_x0000_s18874" name="Equation" r:id="rId17" imgW="139700" imgH="152400" progId="Equation.DSMT4">
                  <p:embed/>
                </p:oleObj>
              </mc:Choice>
              <mc:Fallback>
                <p:oleObj name="Equation" r:id="rId17" imgW="139700" imgH="152400" progId="Equation.DSMT4">
                  <p:embed/>
                  <p:pic>
                    <p:nvPicPr>
                      <p:cNvPr id="60" name="Object 59"/>
                      <p:cNvPicPr/>
                      <p:nvPr/>
                    </p:nvPicPr>
                    <p:blipFill>
                      <a:blip r:embed="rId18"/>
                      <a:stretch>
                        <a:fillRect/>
                      </a:stretch>
                    </p:blipFill>
                    <p:spPr>
                      <a:xfrm>
                        <a:off x="3306743" y="4829830"/>
                        <a:ext cx="233363" cy="257175"/>
                      </a:xfrm>
                      <a:prstGeom prst="rect">
                        <a:avLst/>
                      </a:prstGeom>
                    </p:spPr>
                  </p:pic>
                </p:oleObj>
              </mc:Fallback>
            </mc:AlternateContent>
          </a:graphicData>
        </a:graphic>
      </p:graphicFrame>
      <p:graphicFrame>
        <p:nvGraphicFramePr>
          <p:cNvPr id="75" name="Object 74"/>
          <p:cNvGraphicFramePr>
            <a:graphicFrameLocks noChangeAspect="1"/>
          </p:cNvGraphicFramePr>
          <p:nvPr/>
        </p:nvGraphicFramePr>
        <p:xfrm>
          <a:off x="2598699" y="4199732"/>
          <a:ext cx="155594" cy="203200"/>
        </p:xfrm>
        <a:graphic>
          <a:graphicData uri="http://schemas.openxmlformats.org/presentationml/2006/ole">
            <mc:AlternateContent xmlns:mc="http://schemas.openxmlformats.org/markup-compatibility/2006">
              <mc:Choice xmlns:v="urn:schemas-microsoft-com:vml" Requires="v">
                <p:oleObj spid="_x0000_s18875" name="Equation" r:id="rId19" imgW="127000" imgH="165100" progId="Equation.DSMT4">
                  <p:embed/>
                </p:oleObj>
              </mc:Choice>
              <mc:Fallback>
                <p:oleObj name="Equation" r:id="rId19" imgW="127000" imgH="165100" progId="Equation.DSMT4">
                  <p:embed/>
                  <p:pic>
                    <p:nvPicPr>
                      <p:cNvPr id="75" name="Object 74"/>
                      <p:cNvPicPr/>
                      <p:nvPr/>
                    </p:nvPicPr>
                    <p:blipFill>
                      <a:blip r:embed="rId20"/>
                      <a:stretch>
                        <a:fillRect/>
                      </a:stretch>
                    </p:blipFill>
                    <p:spPr>
                      <a:xfrm>
                        <a:off x="2598699" y="4199732"/>
                        <a:ext cx="155594" cy="203200"/>
                      </a:xfrm>
                      <a:prstGeom prst="rect">
                        <a:avLst/>
                      </a:prstGeom>
                    </p:spPr>
                  </p:pic>
                </p:oleObj>
              </mc:Fallback>
            </mc:AlternateContent>
          </a:graphicData>
        </a:graphic>
      </p:graphicFrame>
      <p:graphicFrame>
        <p:nvGraphicFramePr>
          <p:cNvPr id="76" name="Object 75"/>
          <p:cNvGraphicFramePr>
            <a:graphicFrameLocks noChangeAspect="1"/>
          </p:cNvGraphicFramePr>
          <p:nvPr/>
        </p:nvGraphicFramePr>
        <p:xfrm>
          <a:off x="4027468" y="5350670"/>
          <a:ext cx="155575" cy="155575"/>
        </p:xfrm>
        <a:graphic>
          <a:graphicData uri="http://schemas.openxmlformats.org/presentationml/2006/ole">
            <mc:AlternateContent xmlns:mc="http://schemas.openxmlformats.org/markup-compatibility/2006">
              <mc:Choice xmlns:v="urn:schemas-microsoft-com:vml" Requires="v">
                <p:oleObj spid="_x0000_s18876" name="Equation" r:id="rId21" imgW="127000" imgH="127000" progId="Equation.DSMT4">
                  <p:embed/>
                </p:oleObj>
              </mc:Choice>
              <mc:Fallback>
                <p:oleObj name="Equation" r:id="rId21" imgW="127000" imgH="127000" progId="Equation.DSMT4">
                  <p:embed/>
                  <p:pic>
                    <p:nvPicPr>
                      <p:cNvPr id="76" name="Object 75"/>
                      <p:cNvPicPr/>
                      <p:nvPr/>
                    </p:nvPicPr>
                    <p:blipFill>
                      <a:blip r:embed="rId22"/>
                      <a:stretch>
                        <a:fillRect/>
                      </a:stretch>
                    </p:blipFill>
                    <p:spPr>
                      <a:xfrm>
                        <a:off x="4027468" y="5350670"/>
                        <a:ext cx="155575" cy="155575"/>
                      </a:xfrm>
                      <a:prstGeom prst="rect">
                        <a:avLst/>
                      </a:prstGeom>
                    </p:spPr>
                  </p:pic>
                </p:oleObj>
              </mc:Fallback>
            </mc:AlternateContent>
          </a:graphicData>
        </a:graphic>
      </p:graphicFrame>
      <p:cxnSp>
        <p:nvCxnSpPr>
          <p:cNvPr id="50" name="Straight Arrow Connector 49"/>
          <p:cNvCxnSpPr/>
          <p:nvPr/>
        </p:nvCxnSpPr>
        <p:spPr>
          <a:xfrm flipH="1">
            <a:off x="1854180" y="5326718"/>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5" name="Object 54"/>
          <p:cNvGraphicFramePr>
            <a:graphicFrameLocks noChangeAspect="1"/>
          </p:cNvGraphicFramePr>
          <p:nvPr/>
        </p:nvGraphicFramePr>
        <p:xfrm>
          <a:off x="1906588" y="4886325"/>
          <a:ext cx="255587" cy="341313"/>
        </p:xfrm>
        <a:graphic>
          <a:graphicData uri="http://schemas.openxmlformats.org/presentationml/2006/ole">
            <mc:AlternateContent xmlns:mc="http://schemas.openxmlformats.org/markup-compatibility/2006">
              <mc:Choice xmlns:v="urn:schemas-microsoft-com:vml" Requires="v">
                <p:oleObj spid="_x0000_s18877" name="Equation" r:id="rId23" imgW="152400" imgH="203200" progId="Equation.DSMT4">
                  <p:embed/>
                </p:oleObj>
              </mc:Choice>
              <mc:Fallback>
                <p:oleObj name="Equation" r:id="rId23" imgW="152400" imgH="203200" progId="Equation.DSMT4">
                  <p:embed/>
                  <p:pic>
                    <p:nvPicPr>
                      <p:cNvPr id="55" name="Object 54"/>
                      <p:cNvPicPr/>
                      <p:nvPr/>
                    </p:nvPicPr>
                    <p:blipFill>
                      <a:blip r:embed="rId24"/>
                      <a:stretch>
                        <a:fillRect/>
                      </a:stretch>
                    </p:blipFill>
                    <p:spPr>
                      <a:xfrm>
                        <a:off x="1906588" y="4886325"/>
                        <a:ext cx="255587" cy="341313"/>
                      </a:xfrm>
                      <a:prstGeom prst="rect">
                        <a:avLst/>
                      </a:prstGeom>
                    </p:spPr>
                  </p:pic>
                </p:oleObj>
              </mc:Fallback>
            </mc:AlternateContent>
          </a:graphicData>
        </a:graphic>
      </p:graphicFrame>
      <p:sp>
        <p:nvSpPr>
          <p:cNvPr id="57" name="TextBox 56"/>
          <p:cNvSpPr txBox="1"/>
          <p:nvPr/>
        </p:nvSpPr>
        <p:spPr>
          <a:xfrm>
            <a:off x="573068" y="2414429"/>
            <a:ext cx="8329632" cy="707886"/>
          </a:xfrm>
          <a:prstGeom prst="rect">
            <a:avLst/>
          </a:prstGeom>
          <a:noFill/>
        </p:spPr>
        <p:txBody>
          <a:bodyPr wrap="square" rtlCol="0">
            <a:spAutoFit/>
          </a:bodyPr>
          <a:lstStyle/>
          <a:p>
            <a:r>
              <a:rPr lang="en-US" sz="2000" dirty="0">
                <a:latin typeface="Times New Roman"/>
                <a:cs typeface="Times New Roman"/>
              </a:rPr>
              <a:t>--Note that there is a </a:t>
            </a:r>
            <a:r>
              <a:rPr lang="en-US" sz="2000" i="1" dirty="0">
                <a:solidFill>
                  <a:srgbClr val="FF0000"/>
                </a:solidFill>
                <a:latin typeface="Times New Roman"/>
                <a:cs typeface="Times New Roman"/>
              </a:rPr>
              <a:t>normal in the horizontal </a:t>
            </a:r>
            <a:r>
              <a:rPr lang="en-US" sz="2000" dirty="0">
                <a:latin typeface="Times New Roman"/>
                <a:cs typeface="Times New Roman"/>
              </a:rPr>
              <a:t>due to </a:t>
            </a:r>
            <a:r>
              <a:rPr lang="en-US" sz="2000" i="1" dirty="0">
                <a:solidFill>
                  <a:srgbClr val="FF0000"/>
                </a:solidFill>
                <a:latin typeface="Times New Roman"/>
                <a:cs typeface="Times New Roman"/>
              </a:rPr>
              <a:t>3m</a:t>
            </a:r>
            <a:r>
              <a:rPr lang="en-US" sz="2000" dirty="0">
                <a:solidFill>
                  <a:srgbClr val="0000FF"/>
                </a:solidFill>
                <a:latin typeface="Times New Roman"/>
                <a:cs typeface="Times New Roman"/>
              </a:rPr>
              <a:t> </a:t>
            </a:r>
            <a:r>
              <a:rPr lang="en-US" sz="2000" dirty="0">
                <a:latin typeface="Times New Roman"/>
                <a:cs typeface="Times New Roman"/>
              </a:rPr>
              <a:t>being</a:t>
            </a:r>
            <a:r>
              <a:rPr lang="en-US" sz="2000" dirty="0">
                <a:solidFill>
                  <a:srgbClr val="0000FF"/>
                </a:solidFill>
                <a:latin typeface="Times New Roman"/>
                <a:cs typeface="Times New Roman"/>
              </a:rPr>
              <a:t> jammed up against </a:t>
            </a:r>
            <a:r>
              <a:rPr lang="en-US" sz="2000" i="1" dirty="0">
                <a:solidFill>
                  <a:srgbClr val="FF0000"/>
                </a:solidFill>
                <a:latin typeface="Times New Roman"/>
                <a:cs typeface="Times New Roman"/>
              </a:rPr>
              <a:t>2m</a:t>
            </a:r>
            <a:r>
              <a:rPr lang="en-US" sz="2000" dirty="0">
                <a:latin typeface="Times New Roman"/>
                <a:cs typeface="Times New Roman"/>
              </a:rPr>
              <a:t>, the force</a:t>
            </a:r>
            <a:r>
              <a:rPr lang="en-US" sz="2000" dirty="0">
                <a:solidFill>
                  <a:srgbClr val="FF0000"/>
                </a:solidFill>
                <a:latin typeface="Times New Roman"/>
                <a:cs typeface="Times New Roman"/>
              </a:rPr>
              <a:t> F </a:t>
            </a:r>
            <a:r>
              <a:rPr lang="en-US" sz="2000" dirty="0">
                <a:latin typeface="Times New Roman"/>
                <a:cs typeface="Times New Roman"/>
              </a:rPr>
              <a:t>acting </a:t>
            </a:r>
            <a:r>
              <a:rPr lang="en-US" sz="2000" i="1" dirty="0">
                <a:solidFill>
                  <a:srgbClr val="0D13FF"/>
                </a:solidFill>
                <a:latin typeface="Times New Roman"/>
                <a:cs typeface="Times New Roman"/>
              </a:rPr>
              <a:t>only</a:t>
            </a:r>
            <a:r>
              <a:rPr lang="en-US" sz="2000" dirty="0">
                <a:solidFill>
                  <a:srgbClr val="0D13FF"/>
                </a:solidFill>
                <a:latin typeface="Times New Roman"/>
                <a:cs typeface="Times New Roman"/>
              </a:rPr>
              <a:t> on </a:t>
            </a:r>
            <a:r>
              <a:rPr lang="en-US" sz="2000" dirty="0">
                <a:latin typeface="Times New Roman"/>
                <a:cs typeface="Times New Roman"/>
              </a:rPr>
              <a:t>the</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2m</a:t>
            </a:r>
            <a:r>
              <a:rPr lang="en-US" sz="2000" dirty="0">
                <a:solidFill>
                  <a:srgbClr val="FF0000"/>
                </a:solidFill>
                <a:latin typeface="Times New Roman"/>
                <a:cs typeface="Times New Roman"/>
              </a:rPr>
              <a:t> </a:t>
            </a:r>
            <a:r>
              <a:rPr lang="en-US" sz="2000" dirty="0">
                <a:latin typeface="Times New Roman"/>
                <a:cs typeface="Times New Roman"/>
              </a:rPr>
              <a:t>and a </a:t>
            </a:r>
            <a:r>
              <a:rPr lang="en-US" sz="2000" dirty="0">
                <a:solidFill>
                  <a:srgbClr val="FF0000"/>
                </a:solidFill>
                <a:latin typeface="Times New Roman"/>
                <a:cs typeface="Times New Roman"/>
              </a:rPr>
              <a:t>tension force </a:t>
            </a:r>
            <a:r>
              <a:rPr lang="en-US" sz="2000" dirty="0">
                <a:latin typeface="Times New Roman"/>
                <a:cs typeface="Times New Roman"/>
              </a:rPr>
              <a:t>on </a:t>
            </a:r>
            <a:r>
              <a:rPr lang="en-US" sz="2000" dirty="0">
                <a:solidFill>
                  <a:srgbClr val="FF0000"/>
                </a:solidFill>
                <a:latin typeface="Times New Roman"/>
                <a:cs typeface="Times New Roman"/>
              </a:rPr>
              <a:t>2m</a:t>
            </a:r>
            <a:r>
              <a:rPr lang="en-US" sz="2000" dirty="0">
                <a:latin typeface="Times New Roman"/>
                <a:cs typeface="Times New Roman"/>
              </a:rPr>
              <a:t>.  </a:t>
            </a:r>
            <a:endParaRPr lang="en-US" sz="2400" dirty="0">
              <a:latin typeface="Apple Chancery"/>
              <a:cs typeface="Apple Chancery"/>
            </a:endParaRPr>
          </a:p>
        </p:txBody>
      </p:sp>
      <p:graphicFrame>
        <p:nvGraphicFramePr>
          <p:cNvPr id="69" name="Object 68"/>
          <p:cNvGraphicFramePr>
            <a:graphicFrameLocks noChangeAspect="1"/>
          </p:cNvGraphicFramePr>
          <p:nvPr/>
        </p:nvGraphicFramePr>
        <p:xfrm>
          <a:off x="4940300" y="4477405"/>
          <a:ext cx="2668588" cy="854075"/>
        </p:xfrm>
        <a:graphic>
          <a:graphicData uri="http://schemas.openxmlformats.org/presentationml/2006/ole">
            <mc:AlternateContent xmlns:mc="http://schemas.openxmlformats.org/markup-compatibility/2006">
              <mc:Choice xmlns:v="urn:schemas-microsoft-com:vml" Requires="v">
                <p:oleObj spid="_x0000_s18878" name="Equation" r:id="rId25" imgW="1600200" imgH="508000" progId="Equation.DSMT4">
                  <p:embed/>
                </p:oleObj>
              </mc:Choice>
              <mc:Fallback>
                <p:oleObj name="Equation" r:id="rId25" imgW="1600200" imgH="508000" progId="Equation.DSMT4">
                  <p:embed/>
                  <p:pic>
                    <p:nvPicPr>
                      <p:cNvPr id="69" name="Object 68"/>
                      <p:cNvPicPr/>
                      <p:nvPr/>
                    </p:nvPicPr>
                    <p:blipFill>
                      <a:blip r:embed="rId26"/>
                      <a:stretch>
                        <a:fillRect/>
                      </a:stretch>
                    </p:blipFill>
                    <p:spPr>
                      <a:xfrm>
                        <a:off x="4940300" y="4477405"/>
                        <a:ext cx="2668588" cy="854075"/>
                      </a:xfrm>
                      <a:prstGeom prst="rect">
                        <a:avLst/>
                      </a:prstGeom>
                    </p:spPr>
                  </p:pic>
                </p:oleObj>
              </mc:Fallback>
            </mc:AlternateContent>
          </a:graphicData>
        </a:graphic>
      </p:graphicFrame>
      <p:cxnSp>
        <p:nvCxnSpPr>
          <p:cNvPr id="72" name="Straight Connector 71"/>
          <p:cNvCxnSpPr/>
          <p:nvPr/>
        </p:nvCxnSpPr>
        <p:spPr>
          <a:xfrm>
            <a:off x="4902200" y="4886186"/>
            <a:ext cx="774700"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H="1">
            <a:off x="3060681" y="5444055"/>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4" name="Object 73"/>
          <p:cNvGraphicFramePr>
            <a:graphicFrameLocks noChangeAspect="1"/>
          </p:cNvGraphicFramePr>
          <p:nvPr/>
        </p:nvGraphicFramePr>
        <p:xfrm>
          <a:off x="3386099" y="5435461"/>
          <a:ext cx="361950" cy="341313"/>
        </p:xfrm>
        <a:graphic>
          <a:graphicData uri="http://schemas.openxmlformats.org/presentationml/2006/ole">
            <mc:AlternateContent xmlns:mc="http://schemas.openxmlformats.org/markup-compatibility/2006">
              <mc:Choice xmlns:v="urn:schemas-microsoft-com:vml" Requires="v">
                <p:oleObj spid="_x0000_s18879" name="Equation" r:id="rId27" imgW="215900" imgH="203200" progId="Equation.DSMT4">
                  <p:embed/>
                </p:oleObj>
              </mc:Choice>
              <mc:Fallback>
                <p:oleObj name="Equation" r:id="rId27" imgW="215900" imgH="203200" progId="Equation.DSMT4">
                  <p:embed/>
                  <p:pic>
                    <p:nvPicPr>
                      <p:cNvPr id="74" name="Object 73"/>
                      <p:cNvPicPr/>
                      <p:nvPr/>
                    </p:nvPicPr>
                    <p:blipFill>
                      <a:blip r:embed="rId28"/>
                      <a:stretch>
                        <a:fillRect/>
                      </a:stretch>
                    </p:blipFill>
                    <p:spPr>
                      <a:xfrm>
                        <a:off x="3386099" y="5435461"/>
                        <a:ext cx="361950" cy="341313"/>
                      </a:xfrm>
                      <a:prstGeom prst="rect">
                        <a:avLst/>
                      </a:prstGeom>
                    </p:spPr>
                  </p:pic>
                </p:oleObj>
              </mc:Fallback>
            </mc:AlternateContent>
          </a:graphicData>
        </a:graphic>
      </p:graphicFrame>
      <p:sp>
        <p:nvSpPr>
          <p:cNvPr id="77" name="TextBox 76"/>
          <p:cNvSpPr txBox="1"/>
          <p:nvPr/>
        </p:nvSpPr>
        <p:spPr>
          <a:xfrm>
            <a:off x="5251431" y="5995235"/>
            <a:ext cx="2770972" cy="400110"/>
          </a:xfrm>
          <a:prstGeom prst="rect">
            <a:avLst/>
          </a:prstGeom>
          <a:noFill/>
        </p:spPr>
        <p:txBody>
          <a:bodyPr wrap="square" rtlCol="0">
            <a:spAutoFit/>
          </a:bodyPr>
          <a:lstStyle/>
          <a:p>
            <a:r>
              <a:rPr lang="en-US" sz="2000" dirty="0">
                <a:latin typeface="Times New Roman"/>
                <a:cs typeface="Times New Roman"/>
              </a:rPr>
              <a:t>Still not enough . . .</a:t>
            </a:r>
            <a:endParaRPr lang="en-US" sz="2400" dirty="0">
              <a:latin typeface="Apple Chancery"/>
              <a:cs typeface="Apple Chancery"/>
            </a:endParaRPr>
          </a:p>
        </p:txBody>
      </p:sp>
      <p:sp>
        <p:nvSpPr>
          <p:cNvPr id="47" name="TextBox 46"/>
          <p:cNvSpPr txBox="1"/>
          <p:nvPr/>
        </p:nvSpPr>
        <p:spPr>
          <a:xfrm>
            <a:off x="573068" y="3057507"/>
            <a:ext cx="8456632" cy="707886"/>
          </a:xfrm>
          <a:prstGeom prst="rect">
            <a:avLst/>
          </a:prstGeom>
          <a:noFill/>
        </p:spPr>
        <p:txBody>
          <a:bodyPr wrap="square" rtlCol="0">
            <a:spAutoFit/>
          </a:bodyPr>
          <a:lstStyle/>
          <a:p>
            <a:r>
              <a:rPr lang="en-US" sz="2000" dirty="0">
                <a:latin typeface="Times New Roman"/>
                <a:cs typeface="Times New Roman"/>
              </a:rPr>
              <a:t>--Note also that because     was the </a:t>
            </a:r>
            <a:r>
              <a:rPr lang="en-US" sz="2000" i="1" dirty="0">
                <a:solidFill>
                  <a:srgbClr val="0D13FF"/>
                </a:solidFill>
                <a:latin typeface="Times New Roman"/>
                <a:cs typeface="Times New Roman"/>
              </a:rPr>
              <a:t>magnitude</a:t>
            </a:r>
            <a:r>
              <a:rPr lang="en-US" sz="2000" dirty="0">
                <a:solidFill>
                  <a:srgbClr val="0D13FF"/>
                </a:solidFill>
                <a:latin typeface="Times New Roman"/>
                <a:cs typeface="Times New Roman"/>
              </a:rPr>
              <a:t> </a:t>
            </a:r>
            <a:r>
              <a:rPr lang="en-US" sz="2000" dirty="0">
                <a:latin typeface="Times New Roman"/>
                <a:cs typeface="Times New Roman"/>
              </a:rPr>
              <a:t>of the </a:t>
            </a:r>
            <a:r>
              <a:rPr lang="en-US" sz="2000" dirty="0">
                <a:solidFill>
                  <a:srgbClr val="FF0000"/>
                </a:solidFill>
                <a:latin typeface="Times New Roman"/>
                <a:cs typeface="Times New Roman"/>
              </a:rPr>
              <a:t>tension force </a:t>
            </a:r>
            <a:r>
              <a:rPr lang="en-US" sz="2000" dirty="0">
                <a:solidFill>
                  <a:srgbClr val="0D13FF"/>
                </a:solidFill>
                <a:latin typeface="Times New Roman"/>
                <a:cs typeface="Times New Roman"/>
              </a:rPr>
              <a:t>on </a:t>
            </a:r>
            <a:r>
              <a:rPr lang="en-US" sz="2000" i="1" dirty="0">
                <a:solidFill>
                  <a:srgbClr val="FF0000"/>
                </a:solidFill>
                <a:latin typeface="Times New Roman"/>
                <a:cs typeface="Times New Roman"/>
              </a:rPr>
              <a:t>m</a:t>
            </a:r>
            <a:r>
              <a:rPr lang="en-US" sz="2000" dirty="0">
                <a:latin typeface="Times New Roman"/>
                <a:cs typeface="Times New Roman"/>
              </a:rPr>
              <a:t>, I need to call the </a:t>
            </a:r>
            <a:r>
              <a:rPr lang="en-US" sz="2000" dirty="0">
                <a:solidFill>
                  <a:srgbClr val="0D13FF"/>
                </a:solidFill>
                <a:latin typeface="Times New Roman"/>
                <a:cs typeface="Times New Roman"/>
              </a:rPr>
              <a:t>magnitude</a:t>
            </a:r>
            <a:r>
              <a:rPr lang="en-US" sz="2000" dirty="0">
                <a:latin typeface="Times New Roman"/>
                <a:cs typeface="Times New Roman"/>
              </a:rPr>
              <a:t> </a:t>
            </a:r>
            <a:r>
              <a:rPr lang="en-US" sz="2000" dirty="0">
                <a:solidFill>
                  <a:srgbClr val="0D13FF"/>
                </a:solidFill>
                <a:latin typeface="Times New Roman"/>
                <a:cs typeface="Times New Roman"/>
              </a:rPr>
              <a:t>of</a:t>
            </a:r>
            <a:r>
              <a:rPr lang="en-US" sz="2000" dirty="0">
                <a:latin typeface="Times New Roman"/>
                <a:cs typeface="Times New Roman"/>
              </a:rPr>
              <a:t> that </a:t>
            </a:r>
            <a:r>
              <a:rPr lang="en-US" sz="2000" dirty="0">
                <a:solidFill>
                  <a:srgbClr val="0D13FF"/>
                </a:solidFill>
                <a:latin typeface="Times New Roman"/>
                <a:cs typeface="Times New Roman"/>
              </a:rPr>
              <a:t>same tension acting</a:t>
            </a:r>
            <a:r>
              <a:rPr lang="en-US" sz="2000" dirty="0">
                <a:latin typeface="Times New Roman"/>
                <a:cs typeface="Times New Roman"/>
              </a:rPr>
              <a:t> on </a:t>
            </a:r>
            <a:r>
              <a:rPr lang="en-US" sz="2000" i="1" dirty="0">
                <a:solidFill>
                  <a:srgbClr val="FF0000"/>
                </a:solidFill>
                <a:latin typeface="Times New Roman"/>
                <a:cs typeface="Times New Roman"/>
              </a:rPr>
              <a:t>2m</a:t>
            </a:r>
            <a:r>
              <a:rPr lang="en-US" sz="2000" i="1" dirty="0">
                <a:latin typeface="Times New Roman"/>
                <a:cs typeface="Times New Roman"/>
              </a:rPr>
              <a:t> </a:t>
            </a:r>
            <a:r>
              <a:rPr lang="en-US" sz="2000" dirty="0">
                <a:latin typeface="Times New Roman"/>
                <a:cs typeface="Times New Roman"/>
              </a:rPr>
              <a:t>the </a:t>
            </a:r>
            <a:r>
              <a:rPr lang="en-US" sz="2000" i="1" dirty="0">
                <a:solidFill>
                  <a:srgbClr val="00C201"/>
                </a:solidFill>
                <a:latin typeface="Times New Roman"/>
                <a:cs typeface="Times New Roman"/>
              </a:rPr>
              <a:t>same variable</a:t>
            </a:r>
            <a:endParaRPr lang="en-US" sz="2400" i="1" dirty="0">
              <a:solidFill>
                <a:srgbClr val="00C201"/>
              </a:solidFill>
              <a:latin typeface="Apple Chancery"/>
              <a:cs typeface="Apple Chancery"/>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3516724201"/>
              </p:ext>
            </p:extLst>
          </p:nvPr>
        </p:nvGraphicFramePr>
        <p:xfrm>
          <a:off x="3130512" y="3099296"/>
          <a:ext cx="255587" cy="341313"/>
        </p:xfrm>
        <a:graphic>
          <a:graphicData uri="http://schemas.openxmlformats.org/presentationml/2006/ole">
            <mc:AlternateContent xmlns:mc="http://schemas.openxmlformats.org/markup-compatibility/2006">
              <mc:Choice xmlns:v="urn:schemas-microsoft-com:vml" Requires="v">
                <p:oleObj spid="_x0000_s18880" name="Equation" r:id="rId29" imgW="152400" imgH="203200" progId="Equation.DSMT4">
                  <p:embed/>
                </p:oleObj>
              </mc:Choice>
              <mc:Fallback>
                <p:oleObj name="Equation" r:id="rId29" imgW="152400" imgH="203200" progId="Equation.DSMT4">
                  <p:embed/>
                  <p:pic>
                    <p:nvPicPr>
                      <p:cNvPr id="48" name="Object 47"/>
                      <p:cNvPicPr/>
                      <p:nvPr/>
                    </p:nvPicPr>
                    <p:blipFill>
                      <a:blip r:embed="rId30"/>
                      <a:stretch>
                        <a:fillRect/>
                      </a:stretch>
                    </p:blipFill>
                    <p:spPr>
                      <a:xfrm>
                        <a:off x="3130512" y="3099296"/>
                        <a:ext cx="255587" cy="341313"/>
                      </a:xfrm>
                      <a:prstGeom prst="rect">
                        <a:avLst/>
                      </a:prstGeom>
                    </p:spPr>
                  </p:pic>
                </p:oleObj>
              </mc:Fallback>
            </mc:AlternateContent>
          </a:graphicData>
        </a:graphic>
      </p:graphicFrame>
    </p:spTree>
    <p:extLst>
      <p:ext uri="{BB962C8B-B14F-4D97-AF65-F5344CB8AC3E}">
        <p14:creationId xmlns:p14="http://schemas.microsoft.com/office/powerpoint/2010/main" val="15518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7" grpId="0"/>
      <p:bldP spid="77"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p:cNvCxnSpPr/>
          <p:nvPr/>
        </p:nvCxnSpPr>
        <p:spPr>
          <a:xfrm flipV="1">
            <a:off x="2689186" y="3472657"/>
            <a:ext cx="12700" cy="207972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520786" y="4483755"/>
            <a:ext cx="2476500"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5676900" y="1092190"/>
            <a:ext cx="647700" cy="47634"/>
            <a:chOff x="5676900" y="1581140"/>
            <a:chExt cx="647700" cy="47634"/>
          </a:xfrm>
        </p:grpSpPr>
        <p:sp>
          <p:nvSpPr>
            <p:cNvPr id="15" name="Rectangle 14"/>
            <p:cNvSpPr/>
            <p:nvPr/>
          </p:nvSpPr>
          <p:spPr>
            <a:xfrm>
              <a:off x="5676900" y="1583055"/>
              <a:ext cx="647700" cy="45719"/>
            </a:xfrm>
            <a:prstGeom prst="rect">
              <a:avLst/>
            </a:prstGeom>
            <a:solidFill>
              <a:schemeClr val="accent6"/>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5676900" y="158115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5734050" y="1581149"/>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791200" y="1581148"/>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5848350" y="1581147"/>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905500" y="1581146"/>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5962650" y="1581145"/>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6019800" y="1581144"/>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6076950" y="1581143"/>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6134100" y="1581142"/>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6191250" y="1581141"/>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6248400" y="158114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36.)</a:t>
            </a: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143500" y="876300"/>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635500" y="1397000"/>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197600" y="486569"/>
            <a:ext cx="863600" cy="910431"/>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073900" y="876300"/>
            <a:ext cx="533400" cy="520700"/>
          </a:xfrm>
          <a:prstGeom prst="rect">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nvGraphicFramePr>
        <p:xfrm>
          <a:off x="5280025" y="633412"/>
          <a:ext cx="266700" cy="204788"/>
        </p:xfrm>
        <a:graphic>
          <a:graphicData uri="http://schemas.openxmlformats.org/presentationml/2006/ole">
            <mc:AlternateContent xmlns:mc="http://schemas.openxmlformats.org/markup-compatibility/2006">
              <mc:Choice xmlns:v="urn:schemas-microsoft-com:vml" Requires="v">
                <p:oleObj spid="_x0000_s19817" name="Equation" r:id="rId3" imgW="165100" imgH="127000" progId="Equation.DSMT4">
                  <p:embed/>
                </p:oleObj>
              </mc:Choice>
              <mc:Fallback>
                <p:oleObj name="Equation" r:id="rId3" imgW="165100" imgH="127000" progId="Equation.DSMT4">
                  <p:embed/>
                  <p:pic>
                    <p:nvPicPr>
                      <p:cNvPr id="42" name="Object 41"/>
                      <p:cNvPicPr/>
                      <p:nvPr/>
                    </p:nvPicPr>
                    <p:blipFill>
                      <a:blip r:embed="rId4"/>
                      <a:stretch>
                        <a:fillRect/>
                      </a:stretch>
                    </p:blipFill>
                    <p:spPr>
                      <a:xfrm>
                        <a:off x="5280025" y="633412"/>
                        <a:ext cx="266700" cy="204788"/>
                      </a:xfrm>
                      <a:prstGeom prst="rect">
                        <a:avLst/>
                      </a:prstGeom>
                    </p:spPr>
                  </p:pic>
                </p:oleObj>
              </mc:Fallback>
            </mc:AlternateContent>
          </a:graphicData>
        </a:graphic>
      </p:graphicFrame>
      <p:graphicFrame>
        <p:nvGraphicFramePr>
          <p:cNvPr id="43" name="Object 42"/>
          <p:cNvGraphicFramePr>
            <a:graphicFrameLocks noChangeAspect="1"/>
          </p:cNvGraphicFramePr>
          <p:nvPr/>
        </p:nvGraphicFramePr>
        <p:xfrm>
          <a:off x="6427788" y="189707"/>
          <a:ext cx="409575" cy="246062"/>
        </p:xfrm>
        <a:graphic>
          <a:graphicData uri="http://schemas.openxmlformats.org/presentationml/2006/ole">
            <mc:AlternateContent xmlns:mc="http://schemas.openxmlformats.org/markup-compatibility/2006">
              <mc:Choice xmlns:v="urn:schemas-microsoft-com:vml" Requires="v">
                <p:oleObj spid="_x0000_s19818" name="Equation" r:id="rId5" imgW="254000" imgH="152400" progId="Equation.DSMT4">
                  <p:embed/>
                </p:oleObj>
              </mc:Choice>
              <mc:Fallback>
                <p:oleObj name="Equation" r:id="rId5" imgW="254000" imgH="152400" progId="Equation.DSMT4">
                  <p:embed/>
                  <p:pic>
                    <p:nvPicPr>
                      <p:cNvPr id="43" name="Object 42"/>
                      <p:cNvPicPr/>
                      <p:nvPr/>
                    </p:nvPicPr>
                    <p:blipFill>
                      <a:blip r:embed="rId6"/>
                      <a:stretch>
                        <a:fillRect/>
                      </a:stretch>
                    </p:blipFill>
                    <p:spPr>
                      <a:xfrm>
                        <a:off x="6427788" y="189707"/>
                        <a:ext cx="409575" cy="246062"/>
                      </a:xfrm>
                      <a:prstGeom prst="rect">
                        <a:avLst/>
                      </a:prstGeom>
                    </p:spPr>
                  </p:pic>
                </p:oleObj>
              </mc:Fallback>
            </mc:AlternateContent>
          </a:graphicData>
        </a:graphic>
      </p:graphicFrame>
      <p:graphicFrame>
        <p:nvGraphicFramePr>
          <p:cNvPr id="44" name="Object 43"/>
          <p:cNvGraphicFramePr>
            <a:graphicFrameLocks noChangeAspect="1"/>
          </p:cNvGraphicFramePr>
          <p:nvPr/>
        </p:nvGraphicFramePr>
        <p:xfrm>
          <a:off x="7628731" y="876300"/>
          <a:ext cx="388937" cy="246063"/>
        </p:xfrm>
        <a:graphic>
          <a:graphicData uri="http://schemas.openxmlformats.org/presentationml/2006/ole">
            <mc:AlternateContent xmlns:mc="http://schemas.openxmlformats.org/markup-compatibility/2006">
              <mc:Choice xmlns:v="urn:schemas-microsoft-com:vml" Requires="v">
                <p:oleObj spid="_x0000_s19819" name="Equation" r:id="rId7" imgW="241300" imgH="152400" progId="Equation.DSMT4">
                  <p:embed/>
                </p:oleObj>
              </mc:Choice>
              <mc:Fallback>
                <p:oleObj name="Equation" r:id="rId7" imgW="241300" imgH="152400" progId="Equation.DSMT4">
                  <p:embed/>
                  <p:pic>
                    <p:nvPicPr>
                      <p:cNvPr id="44" name="Object 43"/>
                      <p:cNvPicPr/>
                      <p:nvPr/>
                    </p:nvPicPr>
                    <p:blipFill>
                      <a:blip r:embed="rId8"/>
                      <a:stretch>
                        <a:fillRect/>
                      </a:stretch>
                    </p:blipFill>
                    <p:spPr>
                      <a:xfrm>
                        <a:off x="7628731" y="876300"/>
                        <a:ext cx="388937" cy="246063"/>
                      </a:xfrm>
                      <a:prstGeom prst="rect">
                        <a:avLst/>
                      </a:prstGeom>
                    </p:spPr>
                  </p:pic>
                </p:oleObj>
              </mc:Fallback>
            </mc:AlternateContent>
          </a:graphicData>
        </a:graphic>
      </p:graphicFrame>
      <p:cxnSp>
        <p:nvCxnSpPr>
          <p:cNvPr id="9" name="Straight Arrow Connector 8"/>
          <p:cNvCxnSpPr/>
          <p:nvPr/>
        </p:nvCxnSpPr>
        <p:spPr>
          <a:xfrm>
            <a:off x="7073900" y="722312"/>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5" name="Object 44"/>
          <p:cNvGraphicFramePr>
            <a:graphicFrameLocks noChangeAspect="1"/>
          </p:cNvGraphicFramePr>
          <p:nvPr/>
        </p:nvGraphicFramePr>
        <p:xfrm>
          <a:off x="7312025" y="407987"/>
          <a:ext cx="225425" cy="246063"/>
        </p:xfrm>
        <a:graphic>
          <a:graphicData uri="http://schemas.openxmlformats.org/presentationml/2006/ole">
            <mc:AlternateContent xmlns:mc="http://schemas.openxmlformats.org/markup-compatibility/2006">
              <mc:Choice xmlns:v="urn:schemas-microsoft-com:vml" Requires="v">
                <p:oleObj spid="_x0000_s19820" name="Equation" r:id="rId9" imgW="139700" imgH="152400" progId="Equation.DSMT4">
                  <p:embed/>
                </p:oleObj>
              </mc:Choice>
              <mc:Fallback>
                <p:oleObj name="Equation" r:id="rId9" imgW="139700" imgH="152400" progId="Equation.DSMT4">
                  <p:embed/>
                  <p:pic>
                    <p:nvPicPr>
                      <p:cNvPr id="45" name="Object 44"/>
                      <p:cNvPicPr/>
                      <p:nvPr/>
                    </p:nvPicPr>
                    <p:blipFill>
                      <a:blip r:embed="rId10"/>
                      <a:stretch>
                        <a:fillRect/>
                      </a:stretch>
                    </p:blipFill>
                    <p:spPr>
                      <a:xfrm>
                        <a:off x="7312025" y="407987"/>
                        <a:ext cx="225425" cy="246063"/>
                      </a:xfrm>
                      <a:prstGeom prst="rect">
                        <a:avLst/>
                      </a:prstGeom>
                    </p:spPr>
                  </p:pic>
                </p:oleObj>
              </mc:Fallback>
            </mc:AlternateContent>
          </a:graphicData>
        </a:graphic>
      </p:graphicFrame>
      <p:sp>
        <p:nvSpPr>
          <p:cNvPr id="49" name="TextBox 48"/>
          <p:cNvSpPr txBox="1"/>
          <p:nvPr/>
        </p:nvSpPr>
        <p:spPr>
          <a:xfrm>
            <a:off x="136525" y="599143"/>
            <a:ext cx="3968750" cy="523220"/>
          </a:xfrm>
          <a:prstGeom prst="rect">
            <a:avLst/>
          </a:prstGeom>
          <a:noFill/>
        </p:spPr>
        <p:txBody>
          <a:bodyPr wrap="square" rtlCol="0">
            <a:spAutoFit/>
          </a:bodyPr>
          <a:lstStyle/>
          <a:p>
            <a:r>
              <a:rPr lang="en-US" sz="2800" dirty="0">
                <a:solidFill>
                  <a:srgbClr val="FF0000"/>
                </a:solidFill>
                <a:latin typeface="Apple Chancery"/>
                <a:cs typeface="Apple Chancery"/>
              </a:rPr>
              <a:t>Steps 1, 2, 3 and 4 again:</a:t>
            </a:r>
            <a:endParaRPr lang="en-US" sz="2400" dirty="0">
              <a:latin typeface="Apple Chancery"/>
              <a:cs typeface="Apple Chancery"/>
            </a:endParaRPr>
          </a:p>
        </p:txBody>
      </p:sp>
      <p:graphicFrame>
        <p:nvGraphicFramePr>
          <p:cNvPr id="51" name="Object 50"/>
          <p:cNvGraphicFramePr>
            <a:graphicFrameLocks noChangeAspect="1"/>
          </p:cNvGraphicFramePr>
          <p:nvPr/>
        </p:nvGraphicFramePr>
        <p:xfrm>
          <a:off x="231717" y="2920207"/>
          <a:ext cx="2273300" cy="342900"/>
        </p:xfrm>
        <a:graphic>
          <a:graphicData uri="http://schemas.openxmlformats.org/presentationml/2006/ole">
            <mc:AlternateContent xmlns:mc="http://schemas.openxmlformats.org/markup-compatibility/2006">
              <mc:Choice xmlns:v="urn:schemas-microsoft-com:vml" Requires="v">
                <p:oleObj spid="_x0000_s19821" name="Equation" r:id="rId11" imgW="1358900" imgH="203200" progId="Equation.DSMT4">
                  <p:embed/>
                </p:oleObj>
              </mc:Choice>
              <mc:Fallback>
                <p:oleObj name="Equation" r:id="rId11" imgW="1358900" imgH="203200" progId="Equation.DSMT4">
                  <p:embed/>
                  <p:pic>
                    <p:nvPicPr>
                      <p:cNvPr id="51" name="Object 50"/>
                      <p:cNvPicPr/>
                      <p:nvPr/>
                    </p:nvPicPr>
                    <p:blipFill>
                      <a:blip r:embed="rId12"/>
                      <a:stretch>
                        <a:fillRect/>
                      </a:stretch>
                    </p:blipFill>
                    <p:spPr>
                      <a:xfrm>
                        <a:off x="231717" y="2920207"/>
                        <a:ext cx="2273300" cy="342900"/>
                      </a:xfrm>
                      <a:prstGeom prst="rect">
                        <a:avLst/>
                      </a:prstGeom>
                    </p:spPr>
                  </p:pic>
                </p:oleObj>
              </mc:Fallback>
            </mc:AlternateContent>
          </a:graphicData>
        </a:graphic>
      </p:graphicFrame>
      <p:sp>
        <p:nvSpPr>
          <p:cNvPr id="52" name="Rectangle 51"/>
          <p:cNvSpPr/>
          <p:nvPr/>
        </p:nvSpPr>
        <p:spPr>
          <a:xfrm>
            <a:off x="2433598" y="4242455"/>
            <a:ext cx="533400" cy="520700"/>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a:off x="2700298" y="4636155"/>
            <a:ext cx="0" cy="63500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2700298" y="3784461"/>
            <a:ext cx="0" cy="66278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8" name="Object 57"/>
          <p:cNvGraphicFramePr>
            <a:graphicFrameLocks noChangeAspect="1"/>
          </p:cNvGraphicFramePr>
          <p:nvPr/>
        </p:nvGraphicFramePr>
        <p:xfrm>
          <a:off x="2786024" y="3720167"/>
          <a:ext cx="361950" cy="341313"/>
        </p:xfrm>
        <a:graphic>
          <a:graphicData uri="http://schemas.openxmlformats.org/presentationml/2006/ole">
            <mc:AlternateContent xmlns:mc="http://schemas.openxmlformats.org/markup-compatibility/2006">
              <mc:Choice xmlns:v="urn:schemas-microsoft-com:vml" Requires="v">
                <p:oleObj spid="_x0000_s19822" name="Equation" r:id="rId13" imgW="215900" imgH="203200" progId="Equation.DSMT4">
                  <p:embed/>
                </p:oleObj>
              </mc:Choice>
              <mc:Fallback>
                <p:oleObj name="Equation" r:id="rId13" imgW="215900" imgH="203200" progId="Equation.DSMT4">
                  <p:embed/>
                  <p:pic>
                    <p:nvPicPr>
                      <p:cNvPr id="58" name="Object 57"/>
                      <p:cNvPicPr/>
                      <p:nvPr/>
                    </p:nvPicPr>
                    <p:blipFill>
                      <a:blip r:embed="rId14"/>
                      <a:stretch>
                        <a:fillRect/>
                      </a:stretch>
                    </p:blipFill>
                    <p:spPr>
                      <a:xfrm>
                        <a:off x="2786024" y="3720167"/>
                        <a:ext cx="361950" cy="341313"/>
                      </a:xfrm>
                      <a:prstGeom prst="rect">
                        <a:avLst/>
                      </a:prstGeom>
                    </p:spPr>
                  </p:pic>
                </p:oleObj>
              </mc:Fallback>
            </mc:AlternateContent>
          </a:graphicData>
        </a:graphic>
      </p:graphicFrame>
      <p:graphicFrame>
        <p:nvGraphicFramePr>
          <p:cNvPr id="59" name="Object 58"/>
          <p:cNvGraphicFramePr>
            <a:graphicFrameLocks noChangeAspect="1"/>
          </p:cNvGraphicFramePr>
          <p:nvPr/>
        </p:nvGraphicFramePr>
        <p:xfrm>
          <a:off x="2763780" y="5079067"/>
          <a:ext cx="744537" cy="384175"/>
        </p:xfrm>
        <a:graphic>
          <a:graphicData uri="http://schemas.openxmlformats.org/presentationml/2006/ole">
            <mc:AlternateContent xmlns:mc="http://schemas.openxmlformats.org/markup-compatibility/2006">
              <mc:Choice xmlns:v="urn:schemas-microsoft-com:vml" Requires="v">
                <p:oleObj spid="_x0000_s19823" name="Equation" r:id="rId15" imgW="444500" imgH="228600" progId="Equation.DSMT4">
                  <p:embed/>
                </p:oleObj>
              </mc:Choice>
              <mc:Fallback>
                <p:oleObj name="Equation" r:id="rId15" imgW="444500" imgH="228600" progId="Equation.DSMT4">
                  <p:embed/>
                  <p:pic>
                    <p:nvPicPr>
                      <p:cNvPr id="59" name="Object 58"/>
                      <p:cNvPicPr/>
                      <p:nvPr/>
                    </p:nvPicPr>
                    <p:blipFill>
                      <a:blip r:embed="rId16"/>
                      <a:stretch>
                        <a:fillRect/>
                      </a:stretch>
                    </p:blipFill>
                    <p:spPr>
                      <a:xfrm>
                        <a:off x="2763780" y="5079067"/>
                        <a:ext cx="744537" cy="384175"/>
                      </a:xfrm>
                      <a:prstGeom prst="rect">
                        <a:avLst/>
                      </a:prstGeom>
                    </p:spPr>
                  </p:pic>
                </p:oleObj>
              </mc:Fallback>
            </mc:AlternateContent>
          </a:graphicData>
        </a:graphic>
      </p:graphicFrame>
      <p:graphicFrame>
        <p:nvGraphicFramePr>
          <p:cNvPr id="75" name="Object 74"/>
          <p:cNvGraphicFramePr>
            <a:graphicFrameLocks noChangeAspect="1"/>
          </p:cNvGraphicFramePr>
          <p:nvPr/>
        </p:nvGraphicFramePr>
        <p:xfrm>
          <a:off x="2505017" y="3356769"/>
          <a:ext cx="155594" cy="203200"/>
        </p:xfrm>
        <a:graphic>
          <a:graphicData uri="http://schemas.openxmlformats.org/presentationml/2006/ole">
            <mc:AlternateContent xmlns:mc="http://schemas.openxmlformats.org/markup-compatibility/2006">
              <mc:Choice xmlns:v="urn:schemas-microsoft-com:vml" Requires="v">
                <p:oleObj spid="_x0000_s19824" name="Equation" r:id="rId17" imgW="127000" imgH="165100" progId="Equation.DSMT4">
                  <p:embed/>
                </p:oleObj>
              </mc:Choice>
              <mc:Fallback>
                <p:oleObj name="Equation" r:id="rId17" imgW="127000" imgH="165100" progId="Equation.DSMT4">
                  <p:embed/>
                  <p:pic>
                    <p:nvPicPr>
                      <p:cNvPr id="75" name="Object 74"/>
                      <p:cNvPicPr/>
                      <p:nvPr/>
                    </p:nvPicPr>
                    <p:blipFill>
                      <a:blip r:embed="rId18"/>
                      <a:stretch>
                        <a:fillRect/>
                      </a:stretch>
                    </p:blipFill>
                    <p:spPr>
                      <a:xfrm>
                        <a:off x="2505017" y="3356769"/>
                        <a:ext cx="155594" cy="203200"/>
                      </a:xfrm>
                      <a:prstGeom prst="rect">
                        <a:avLst/>
                      </a:prstGeom>
                    </p:spPr>
                  </p:pic>
                </p:oleObj>
              </mc:Fallback>
            </mc:AlternateContent>
          </a:graphicData>
        </a:graphic>
      </p:graphicFrame>
      <p:graphicFrame>
        <p:nvGraphicFramePr>
          <p:cNvPr id="76" name="Object 75"/>
          <p:cNvGraphicFramePr>
            <a:graphicFrameLocks noChangeAspect="1"/>
          </p:cNvGraphicFramePr>
          <p:nvPr/>
        </p:nvGraphicFramePr>
        <p:xfrm>
          <a:off x="3933786" y="4507707"/>
          <a:ext cx="155575" cy="155575"/>
        </p:xfrm>
        <a:graphic>
          <a:graphicData uri="http://schemas.openxmlformats.org/presentationml/2006/ole">
            <mc:AlternateContent xmlns:mc="http://schemas.openxmlformats.org/markup-compatibility/2006">
              <mc:Choice xmlns:v="urn:schemas-microsoft-com:vml" Requires="v">
                <p:oleObj spid="_x0000_s19825" name="Equation" r:id="rId19" imgW="127000" imgH="127000" progId="Equation.DSMT4">
                  <p:embed/>
                </p:oleObj>
              </mc:Choice>
              <mc:Fallback>
                <p:oleObj name="Equation" r:id="rId19" imgW="127000" imgH="127000" progId="Equation.DSMT4">
                  <p:embed/>
                  <p:pic>
                    <p:nvPicPr>
                      <p:cNvPr id="76" name="Object 75"/>
                      <p:cNvPicPr/>
                      <p:nvPr/>
                    </p:nvPicPr>
                    <p:blipFill>
                      <a:blip r:embed="rId20"/>
                      <a:stretch>
                        <a:fillRect/>
                      </a:stretch>
                    </p:blipFill>
                    <p:spPr>
                      <a:xfrm>
                        <a:off x="3933786" y="4507707"/>
                        <a:ext cx="155575" cy="155575"/>
                      </a:xfrm>
                      <a:prstGeom prst="rect">
                        <a:avLst/>
                      </a:prstGeom>
                    </p:spPr>
                  </p:pic>
                </p:oleObj>
              </mc:Fallback>
            </mc:AlternateContent>
          </a:graphicData>
        </a:graphic>
      </p:graphicFrame>
      <p:sp>
        <p:nvSpPr>
          <p:cNvPr id="57" name="TextBox 56"/>
          <p:cNvSpPr txBox="1"/>
          <p:nvPr/>
        </p:nvSpPr>
        <p:spPr>
          <a:xfrm>
            <a:off x="573068" y="1706543"/>
            <a:ext cx="8329632" cy="1015663"/>
          </a:xfrm>
          <a:prstGeom prst="rect">
            <a:avLst/>
          </a:prstGeom>
          <a:noFill/>
        </p:spPr>
        <p:txBody>
          <a:bodyPr wrap="square" rtlCol="0">
            <a:spAutoFit/>
          </a:bodyPr>
          <a:lstStyle/>
          <a:p>
            <a:r>
              <a:rPr lang="en-US" sz="2000" dirty="0">
                <a:latin typeface="Times New Roman"/>
                <a:cs typeface="Times New Roman"/>
              </a:rPr>
              <a:t>--Note that there is a </a:t>
            </a:r>
            <a:r>
              <a:rPr lang="en-US" sz="2000" i="1" dirty="0">
                <a:solidFill>
                  <a:srgbClr val="0000FF"/>
                </a:solidFill>
                <a:latin typeface="Times New Roman"/>
                <a:cs typeface="Times New Roman"/>
              </a:rPr>
              <a:t>normal in the horizontal </a:t>
            </a:r>
            <a:r>
              <a:rPr lang="en-US" sz="2000" dirty="0">
                <a:latin typeface="Times New Roman"/>
                <a:cs typeface="Times New Roman"/>
              </a:rPr>
              <a:t>due to </a:t>
            </a:r>
            <a:r>
              <a:rPr lang="en-US" sz="2000" i="1" dirty="0">
                <a:solidFill>
                  <a:srgbClr val="FF0000"/>
                </a:solidFill>
                <a:latin typeface="Times New Roman"/>
                <a:cs typeface="Times New Roman"/>
              </a:rPr>
              <a:t>2m</a:t>
            </a:r>
            <a:r>
              <a:rPr lang="en-US" sz="2000" dirty="0">
                <a:solidFill>
                  <a:srgbClr val="0000FF"/>
                </a:solidFill>
                <a:latin typeface="Times New Roman"/>
                <a:cs typeface="Times New Roman"/>
              </a:rPr>
              <a:t> </a:t>
            </a:r>
            <a:r>
              <a:rPr lang="en-US" sz="2000" dirty="0">
                <a:latin typeface="Times New Roman"/>
                <a:cs typeface="Times New Roman"/>
              </a:rPr>
              <a:t>being</a:t>
            </a:r>
            <a:r>
              <a:rPr lang="en-US" sz="2000" dirty="0">
                <a:solidFill>
                  <a:srgbClr val="0000FF"/>
                </a:solidFill>
                <a:latin typeface="Times New Roman"/>
                <a:cs typeface="Times New Roman"/>
              </a:rPr>
              <a:t> jammed up against </a:t>
            </a:r>
            <a:r>
              <a:rPr lang="en-US" sz="2000" i="1" dirty="0">
                <a:solidFill>
                  <a:srgbClr val="FF0000"/>
                </a:solidFill>
                <a:latin typeface="Times New Roman"/>
                <a:cs typeface="Times New Roman"/>
              </a:rPr>
              <a:t>3m</a:t>
            </a:r>
            <a:r>
              <a:rPr lang="en-US" sz="2000" dirty="0">
                <a:latin typeface="Times New Roman"/>
                <a:cs typeface="Times New Roman"/>
              </a:rPr>
              <a:t>.  I’ve already </a:t>
            </a:r>
            <a:r>
              <a:rPr lang="en-US" sz="2000" dirty="0">
                <a:solidFill>
                  <a:srgbClr val="0D13FF"/>
                </a:solidFill>
                <a:latin typeface="Times New Roman"/>
                <a:cs typeface="Times New Roman"/>
              </a:rPr>
              <a:t>identified</a:t>
            </a:r>
            <a:r>
              <a:rPr lang="en-US" sz="2000" dirty="0">
                <a:latin typeface="Times New Roman"/>
                <a:cs typeface="Times New Roman"/>
              </a:rPr>
              <a:t> the </a:t>
            </a:r>
            <a:r>
              <a:rPr lang="en-US" sz="2000" dirty="0">
                <a:solidFill>
                  <a:srgbClr val="0000FF"/>
                </a:solidFill>
                <a:latin typeface="Times New Roman"/>
                <a:cs typeface="Times New Roman"/>
              </a:rPr>
              <a:t>magnitude of that force </a:t>
            </a:r>
            <a:r>
              <a:rPr lang="en-US" sz="2000" dirty="0">
                <a:latin typeface="Times New Roman"/>
                <a:cs typeface="Times New Roman"/>
              </a:rPr>
              <a:t>as       on the previous </a:t>
            </a:r>
            <a:r>
              <a:rPr lang="en-US" sz="2000" dirty="0" err="1">
                <a:latin typeface="Times New Roman"/>
                <a:cs typeface="Times New Roman"/>
              </a:rPr>
              <a:t>f.b.d</a:t>
            </a:r>
            <a:r>
              <a:rPr lang="en-US" sz="2000" dirty="0">
                <a:latin typeface="Times New Roman"/>
                <a:cs typeface="Times New Roman"/>
              </a:rPr>
              <a:t>., so </a:t>
            </a:r>
            <a:r>
              <a:rPr lang="en-US" sz="2000" dirty="0">
                <a:solidFill>
                  <a:srgbClr val="0000FF"/>
                </a:solidFill>
                <a:latin typeface="Times New Roman"/>
                <a:cs typeface="Times New Roman"/>
              </a:rPr>
              <a:t>I have to use </a:t>
            </a:r>
            <a:r>
              <a:rPr lang="en-US" sz="2000" dirty="0">
                <a:latin typeface="Times New Roman"/>
                <a:cs typeface="Times New Roman"/>
              </a:rPr>
              <a:t>that</a:t>
            </a:r>
            <a:r>
              <a:rPr lang="en-US" sz="2000" dirty="0">
                <a:solidFill>
                  <a:srgbClr val="0000FF"/>
                </a:solidFill>
                <a:latin typeface="Times New Roman"/>
                <a:cs typeface="Times New Roman"/>
              </a:rPr>
              <a:t> same designation </a:t>
            </a:r>
            <a:r>
              <a:rPr lang="en-US" sz="2000" dirty="0">
                <a:latin typeface="Times New Roman"/>
                <a:cs typeface="Times New Roman"/>
              </a:rPr>
              <a:t>on this </a:t>
            </a:r>
            <a:r>
              <a:rPr lang="en-US" sz="2000" dirty="0" err="1">
                <a:latin typeface="Times New Roman"/>
                <a:cs typeface="Times New Roman"/>
              </a:rPr>
              <a:t>f.b.d</a:t>
            </a:r>
            <a:r>
              <a:rPr lang="en-US" sz="2000" dirty="0">
                <a:latin typeface="Times New Roman"/>
                <a:cs typeface="Times New Roman"/>
              </a:rPr>
              <a:t>.! </a:t>
            </a:r>
            <a:endParaRPr lang="en-US" sz="2400" dirty="0">
              <a:latin typeface="Apple Chancery"/>
              <a:cs typeface="Apple Chancery"/>
            </a:endParaRPr>
          </a:p>
        </p:txBody>
      </p:sp>
      <p:graphicFrame>
        <p:nvGraphicFramePr>
          <p:cNvPr id="69" name="Object 68"/>
          <p:cNvGraphicFramePr>
            <a:graphicFrameLocks noChangeAspect="1"/>
          </p:cNvGraphicFramePr>
          <p:nvPr/>
        </p:nvGraphicFramePr>
        <p:xfrm>
          <a:off x="4908550" y="4121150"/>
          <a:ext cx="1841500" cy="854075"/>
        </p:xfrm>
        <a:graphic>
          <a:graphicData uri="http://schemas.openxmlformats.org/presentationml/2006/ole">
            <mc:AlternateContent xmlns:mc="http://schemas.openxmlformats.org/markup-compatibility/2006">
              <mc:Choice xmlns:v="urn:schemas-microsoft-com:vml" Requires="v">
                <p:oleObj spid="_x0000_s19826" name="Equation" r:id="rId21" imgW="1104900" imgH="508000" progId="Equation.DSMT4">
                  <p:embed/>
                </p:oleObj>
              </mc:Choice>
              <mc:Fallback>
                <p:oleObj name="Equation" r:id="rId21" imgW="1104900" imgH="508000" progId="Equation.DSMT4">
                  <p:embed/>
                  <p:pic>
                    <p:nvPicPr>
                      <p:cNvPr id="69" name="Object 68"/>
                      <p:cNvPicPr/>
                      <p:nvPr/>
                    </p:nvPicPr>
                    <p:blipFill>
                      <a:blip r:embed="rId22"/>
                      <a:stretch>
                        <a:fillRect/>
                      </a:stretch>
                    </p:blipFill>
                    <p:spPr>
                      <a:xfrm>
                        <a:off x="4908550" y="4121150"/>
                        <a:ext cx="1841500" cy="854075"/>
                      </a:xfrm>
                      <a:prstGeom prst="rect">
                        <a:avLst/>
                      </a:prstGeom>
                    </p:spPr>
                  </p:pic>
                </p:oleObj>
              </mc:Fallback>
            </mc:AlternateContent>
          </a:graphicData>
        </a:graphic>
      </p:graphicFrame>
      <p:cxnSp>
        <p:nvCxnSpPr>
          <p:cNvPr id="72" name="Straight Connector 71"/>
          <p:cNvCxnSpPr/>
          <p:nvPr/>
        </p:nvCxnSpPr>
        <p:spPr>
          <a:xfrm>
            <a:off x="4902200" y="4530586"/>
            <a:ext cx="774700"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760498" y="4478198"/>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4" name="Object 73"/>
          <p:cNvGraphicFramePr>
            <a:graphicFrameLocks noChangeAspect="1"/>
          </p:cNvGraphicFramePr>
          <p:nvPr/>
        </p:nvGraphicFramePr>
        <p:xfrm>
          <a:off x="1790622" y="4478198"/>
          <a:ext cx="361950" cy="341313"/>
        </p:xfrm>
        <a:graphic>
          <a:graphicData uri="http://schemas.openxmlformats.org/presentationml/2006/ole">
            <mc:AlternateContent xmlns:mc="http://schemas.openxmlformats.org/markup-compatibility/2006">
              <mc:Choice xmlns:v="urn:schemas-microsoft-com:vml" Requires="v">
                <p:oleObj spid="_x0000_s19827" name="Equation" r:id="rId23" imgW="215900" imgH="203200" progId="Equation.DSMT4">
                  <p:embed/>
                </p:oleObj>
              </mc:Choice>
              <mc:Fallback>
                <p:oleObj name="Equation" r:id="rId23" imgW="215900" imgH="203200" progId="Equation.DSMT4">
                  <p:embed/>
                  <p:pic>
                    <p:nvPicPr>
                      <p:cNvPr id="74" name="Object 73"/>
                      <p:cNvPicPr/>
                      <p:nvPr/>
                    </p:nvPicPr>
                    <p:blipFill>
                      <a:blip r:embed="rId24"/>
                      <a:stretch>
                        <a:fillRect/>
                      </a:stretch>
                    </p:blipFill>
                    <p:spPr>
                      <a:xfrm>
                        <a:off x="1790622" y="4478198"/>
                        <a:ext cx="361950" cy="341313"/>
                      </a:xfrm>
                      <a:prstGeom prst="rect">
                        <a:avLst/>
                      </a:prstGeom>
                    </p:spPr>
                  </p:pic>
                </p:oleObj>
              </mc:Fallback>
            </mc:AlternateContent>
          </a:graphicData>
        </a:graphic>
      </p:graphicFrame>
      <p:sp>
        <p:nvSpPr>
          <p:cNvPr id="77" name="TextBox 76"/>
          <p:cNvSpPr txBox="1"/>
          <p:nvPr/>
        </p:nvSpPr>
        <p:spPr>
          <a:xfrm>
            <a:off x="5143500" y="5513590"/>
            <a:ext cx="2946400" cy="707886"/>
          </a:xfrm>
          <a:prstGeom prst="rect">
            <a:avLst/>
          </a:prstGeom>
          <a:noFill/>
        </p:spPr>
        <p:txBody>
          <a:bodyPr wrap="square" rtlCol="0">
            <a:spAutoFit/>
          </a:bodyPr>
          <a:lstStyle/>
          <a:p>
            <a:r>
              <a:rPr lang="en-US" sz="2000" dirty="0">
                <a:latin typeface="Times New Roman"/>
                <a:cs typeface="Times New Roman"/>
              </a:rPr>
              <a:t>Now we need to solve equations simultaneously:</a:t>
            </a:r>
            <a:endParaRPr lang="en-US" sz="2400" dirty="0">
              <a:latin typeface="Apple Chancery"/>
              <a:cs typeface="Apple Chancery"/>
            </a:endParaRPr>
          </a:p>
        </p:txBody>
      </p:sp>
      <p:graphicFrame>
        <p:nvGraphicFramePr>
          <p:cNvPr id="46" name="Object 45"/>
          <p:cNvGraphicFramePr>
            <a:graphicFrameLocks noChangeAspect="1"/>
          </p:cNvGraphicFramePr>
          <p:nvPr/>
        </p:nvGraphicFramePr>
        <p:xfrm>
          <a:off x="7343697" y="2077898"/>
          <a:ext cx="361950" cy="341313"/>
        </p:xfrm>
        <a:graphic>
          <a:graphicData uri="http://schemas.openxmlformats.org/presentationml/2006/ole">
            <mc:AlternateContent xmlns:mc="http://schemas.openxmlformats.org/markup-compatibility/2006">
              <mc:Choice xmlns:v="urn:schemas-microsoft-com:vml" Requires="v">
                <p:oleObj spid="_x0000_s19828" name="Equation" r:id="rId25" imgW="215900" imgH="203200" progId="Equation.DSMT4">
                  <p:embed/>
                </p:oleObj>
              </mc:Choice>
              <mc:Fallback>
                <p:oleObj name="Equation" r:id="rId25" imgW="215900" imgH="203200" progId="Equation.DSMT4">
                  <p:embed/>
                  <p:pic>
                    <p:nvPicPr>
                      <p:cNvPr id="46" name="Object 45"/>
                      <p:cNvPicPr/>
                      <p:nvPr/>
                    </p:nvPicPr>
                    <p:blipFill>
                      <a:blip r:embed="rId26"/>
                      <a:stretch>
                        <a:fillRect/>
                      </a:stretch>
                    </p:blipFill>
                    <p:spPr>
                      <a:xfrm>
                        <a:off x="7343697" y="2077898"/>
                        <a:ext cx="361950" cy="341313"/>
                      </a:xfrm>
                      <a:prstGeom prst="rect">
                        <a:avLst/>
                      </a:prstGeom>
                    </p:spPr>
                  </p:pic>
                </p:oleObj>
              </mc:Fallback>
            </mc:AlternateContent>
          </a:graphicData>
        </a:graphic>
      </p:graphicFrame>
    </p:spTree>
    <p:extLst>
      <p:ext uri="{BB962C8B-B14F-4D97-AF65-F5344CB8AC3E}">
        <p14:creationId xmlns:p14="http://schemas.microsoft.com/office/powerpoint/2010/main" val="326477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676900" y="1092190"/>
            <a:ext cx="647700" cy="47634"/>
            <a:chOff x="5676900" y="1581140"/>
            <a:chExt cx="647700" cy="47634"/>
          </a:xfrm>
        </p:grpSpPr>
        <p:sp>
          <p:nvSpPr>
            <p:cNvPr id="15" name="Rectangle 14"/>
            <p:cNvSpPr/>
            <p:nvPr/>
          </p:nvSpPr>
          <p:spPr>
            <a:xfrm>
              <a:off x="5676900" y="1583055"/>
              <a:ext cx="647700" cy="45719"/>
            </a:xfrm>
            <a:prstGeom prst="rect">
              <a:avLst/>
            </a:prstGeom>
            <a:solidFill>
              <a:schemeClr val="accent6"/>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5676900" y="158115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5734050" y="1581149"/>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791200" y="1581148"/>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5848350" y="1581147"/>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905500" y="1581146"/>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5962650" y="1581145"/>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6019800" y="1581144"/>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6076950" y="1581143"/>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6134100" y="1581142"/>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6191250" y="1581141"/>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6248400" y="158114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37.)</a:t>
            </a: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143500" y="876300"/>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635500" y="1397000"/>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197600" y="486569"/>
            <a:ext cx="863600" cy="910431"/>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073900" y="876300"/>
            <a:ext cx="533400" cy="520700"/>
          </a:xfrm>
          <a:prstGeom prst="rect">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nvGraphicFramePr>
        <p:xfrm>
          <a:off x="5280025" y="633412"/>
          <a:ext cx="266700" cy="204788"/>
        </p:xfrm>
        <a:graphic>
          <a:graphicData uri="http://schemas.openxmlformats.org/presentationml/2006/ole">
            <mc:AlternateContent xmlns:mc="http://schemas.openxmlformats.org/markup-compatibility/2006">
              <mc:Choice xmlns:v="urn:schemas-microsoft-com:vml" Requires="v">
                <p:oleObj spid="_x0000_s20721" name="Equation" r:id="rId3" imgW="165100" imgH="127000" progId="Equation.DSMT4">
                  <p:embed/>
                </p:oleObj>
              </mc:Choice>
              <mc:Fallback>
                <p:oleObj name="Equation" r:id="rId3" imgW="165100" imgH="127000" progId="Equation.DSMT4">
                  <p:embed/>
                  <p:pic>
                    <p:nvPicPr>
                      <p:cNvPr id="42" name="Object 41"/>
                      <p:cNvPicPr/>
                      <p:nvPr/>
                    </p:nvPicPr>
                    <p:blipFill>
                      <a:blip r:embed="rId4"/>
                      <a:stretch>
                        <a:fillRect/>
                      </a:stretch>
                    </p:blipFill>
                    <p:spPr>
                      <a:xfrm>
                        <a:off x="5280025" y="633412"/>
                        <a:ext cx="266700" cy="204788"/>
                      </a:xfrm>
                      <a:prstGeom prst="rect">
                        <a:avLst/>
                      </a:prstGeom>
                    </p:spPr>
                  </p:pic>
                </p:oleObj>
              </mc:Fallback>
            </mc:AlternateContent>
          </a:graphicData>
        </a:graphic>
      </p:graphicFrame>
      <p:graphicFrame>
        <p:nvGraphicFramePr>
          <p:cNvPr id="43" name="Object 42"/>
          <p:cNvGraphicFramePr>
            <a:graphicFrameLocks noChangeAspect="1"/>
          </p:cNvGraphicFramePr>
          <p:nvPr/>
        </p:nvGraphicFramePr>
        <p:xfrm>
          <a:off x="6427788" y="189707"/>
          <a:ext cx="409575" cy="246062"/>
        </p:xfrm>
        <a:graphic>
          <a:graphicData uri="http://schemas.openxmlformats.org/presentationml/2006/ole">
            <mc:AlternateContent xmlns:mc="http://schemas.openxmlformats.org/markup-compatibility/2006">
              <mc:Choice xmlns:v="urn:schemas-microsoft-com:vml" Requires="v">
                <p:oleObj spid="_x0000_s20722" name="Equation" r:id="rId5" imgW="254000" imgH="152400" progId="Equation.DSMT4">
                  <p:embed/>
                </p:oleObj>
              </mc:Choice>
              <mc:Fallback>
                <p:oleObj name="Equation" r:id="rId5" imgW="254000" imgH="152400" progId="Equation.DSMT4">
                  <p:embed/>
                  <p:pic>
                    <p:nvPicPr>
                      <p:cNvPr id="43" name="Object 42"/>
                      <p:cNvPicPr/>
                      <p:nvPr/>
                    </p:nvPicPr>
                    <p:blipFill>
                      <a:blip r:embed="rId6"/>
                      <a:stretch>
                        <a:fillRect/>
                      </a:stretch>
                    </p:blipFill>
                    <p:spPr>
                      <a:xfrm>
                        <a:off x="6427788" y="189707"/>
                        <a:ext cx="409575" cy="246062"/>
                      </a:xfrm>
                      <a:prstGeom prst="rect">
                        <a:avLst/>
                      </a:prstGeom>
                    </p:spPr>
                  </p:pic>
                </p:oleObj>
              </mc:Fallback>
            </mc:AlternateContent>
          </a:graphicData>
        </a:graphic>
      </p:graphicFrame>
      <p:graphicFrame>
        <p:nvGraphicFramePr>
          <p:cNvPr id="44" name="Object 43"/>
          <p:cNvGraphicFramePr>
            <a:graphicFrameLocks noChangeAspect="1"/>
          </p:cNvGraphicFramePr>
          <p:nvPr/>
        </p:nvGraphicFramePr>
        <p:xfrm>
          <a:off x="7628731" y="876300"/>
          <a:ext cx="388937" cy="246063"/>
        </p:xfrm>
        <a:graphic>
          <a:graphicData uri="http://schemas.openxmlformats.org/presentationml/2006/ole">
            <mc:AlternateContent xmlns:mc="http://schemas.openxmlformats.org/markup-compatibility/2006">
              <mc:Choice xmlns:v="urn:schemas-microsoft-com:vml" Requires="v">
                <p:oleObj spid="_x0000_s20723" name="Equation" r:id="rId7" imgW="241300" imgH="152400" progId="Equation.DSMT4">
                  <p:embed/>
                </p:oleObj>
              </mc:Choice>
              <mc:Fallback>
                <p:oleObj name="Equation" r:id="rId7" imgW="241300" imgH="152400" progId="Equation.DSMT4">
                  <p:embed/>
                  <p:pic>
                    <p:nvPicPr>
                      <p:cNvPr id="44" name="Object 43"/>
                      <p:cNvPicPr/>
                      <p:nvPr/>
                    </p:nvPicPr>
                    <p:blipFill>
                      <a:blip r:embed="rId8"/>
                      <a:stretch>
                        <a:fillRect/>
                      </a:stretch>
                    </p:blipFill>
                    <p:spPr>
                      <a:xfrm>
                        <a:off x="7628731" y="876300"/>
                        <a:ext cx="388937" cy="246063"/>
                      </a:xfrm>
                      <a:prstGeom prst="rect">
                        <a:avLst/>
                      </a:prstGeom>
                    </p:spPr>
                  </p:pic>
                </p:oleObj>
              </mc:Fallback>
            </mc:AlternateContent>
          </a:graphicData>
        </a:graphic>
      </p:graphicFrame>
      <p:cxnSp>
        <p:nvCxnSpPr>
          <p:cNvPr id="9" name="Straight Arrow Connector 8"/>
          <p:cNvCxnSpPr/>
          <p:nvPr/>
        </p:nvCxnSpPr>
        <p:spPr>
          <a:xfrm>
            <a:off x="7073900" y="722312"/>
            <a:ext cx="6731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5" name="Object 44"/>
          <p:cNvGraphicFramePr>
            <a:graphicFrameLocks noChangeAspect="1"/>
          </p:cNvGraphicFramePr>
          <p:nvPr/>
        </p:nvGraphicFramePr>
        <p:xfrm>
          <a:off x="7312025" y="407987"/>
          <a:ext cx="225425" cy="246063"/>
        </p:xfrm>
        <a:graphic>
          <a:graphicData uri="http://schemas.openxmlformats.org/presentationml/2006/ole">
            <mc:AlternateContent xmlns:mc="http://schemas.openxmlformats.org/markup-compatibility/2006">
              <mc:Choice xmlns:v="urn:schemas-microsoft-com:vml" Requires="v">
                <p:oleObj spid="_x0000_s20724" name="Equation" r:id="rId9" imgW="139700" imgH="152400" progId="Equation.DSMT4">
                  <p:embed/>
                </p:oleObj>
              </mc:Choice>
              <mc:Fallback>
                <p:oleObj name="Equation" r:id="rId9" imgW="139700" imgH="152400" progId="Equation.DSMT4">
                  <p:embed/>
                  <p:pic>
                    <p:nvPicPr>
                      <p:cNvPr id="45" name="Object 44"/>
                      <p:cNvPicPr/>
                      <p:nvPr/>
                    </p:nvPicPr>
                    <p:blipFill>
                      <a:blip r:embed="rId10"/>
                      <a:stretch>
                        <a:fillRect/>
                      </a:stretch>
                    </p:blipFill>
                    <p:spPr>
                      <a:xfrm>
                        <a:off x="7312025" y="407987"/>
                        <a:ext cx="225425" cy="246063"/>
                      </a:xfrm>
                      <a:prstGeom prst="rect">
                        <a:avLst/>
                      </a:prstGeom>
                    </p:spPr>
                  </p:pic>
                </p:oleObj>
              </mc:Fallback>
            </mc:AlternateContent>
          </a:graphicData>
        </a:graphic>
      </p:graphicFrame>
      <p:sp>
        <p:nvSpPr>
          <p:cNvPr id="49" name="TextBox 48"/>
          <p:cNvSpPr txBox="1"/>
          <p:nvPr/>
        </p:nvSpPr>
        <p:spPr>
          <a:xfrm>
            <a:off x="261144" y="646159"/>
            <a:ext cx="3606800" cy="461665"/>
          </a:xfrm>
          <a:prstGeom prst="rect">
            <a:avLst/>
          </a:prstGeom>
          <a:noFill/>
        </p:spPr>
        <p:txBody>
          <a:bodyPr wrap="square" rtlCol="0">
            <a:spAutoFit/>
          </a:bodyPr>
          <a:lstStyle/>
          <a:p>
            <a:r>
              <a:rPr lang="en-US" sz="2400" dirty="0">
                <a:solidFill>
                  <a:srgbClr val="FF0000"/>
                </a:solidFill>
                <a:latin typeface="Apple Chancery"/>
                <a:cs typeface="Apple Chancery"/>
              </a:rPr>
              <a:t>Our equations are:</a:t>
            </a:r>
            <a:endParaRPr lang="en-US" sz="2000" dirty="0">
              <a:latin typeface="Apple Chancery"/>
              <a:cs typeface="Apple Chancery"/>
            </a:endParaRPr>
          </a:p>
        </p:txBody>
      </p:sp>
      <p:graphicFrame>
        <p:nvGraphicFramePr>
          <p:cNvPr id="69" name="Object 68"/>
          <p:cNvGraphicFramePr>
            <a:graphicFrameLocks noChangeAspect="1"/>
          </p:cNvGraphicFramePr>
          <p:nvPr/>
        </p:nvGraphicFramePr>
        <p:xfrm>
          <a:off x="906463" y="2717800"/>
          <a:ext cx="2328862" cy="384175"/>
        </p:xfrm>
        <a:graphic>
          <a:graphicData uri="http://schemas.openxmlformats.org/presentationml/2006/ole">
            <mc:AlternateContent xmlns:mc="http://schemas.openxmlformats.org/markup-compatibility/2006">
              <mc:Choice xmlns:v="urn:schemas-microsoft-com:vml" Requires="v">
                <p:oleObj spid="_x0000_s20725" name="Equation" r:id="rId11" imgW="1397000" imgH="228600" progId="Equation.DSMT4">
                  <p:embed/>
                </p:oleObj>
              </mc:Choice>
              <mc:Fallback>
                <p:oleObj name="Equation" r:id="rId11" imgW="1397000" imgH="228600" progId="Equation.DSMT4">
                  <p:embed/>
                  <p:pic>
                    <p:nvPicPr>
                      <p:cNvPr id="69" name="Object 68"/>
                      <p:cNvPicPr/>
                      <p:nvPr/>
                    </p:nvPicPr>
                    <p:blipFill>
                      <a:blip r:embed="rId12"/>
                      <a:stretch>
                        <a:fillRect/>
                      </a:stretch>
                    </p:blipFill>
                    <p:spPr>
                      <a:xfrm>
                        <a:off x="906463" y="2717800"/>
                        <a:ext cx="2328862" cy="384175"/>
                      </a:xfrm>
                      <a:prstGeom prst="rect">
                        <a:avLst/>
                      </a:prstGeom>
                    </p:spPr>
                  </p:pic>
                </p:oleObj>
              </mc:Fallback>
            </mc:AlternateContent>
          </a:graphicData>
        </a:graphic>
      </p:graphicFrame>
      <p:sp>
        <p:nvSpPr>
          <p:cNvPr id="77" name="TextBox 76"/>
          <p:cNvSpPr txBox="1"/>
          <p:nvPr/>
        </p:nvSpPr>
        <p:spPr>
          <a:xfrm>
            <a:off x="276224" y="3367290"/>
            <a:ext cx="8626475"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Substituting</a:t>
            </a:r>
            <a:r>
              <a:rPr lang="en-US" sz="2000" dirty="0">
                <a:latin typeface="Times New Roman"/>
                <a:cs typeface="Times New Roman"/>
              </a:rPr>
              <a:t>  </a:t>
            </a:r>
            <a:r>
              <a:rPr lang="en-US" sz="2000" dirty="0" err="1">
                <a:solidFill>
                  <a:srgbClr val="0D13FF"/>
                </a:solidFill>
                <a:latin typeface="Times New Roman"/>
                <a:cs typeface="Times New Roman"/>
              </a:rPr>
              <a:t>Equ’s</a:t>
            </a:r>
            <a:r>
              <a:rPr lang="en-US" sz="2000" dirty="0">
                <a:solidFill>
                  <a:srgbClr val="0D13FF"/>
                </a:solidFill>
                <a:latin typeface="Times New Roman"/>
                <a:cs typeface="Times New Roman"/>
              </a:rPr>
              <a:t> A</a:t>
            </a:r>
            <a:r>
              <a:rPr lang="en-US" sz="2000" dirty="0">
                <a:latin typeface="Times New Roman"/>
                <a:cs typeface="Times New Roman"/>
              </a:rPr>
              <a:t> and </a:t>
            </a:r>
            <a:r>
              <a:rPr lang="en-US" sz="2000" dirty="0">
                <a:solidFill>
                  <a:srgbClr val="0D13FF"/>
                </a:solidFill>
                <a:latin typeface="Times New Roman"/>
                <a:cs typeface="Times New Roman"/>
              </a:rPr>
              <a:t>C</a:t>
            </a:r>
            <a:r>
              <a:rPr lang="en-US" sz="2000" dirty="0">
                <a:latin typeface="Times New Roman"/>
                <a:cs typeface="Times New Roman"/>
              </a:rPr>
              <a:t> into </a:t>
            </a:r>
            <a:r>
              <a:rPr lang="en-US" sz="2000" dirty="0">
                <a:solidFill>
                  <a:srgbClr val="0D13FF"/>
                </a:solidFill>
                <a:latin typeface="Times New Roman"/>
                <a:cs typeface="Times New Roman"/>
              </a:rPr>
              <a:t>B</a:t>
            </a:r>
            <a:r>
              <a:rPr lang="en-US" sz="2000" dirty="0">
                <a:latin typeface="Times New Roman"/>
                <a:cs typeface="Times New Roman"/>
              </a:rPr>
              <a:t> yields:</a:t>
            </a:r>
            <a:endParaRPr lang="en-US" sz="2400" dirty="0">
              <a:latin typeface="Apple Chancery"/>
              <a:cs typeface="Apple Chancery"/>
            </a:endParaRPr>
          </a:p>
        </p:txBody>
      </p:sp>
      <p:graphicFrame>
        <p:nvGraphicFramePr>
          <p:cNvPr id="46" name="Object 45"/>
          <p:cNvGraphicFramePr>
            <a:graphicFrameLocks noChangeAspect="1"/>
          </p:cNvGraphicFramePr>
          <p:nvPr/>
        </p:nvGraphicFramePr>
        <p:xfrm>
          <a:off x="731837" y="2143125"/>
          <a:ext cx="3217863" cy="384175"/>
        </p:xfrm>
        <a:graphic>
          <a:graphicData uri="http://schemas.openxmlformats.org/presentationml/2006/ole">
            <mc:AlternateContent xmlns:mc="http://schemas.openxmlformats.org/markup-compatibility/2006">
              <mc:Choice xmlns:v="urn:schemas-microsoft-com:vml" Requires="v">
                <p:oleObj spid="_x0000_s20726" name="Equation" r:id="rId13" imgW="1930400" imgH="228600" progId="Equation.DSMT4">
                  <p:embed/>
                </p:oleObj>
              </mc:Choice>
              <mc:Fallback>
                <p:oleObj name="Equation" r:id="rId13" imgW="1930400" imgH="228600" progId="Equation.DSMT4">
                  <p:embed/>
                  <p:pic>
                    <p:nvPicPr>
                      <p:cNvPr id="46" name="Object 45"/>
                      <p:cNvPicPr/>
                      <p:nvPr/>
                    </p:nvPicPr>
                    <p:blipFill>
                      <a:blip r:embed="rId14"/>
                      <a:stretch>
                        <a:fillRect/>
                      </a:stretch>
                    </p:blipFill>
                    <p:spPr>
                      <a:xfrm>
                        <a:off x="731837" y="2143125"/>
                        <a:ext cx="3217863" cy="384175"/>
                      </a:xfrm>
                      <a:prstGeom prst="rect">
                        <a:avLst/>
                      </a:prstGeom>
                    </p:spPr>
                  </p:pic>
                </p:oleObj>
              </mc:Fallback>
            </mc:AlternateContent>
          </a:graphicData>
        </a:graphic>
      </p:graphicFrame>
      <p:graphicFrame>
        <p:nvGraphicFramePr>
          <p:cNvPr id="47" name="Object 46"/>
          <p:cNvGraphicFramePr>
            <a:graphicFrameLocks noChangeAspect="1"/>
          </p:cNvGraphicFramePr>
          <p:nvPr/>
        </p:nvGraphicFramePr>
        <p:xfrm>
          <a:off x="1143000" y="1524000"/>
          <a:ext cx="1843088" cy="341313"/>
        </p:xfrm>
        <a:graphic>
          <a:graphicData uri="http://schemas.openxmlformats.org/presentationml/2006/ole">
            <mc:AlternateContent xmlns:mc="http://schemas.openxmlformats.org/markup-compatibility/2006">
              <mc:Choice xmlns:v="urn:schemas-microsoft-com:vml" Requires="v">
                <p:oleObj spid="_x0000_s20727" name="Equation" r:id="rId15" imgW="1104900" imgH="203200" progId="Equation.DSMT4">
                  <p:embed/>
                </p:oleObj>
              </mc:Choice>
              <mc:Fallback>
                <p:oleObj name="Equation" r:id="rId15" imgW="1104900" imgH="203200" progId="Equation.DSMT4">
                  <p:embed/>
                  <p:pic>
                    <p:nvPicPr>
                      <p:cNvPr id="47" name="Object 46"/>
                      <p:cNvPicPr/>
                      <p:nvPr/>
                    </p:nvPicPr>
                    <p:blipFill>
                      <a:blip r:embed="rId16"/>
                      <a:stretch>
                        <a:fillRect/>
                      </a:stretch>
                    </p:blipFill>
                    <p:spPr>
                      <a:xfrm>
                        <a:off x="1143000" y="1524000"/>
                        <a:ext cx="1843088" cy="341313"/>
                      </a:xfrm>
                      <a:prstGeom prst="rect">
                        <a:avLst/>
                      </a:prstGeom>
                    </p:spPr>
                  </p:pic>
                </p:oleObj>
              </mc:Fallback>
            </mc:AlternateContent>
          </a:graphicData>
        </a:graphic>
      </p:graphicFrame>
      <p:graphicFrame>
        <p:nvGraphicFramePr>
          <p:cNvPr id="48" name="Object 47"/>
          <p:cNvGraphicFramePr>
            <a:graphicFrameLocks noChangeAspect="1"/>
          </p:cNvGraphicFramePr>
          <p:nvPr/>
        </p:nvGraphicFramePr>
        <p:xfrm>
          <a:off x="2243137" y="3879850"/>
          <a:ext cx="2900363" cy="1685925"/>
        </p:xfrm>
        <a:graphic>
          <a:graphicData uri="http://schemas.openxmlformats.org/presentationml/2006/ole">
            <mc:AlternateContent xmlns:mc="http://schemas.openxmlformats.org/markup-compatibility/2006">
              <mc:Choice xmlns:v="urn:schemas-microsoft-com:vml" Requires="v">
                <p:oleObj spid="_x0000_s20728" name="Equation" r:id="rId17" imgW="1739900" imgH="1003300" progId="Equation.DSMT4">
                  <p:embed/>
                </p:oleObj>
              </mc:Choice>
              <mc:Fallback>
                <p:oleObj name="Equation" r:id="rId17" imgW="1739900" imgH="1003300" progId="Equation.DSMT4">
                  <p:embed/>
                  <p:pic>
                    <p:nvPicPr>
                      <p:cNvPr id="48" name="Object 47"/>
                      <p:cNvPicPr/>
                      <p:nvPr/>
                    </p:nvPicPr>
                    <p:blipFill>
                      <a:blip r:embed="rId18"/>
                      <a:stretch>
                        <a:fillRect/>
                      </a:stretch>
                    </p:blipFill>
                    <p:spPr>
                      <a:xfrm>
                        <a:off x="2243137" y="3879850"/>
                        <a:ext cx="2900363" cy="1685925"/>
                      </a:xfrm>
                      <a:prstGeom prst="rect">
                        <a:avLst/>
                      </a:prstGeom>
                    </p:spPr>
                  </p:pic>
                </p:oleObj>
              </mc:Fallback>
            </mc:AlternateContent>
          </a:graphicData>
        </a:graphic>
      </p:graphicFrame>
    </p:spTree>
    <p:extLst>
      <p:ext uri="{BB962C8B-B14F-4D97-AF65-F5344CB8AC3E}">
        <p14:creationId xmlns:p14="http://schemas.microsoft.com/office/powerpoint/2010/main" val="1317802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36699</TotalTime>
  <Words>3143</Words>
  <Application>Microsoft Macintosh PowerPoint</Application>
  <PresentationFormat>On-screen Show (4:3)</PresentationFormat>
  <Paragraphs>185</Paragraphs>
  <Slides>29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8" baseType="lpstr">
      <vt:lpstr>Apple Chancery</vt:lpstr>
      <vt:lpstr>Arial</vt:lpstr>
      <vt:lpstr>Calibri</vt:lpstr>
      <vt:lpstr>Cambria Math</vt:lpstr>
      <vt:lpstr>Palatino Linotype</vt:lpstr>
      <vt:lpstr>Times New Roman</vt:lpstr>
      <vt:lpstr>Office Theme</vt:lpstr>
      <vt:lpstr>Equation</vt:lpstr>
      <vt:lpstr>Equation.DSMT4</vt:lpstr>
      <vt:lpstr>General announcements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“quick and dirty” approach</vt:lpstr>
      <vt:lpstr>PowerPoint Presentation</vt:lpstr>
      <vt:lpstr>Another Newton’s Second Law Problem</vt:lpstr>
      <vt:lpstr>Another Newton’s Second Law Problem</vt:lpstr>
      <vt:lpstr>Solution</vt:lpstr>
      <vt:lpstr>Intro N2L problem</vt:lpstr>
      <vt:lpstr>Now with inclines!</vt:lpstr>
      <vt:lpstr>PowerPoint Presentation</vt:lpstr>
      <vt:lpstr>Incline . . . Solution!</vt:lpstr>
      <vt:lpstr>PowerPoint Presentation</vt:lpstr>
      <vt:lpstr>PowerPoint Presentation</vt:lpstr>
      <vt:lpstr>Some Big Observations</vt:lpstr>
      <vt:lpstr>Some Big Observations</vt:lpstr>
      <vt:lpstr>Some Big Observations</vt:lpstr>
      <vt:lpstr>PowerPoint Presentation</vt:lpstr>
      <vt:lpstr>PowerPoint Presentation</vt:lpstr>
      <vt:lpstr>PowerPoint Presentation</vt:lpstr>
      <vt:lpstr>PowerPoint Presentation</vt:lpstr>
      <vt:lpstr>PowerPoint Presentation</vt:lpstr>
      <vt:lpstr>Another great example of Newton’s Laws</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762</cp:revision>
  <cp:lastPrinted>2017-11-14T01:56:41Z</cp:lastPrinted>
  <dcterms:created xsi:type="dcterms:W3CDTF">2017-08-16T17:34:12Z</dcterms:created>
  <dcterms:modified xsi:type="dcterms:W3CDTF">2020-08-05T23:30:19Z</dcterms:modified>
</cp:coreProperties>
</file>